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87" r:id="rId5"/>
    <p:sldId id="273" r:id="rId6"/>
    <p:sldId id="266" r:id="rId7"/>
    <p:sldId id="265" r:id="rId8"/>
    <p:sldId id="269" r:id="rId9"/>
    <p:sldId id="279" r:id="rId10"/>
    <p:sldId id="271" r:id="rId11"/>
    <p:sldId id="267" r:id="rId12"/>
    <p:sldId id="268" r:id="rId13"/>
    <p:sldId id="270" r:id="rId14"/>
    <p:sldId id="272" r:id="rId15"/>
    <p:sldId id="274" r:id="rId16"/>
    <p:sldId id="275" r:id="rId17"/>
    <p:sldId id="276" r:id="rId18"/>
    <p:sldId id="277" r:id="rId19"/>
    <p:sldId id="278" r:id="rId20"/>
    <p:sldId id="285" r:id="rId21"/>
    <p:sldId id="280" r:id="rId22"/>
    <p:sldId id="281" r:id="rId23"/>
    <p:sldId id="282" r:id="rId24"/>
    <p:sldId id="283" r:id="rId25"/>
    <p:sldId id="284" r:id="rId26"/>
    <p:sldId id="28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357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5E787-5AC5-308B-791E-D831CFEFE9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5F3A5D-430E-AAB0-937F-0326DAA7C6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65819-79BA-995B-DC75-C55980A01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9CD21-EA57-EACF-7609-DFCF84DBC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8095A-A8A3-8633-06CA-737AD99F9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9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DC59C-8BFF-532F-DA59-DCA41601F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8ED92A-31BD-3C3B-D611-F8F36F39CC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000ED-E165-4BA2-AF68-31CC16092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2A528-6B67-1A16-E181-CB79B1657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46B4E-566A-894E-FC57-445C9E596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6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040789-DB47-6CF9-A2CB-5FA81EB0BE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AB33E7-412C-7B8D-5E20-92E0C858E9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7932B-EB5D-292F-0F28-E186E4114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A88C9-45C7-C98A-2C40-99C1635F7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E447E-23CB-CE48-6BA5-F61EB0C9B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1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DC5DC-0396-7CE0-2E97-19AFC8E29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7EBBA-C143-1199-4605-A8D96C88E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C0939-928A-298B-4988-E4CEED618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3790-557A-C81B-EA33-72C6D6175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93650-F565-8E42-4398-1C7A42E8A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96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5AFDF-3180-409F-612C-8B268466C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8E8F9C-ED48-5999-8493-352AAEA00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50B12-731B-0B24-1795-752BC91DD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6B544-22CE-1E60-BC09-1E8D472D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F79DA-11B4-0C8E-C611-D30BD4B81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9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D988C-2937-A2A5-F36B-F926CF1F6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95FE1-9C5B-C381-18C6-D8BC387233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C20A72-CB47-3F13-1155-F37D6B4A52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DBA13E-1900-63CE-8BF5-2D8460C58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1F3B79-A3B2-E4D9-5370-893736942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650D5-FE8A-D192-2135-C553BC21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51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EF256-5C49-6164-1271-946D0718F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AE67A-EF6D-14AC-2DF0-9C62F1B52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2F79B-5675-1484-1526-737694A9A3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786261-FDE2-7741-3317-3E28E2B68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B01F7F-6121-D26C-1C4E-E64108C29D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678B8F-9382-0261-52C0-70975996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252CEF-322E-2480-8FF3-AF7E79DB2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0B083-ED2C-9705-052C-EFB75AF1B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20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46E33-6A6C-8BAD-4C40-17C319489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6E53F7-EC4B-3355-F5A2-E74374050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814CCF-0561-1095-93F9-BDA8196C8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7F0E05-E177-4F53-D8A1-47F747D47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E608ED-CE33-0AA8-23F9-27365EA32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FC75F8-987B-2D82-ABC8-518E2F696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9EDBD-8322-58E1-D3D4-DA4DDF150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01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32D6D-8C2F-206E-E03D-B792635D6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A78A7-D609-89EF-FFEE-A712F62E1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5694BC-0964-C86E-4FEA-CEFB5A9A9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053B6-6BED-2602-960C-5D650CCC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80243F-EDA3-E86C-3CE8-8B192CACA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3AD8B8-CFE8-AD17-4F7D-508FF6724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16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5B59F-FD01-A2DE-30C9-C80FC2898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132CD2-CD20-E9E7-5A39-ACF41CB00D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386DB3-E6B7-E369-E2BB-37303E4190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12CAB-D627-6389-AEEF-228671C26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C1BEC-31A0-4D22-B784-831002627F3A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90175F-47B2-A432-7F3C-1EFECC220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49D77-9CEC-E14C-1EEE-B6EDA467A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07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861612-1E68-6975-A720-FEB34C8ED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75066-B117-DED5-4D37-571F8795F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47633C-97C9-1D36-338C-36EFBBC9F0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C1BEC-31A0-4D22-B784-831002627F3A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D5908-BC4B-0834-C801-5331B43492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2EC8C-3C16-0DCF-5632-442DA2EB98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B18B2-A5BC-46CA-9039-3ED2E4173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24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lood" TargetMode="External"/><Relationship Id="rId2" Type="http://schemas.openxmlformats.org/officeDocument/2006/relationships/hyperlink" Target="https://en.wikipedia.org/wiki/Adenosine_triphosphat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reatine#cite_note-ochoa-9" TargetMode="External"/><Relationship Id="rId2" Type="http://schemas.openxmlformats.org/officeDocument/2006/relationships/hyperlink" Target="https://en.wikipedia.org/wiki/Creatine#cite_note-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Creatine#cite_note-12" TargetMode="External"/><Relationship Id="rId5" Type="http://schemas.openxmlformats.org/officeDocument/2006/relationships/hyperlink" Target="https://en.wikipedia.org/wiki/Creatine#cite_note-11" TargetMode="External"/><Relationship Id="rId4" Type="http://schemas.openxmlformats.org/officeDocument/2006/relationships/hyperlink" Target="https://en.wikipedia.org/wiki/Creatine#cite_note-10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Colin_Jackson" TargetMode="External"/><Relationship Id="rId3" Type="http://schemas.openxmlformats.org/officeDocument/2006/relationships/hyperlink" Target="https://en.wikipedia.org/wiki/Barcelona" TargetMode="External"/><Relationship Id="rId7" Type="http://schemas.openxmlformats.org/officeDocument/2006/relationships/hyperlink" Target="https://en.wikipedia.org/wiki/Sally_Gunnell" TargetMode="External"/><Relationship Id="rId2" Type="http://schemas.openxmlformats.org/officeDocument/2006/relationships/hyperlink" Target="https://en.wikipedia.org/wiki/1992_Summer_Olympic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Creatine#cite_note-13" TargetMode="External"/><Relationship Id="rId5" Type="http://schemas.openxmlformats.org/officeDocument/2006/relationships/hyperlink" Target="https://en.wikipedia.org/wiki/Linford_Christie" TargetMode="External"/><Relationship Id="rId10" Type="http://schemas.openxmlformats.org/officeDocument/2006/relationships/hyperlink" Target="https://en.wikipedia.org/wiki/Creatine#cite_note-15" TargetMode="External"/><Relationship Id="rId4" Type="http://schemas.openxmlformats.org/officeDocument/2006/relationships/hyperlink" Target="https://en.wikipedia.org/wiki/The_Times" TargetMode="External"/><Relationship Id="rId9" Type="http://schemas.openxmlformats.org/officeDocument/2006/relationships/hyperlink" Target="https://en.wikipedia.org/wiki/Creatine#cite_note-14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Creatine#cite_note-30" TargetMode="External"/><Relationship Id="rId3" Type="http://schemas.openxmlformats.org/officeDocument/2006/relationships/hyperlink" Target="https://en.wikipedia.org/wiki/Creatine#cite_note-16" TargetMode="External"/><Relationship Id="rId7" Type="http://schemas.openxmlformats.org/officeDocument/2006/relationships/hyperlink" Target="https://en.wikipedia.org/wiki/Muscle_fiber" TargetMode="External"/><Relationship Id="rId2" Type="http://schemas.openxmlformats.org/officeDocument/2006/relationships/hyperlink" Target="https://en.wikipedia.org/wiki/Experimental_and_Applied_Scienc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yonuclei" TargetMode="External"/><Relationship Id="rId5" Type="http://schemas.openxmlformats.org/officeDocument/2006/relationships/hyperlink" Target="https://en.wikipedia.org/wiki/Creatine#cite_note-:4-17" TargetMode="External"/><Relationship Id="rId4" Type="http://schemas.openxmlformats.org/officeDocument/2006/relationships/hyperlink" Target="https://en.wikipedia.org/wiki/Glycemic_index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reatine#cite_note-21" TargetMode="External"/><Relationship Id="rId2" Type="http://schemas.openxmlformats.org/officeDocument/2006/relationships/hyperlink" Target="https://en.wikipedia.org/wiki/Creatine#cite_note-:2-2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Creatine#cite_note-pmid22817979-18" TargetMode="External"/><Relationship Id="rId4" Type="http://schemas.openxmlformats.org/officeDocument/2006/relationships/hyperlink" Target="https://en.wikipedia.org/wiki/Creatine#cite_note-:5-22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Creatine#cite_note-53" TargetMode="External"/><Relationship Id="rId3" Type="http://schemas.openxmlformats.org/officeDocument/2006/relationships/hyperlink" Target="https://en.wikipedia.org/wiki/Creatine#cite_note-:9-51" TargetMode="External"/><Relationship Id="rId7" Type="http://schemas.openxmlformats.org/officeDocument/2006/relationships/hyperlink" Target="https://en.wikipedia.org/wiki/Systematic_review" TargetMode="External"/><Relationship Id="rId2" Type="http://schemas.openxmlformats.org/officeDocument/2006/relationships/hyperlink" Target="https://en.wikipedia.org/wiki/Creatine#cite_note-:8-5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Creatine#cite_note-52" TargetMode="External"/><Relationship Id="rId11" Type="http://schemas.openxmlformats.org/officeDocument/2006/relationships/hyperlink" Target="https://en.wikipedia.org/wiki/Creatine#cite_note-56" TargetMode="External"/><Relationship Id="rId5" Type="http://schemas.openxmlformats.org/officeDocument/2006/relationships/hyperlink" Target="https://en.wikipedia.org/wiki/Sleep_deprivation" TargetMode="External"/><Relationship Id="rId10" Type="http://schemas.openxmlformats.org/officeDocument/2006/relationships/hyperlink" Target="https://en.wikipedia.org/wiki/Creatine#cite_note-55" TargetMode="External"/><Relationship Id="rId4" Type="http://schemas.openxmlformats.org/officeDocument/2006/relationships/hyperlink" Target="https://en.wikipedia.org/wiki/Stress_(biology)" TargetMode="External"/><Relationship Id="rId9" Type="http://schemas.openxmlformats.org/officeDocument/2006/relationships/hyperlink" Target="https://en.wikipedia.org/wiki/Creatine#cite_note-5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Brain" TargetMode="External"/><Relationship Id="rId3" Type="http://schemas.openxmlformats.org/officeDocument/2006/relationships/hyperlink" Target="https://en.wikipedia.org/wiki/Tautomer" TargetMode="External"/><Relationship Id="rId7" Type="http://schemas.openxmlformats.org/officeDocument/2006/relationships/hyperlink" Target="https://en.wikipedia.org/wiki/Muscle" TargetMode="External"/><Relationship Id="rId12" Type="http://schemas.openxmlformats.org/officeDocument/2006/relationships/hyperlink" Target="https://en.wikipedia.org/wiki/Creatine#cite_note-pmid26202197-2" TargetMode="External"/><Relationship Id="rId2" Type="http://schemas.openxmlformats.org/officeDocument/2006/relationships/hyperlink" Target="https://en.wikipedia.org/wiki/Organic_compoun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Adenosine_triphosphate" TargetMode="External"/><Relationship Id="rId11" Type="http://schemas.openxmlformats.org/officeDocument/2006/relationships/hyperlink" Target="https://en.wikipedia.org/wiki/Buffer_solution" TargetMode="External"/><Relationship Id="rId5" Type="http://schemas.openxmlformats.org/officeDocument/2006/relationships/hyperlink" Target="https://en.wikipedia.org/wiki/Vertebrate" TargetMode="External"/><Relationship Id="rId10" Type="http://schemas.openxmlformats.org/officeDocument/2006/relationships/hyperlink" Target="https://en.wikipedia.org/wiki/Phosphate_group" TargetMode="External"/><Relationship Id="rId4" Type="http://schemas.openxmlformats.org/officeDocument/2006/relationships/hyperlink" Target="https://en.wikipedia.org/wiki/Zwitterionic" TargetMode="External"/><Relationship Id="rId9" Type="http://schemas.openxmlformats.org/officeDocument/2006/relationships/hyperlink" Target="https://en.wikipedia.org/wiki/Adenosine_diphosphate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S-Adenosyl_methionine" TargetMode="External"/><Relationship Id="rId3" Type="http://schemas.openxmlformats.org/officeDocument/2006/relationships/hyperlink" Target="https://en.wikipedia.org/wiki/Glycine" TargetMode="External"/><Relationship Id="rId7" Type="http://schemas.openxmlformats.org/officeDocument/2006/relationships/hyperlink" Target="https://en.wikipedia.org/wiki/Derivative_(chemistry)" TargetMode="External"/><Relationship Id="rId2" Type="http://schemas.openxmlformats.org/officeDocument/2006/relationships/hyperlink" Target="https://en.wikipedia.org/wiki/Amino_aci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Creatine#cite_note-Creatine-24" TargetMode="External"/><Relationship Id="rId5" Type="http://schemas.openxmlformats.org/officeDocument/2006/relationships/hyperlink" Target="https://en.wikipedia.org/wiki/Essential_nutrient" TargetMode="External"/><Relationship Id="rId4" Type="http://schemas.openxmlformats.org/officeDocument/2006/relationships/hyperlink" Target="https://en.wikipedia.org/wiki/Arginine" TargetMode="External"/><Relationship Id="rId9" Type="http://schemas.openxmlformats.org/officeDocument/2006/relationships/hyperlink" Target="https://en.wikipedia.org/wiki/Methionine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Creatine#cite_note-4" TargetMode="External"/><Relationship Id="rId3" Type="http://schemas.openxmlformats.org/officeDocument/2006/relationships/hyperlink" Target="https://en.wikipedia.org/wiki/Skeletal_muscle" TargetMode="External"/><Relationship Id="rId7" Type="http://schemas.openxmlformats.org/officeDocument/2006/relationships/hyperlink" Target="https://en.wikipedia.org/wiki/Creatine#cite_note-3" TargetMode="External"/><Relationship Id="rId2" Type="http://schemas.openxmlformats.org/officeDocument/2006/relationships/hyperlink" Target="https://en.wikipedia.org/wiki/Michel_Eug%C3%A8ne_Chevreu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Creatinine" TargetMode="External"/><Relationship Id="rId5" Type="http://schemas.openxmlformats.org/officeDocument/2006/relationships/hyperlink" Target="https://en.wikipedia.org/wiki/Tautomer" TargetMode="External"/><Relationship Id="rId4" Type="http://schemas.openxmlformats.org/officeDocument/2006/relationships/hyperlink" Target="https://en.wikipedia.org/wiki/Greek_language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Phosphocreatine" TargetMode="External"/><Relationship Id="rId3" Type="http://schemas.openxmlformats.org/officeDocument/2006/relationships/hyperlink" Target="https://en.wikipedia.org/wiki/Harvard_University" TargetMode="External"/><Relationship Id="rId7" Type="http://schemas.openxmlformats.org/officeDocument/2006/relationships/hyperlink" Target="https://en.wikipedia.org/wiki/Creatine#cite_note-6" TargetMode="External"/><Relationship Id="rId2" Type="http://schemas.openxmlformats.org/officeDocument/2006/relationships/hyperlink" Target="https://en.wikipedia.org/wiki/Skeletal_muscl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Creatine#cite_note-5" TargetMode="External"/><Relationship Id="rId5" Type="http://schemas.openxmlformats.org/officeDocument/2006/relationships/hyperlink" Target="https://en.wikipedia.org/wiki/Willey_Glover_Denis" TargetMode="External"/><Relationship Id="rId4" Type="http://schemas.openxmlformats.org/officeDocument/2006/relationships/hyperlink" Target="https://en.wikipedia.org/wiki/Otto_Folin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6E60E-85AD-48AB-BC6C-A4DD9015C4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083" y="351692"/>
            <a:ext cx="9946888" cy="2426433"/>
          </a:xfrm>
        </p:spPr>
        <p:txBody>
          <a:bodyPr>
            <a:noAutofit/>
          </a:bodyPr>
          <a:lstStyle/>
          <a:p>
            <a:r>
              <a:rPr lang="en-US" sz="8000" b="1" dirty="0">
                <a:latin typeface="Arial Narrow" panose="020B0606020202030204" pitchFamily="34" charset="0"/>
              </a:rPr>
              <a:t>Creatine as a </a:t>
            </a:r>
            <a:br>
              <a:rPr lang="en-US" sz="8000" b="1" dirty="0">
                <a:latin typeface="Arial Narrow" panose="020B0606020202030204" pitchFamily="34" charset="0"/>
              </a:rPr>
            </a:br>
            <a:r>
              <a:rPr lang="en-US" sz="8000" b="1" dirty="0">
                <a:latin typeface="Arial Narrow" panose="020B0606020202030204" pitchFamily="34" charset="0"/>
              </a:rPr>
              <a:t>Gero-substance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6D89C3-7705-21C9-8181-5656A0A9F0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latin typeface="Arial Narrow" panose="020B0606020202030204" pitchFamily="34" charset="0"/>
              </a:rPr>
              <a:t>Geromics Class</a:t>
            </a:r>
          </a:p>
          <a:p>
            <a:r>
              <a:rPr lang="en-US" sz="3600" dirty="0">
                <a:latin typeface="Arial Narrow" panose="020B0606020202030204" pitchFamily="34" charset="0"/>
              </a:rPr>
              <a:t>2024.11.29</a:t>
            </a:r>
          </a:p>
          <a:p>
            <a:r>
              <a:rPr lang="en-US" sz="3600" dirty="0">
                <a:latin typeface="Arial Narrow" panose="020B0606020202030204" pitchFamily="34" charset="0"/>
              </a:rPr>
              <a:t>Jong Bhak</a:t>
            </a:r>
          </a:p>
        </p:txBody>
      </p:sp>
      <p:pic>
        <p:nvPicPr>
          <p:cNvPr id="1026" name="Picture 2" descr="Ball and stick model of creatine">
            <a:extLst>
              <a:ext uri="{FF2B5EF4-FFF2-40B4-BE49-F238E27FC236}">
                <a16:creationId xmlns:a16="http://schemas.microsoft.com/office/drawing/2014/main" id="{A8A7A222-A710-C37B-2E37-AAAA47AE0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69" y="4444747"/>
            <a:ext cx="2043444" cy="172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keletal formula of neutral form of creatine">
            <a:extLst>
              <a:ext uri="{FF2B5EF4-FFF2-40B4-BE49-F238E27FC236}">
                <a16:creationId xmlns:a16="http://schemas.microsoft.com/office/drawing/2014/main" id="{B33BD9A9-7C07-F987-D52C-61324DD51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984" y="4599632"/>
            <a:ext cx="3570905" cy="1884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667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EE92BF-E782-9173-F9FB-BB352B8C8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191" y="365125"/>
            <a:ext cx="10690609" cy="1325563"/>
          </a:xfrm>
        </p:spPr>
        <p:txBody>
          <a:bodyPr>
            <a:normAutofit fontScale="90000"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95% of the human body's total creatine &amp; phosphocreatine stores are found in skeletal muscle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49F6107-86FB-D514-3666-47400C397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Creatine is a naturally occurring non-protein compound and the primary constituent of phosphocreatine, which is used to regenerate </a:t>
            </a:r>
            <a:r>
              <a:rPr lang="en-US" sz="3600" b="0" i="0" u="none" strike="noStrike" dirty="0">
                <a:effectLst/>
                <a:latin typeface="Arial Narrow" panose="020B0606020202030204" pitchFamily="34" charset="0"/>
                <a:hlinkClick r:id="rId2" tooltip="Adenosine triphosphate"/>
              </a:rPr>
              <a:t>ATP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within the cell. </a:t>
            </a:r>
          </a:p>
          <a:p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95% of the human body's total creatine and phosphocreatine stores are found in </a:t>
            </a:r>
            <a:r>
              <a:rPr lang="en-US" sz="3600" b="1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skeletal muscle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, while the remainder is distributed in the </a:t>
            </a:r>
            <a:r>
              <a:rPr lang="en-US" sz="3600" b="0" i="0" u="none" strike="noStrike" dirty="0">
                <a:effectLst/>
                <a:latin typeface="Arial Narrow" panose="020B0606020202030204" pitchFamily="34" charset="0"/>
                <a:hlinkClick r:id="rId3" tooltip="Blood"/>
              </a:rPr>
              <a:t>blood</a:t>
            </a:r>
            <a:r>
              <a:rPr lang="en-US" sz="36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, brain, testes, and other tissues.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143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7C75252-21A3-8AD5-FAEA-62A8CFDC7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563" y="291403"/>
            <a:ext cx="11158694" cy="1399286"/>
          </a:xfrm>
        </p:spPr>
        <p:txBody>
          <a:bodyPr/>
          <a:lstStyle/>
          <a:p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C</a:t>
            </a:r>
            <a:r>
              <a:rPr lang="en-US" sz="44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reatine kinase (CK) was shown to phosphorylate ADP</a:t>
            </a:r>
            <a:endParaRPr 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8079D5E-9B0C-F785-64EB-3CD98361D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discovery of phosphocreatine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2"/>
              </a:rPr>
              <a:t>[8]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3"/>
              </a:rPr>
              <a:t>[9]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was reported in 1927.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4"/>
              </a:rPr>
              <a:t>[10]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5"/>
              </a:rPr>
              <a:t>[11]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3"/>
              </a:rPr>
              <a:t>[9]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In the 1960s, creatine kinase (CK) was shown to phosphorylate ADP using phosphocreatine (</a:t>
            </a:r>
            <a:r>
              <a:rPr lang="en-US" sz="32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PCr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 to generate ATP. </a:t>
            </a:r>
          </a:p>
          <a:p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It follows that ATP - not </a:t>
            </a:r>
            <a:r>
              <a:rPr lang="en-US" sz="32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PCr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- is directly consumed in muscle contraction. CK uses creatine to "buffer" the ATP/ADP ratio.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/>
              </a:rPr>
              <a:t>[12]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98212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CA9F11-F4B7-AAD1-5241-2D3127237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484"/>
            <a:ext cx="10515600" cy="944546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rgbClr val="202122"/>
                </a:solidFill>
                <a:latin typeface="Arial" panose="020B0604020202020204" pitchFamily="34" charset="0"/>
              </a:rPr>
              <a:t>C</a:t>
            </a:r>
            <a:r>
              <a:rPr lang="en-US" sz="48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reatine in sports</a:t>
            </a:r>
            <a:endParaRPr lang="en-US" sz="4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1113D03-C1C4-6316-D238-3D03FAAC3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1745"/>
            <a:ext cx="10515600" cy="497895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I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 came into public view following the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2" tooltip="1992 Summer Olympics"/>
              </a:rPr>
              <a:t>1992 Olympics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in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3" tooltip="Barcelona"/>
              </a:rPr>
              <a:t>Barcelona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An August 7, 1992 article in </a:t>
            </a:r>
            <a:r>
              <a:rPr lang="en-US" b="0" i="1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4" tooltip="The Times"/>
              </a:rPr>
              <a:t>The Times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reported that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5" tooltip="Linford Christie"/>
              </a:rPr>
              <a:t>Linford Christie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the gold medal winner at 100 meters, had used creatine before the Olympics (however, it should also be noted that Christie was found guilty of doping later in his career).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/>
              </a:rPr>
              <a:t>[13]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An article in </a:t>
            </a:r>
            <a:r>
              <a:rPr lang="en-US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Bodybuilding Monthly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named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7" tooltip="Sally Gunnell"/>
              </a:rPr>
              <a:t>Sally Gunnell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who was the gold medalist in the 400-meter hurdles, as another creatine user.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In addition, </a:t>
            </a:r>
            <a:r>
              <a:rPr lang="en-US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Times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also noted that 100 meter hurdler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8" tooltip="Colin Jackson"/>
              </a:rPr>
              <a:t>Colin Jackson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began taking creatine before the Olympics.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9"/>
              </a:rPr>
              <a:t>[14]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0"/>
              </a:rPr>
              <a:t>[15]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888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D2DB92-BB73-10EC-80AF-EBDF5D25D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982" y="98845"/>
            <a:ext cx="10515600" cy="916040"/>
          </a:xfrm>
        </p:spPr>
        <p:txBody>
          <a:bodyPr/>
          <a:lstStyle/>
          <a:p>
            <a:r>
              <a:rPr lang="en-US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Phosphagen</a:t>
            </a:r>
            <a:endParaRPr 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1468BDF-4E42-9AF7-9302-12A734BDB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0149"/>
            <a:ext cx="10515600" cy="5106814"/>
          </a:xfrm>
        </p:spPr>
        <p:txBody>
          <a:bodyPr>
            <a:normAutofit/>
          </a:bodyPr>
          <a:lstStyle/>
          <a:p>
            <a:r>
              <a:rPr lang="en-US" b="0" i="0" u="none" strike="noStrike" dirty="0">
                <a:effectLst/>
                <a:latin typeface="Arial" panose="020B0604020202020204" pitchFamily="34" charset="0"/>
                <a:hlinkClick r:id="rId2" tooltip="Experimental and Applied Sciences"/>
              </a:rPr>
              <a:t>Experimental and Applied Sciences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(EAS) introduced the compound to the sports nutrition market under the name </a:t>
            </a:r>
            <a:r>
              <a:rPr lang="en-US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Phosphagen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3"/>
              </a:rPr>
              <a:t>[16]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Research performed thereafter demonstrated that the consumption of high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4" tooltip="Glycemic index"/>
              </a:rPr>
              <a:t>glycemic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carbohydrates in conjunction with creatine increases creatine muscle stores.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5"/>
              </a:rPr>
              <a:t>[17]</a:t>
            </a:r>
            <a:endParaRPr lang="en-US" b="0" i="0" u="none" strike="noStrike" baseline="3000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Creatine supplementation appears to increase the number of </a:t>
            </a:r>
            <a:r>
              <a:rPr lang="en-US" b="0" i="0" u="sng" dirty="0" err="1">
                <a:effectLst/>
                <a:latin typeface="Arial" panose="020B0604020202020204" pitchFamily="34" charset="0"/>
                <a:hlinkClick r:id="rId6"/>
              </a:rPr>
              <a:t>myonuclei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that satellite cells will 'donate' to damaged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7" tooltip="Muscle fiber"/>
              </a:rPr>
              <a:t>muscle fibers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which increases the potential for growth of those fibers.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This increase in </a:t>
            </a:r>
            <a:r>
              <a:rPr lang="en-US" b="1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myonuclei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probably stems from creatine's ability to increase levels of the myogenic transcription factor MRF4.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8"/>
              </a:rPr>
              <a:t>[30]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502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47C593-42D0-B380-222F-F53853203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160 mmol/kg</a:t>
            </a:r>
            <a:endParaRPr 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9F0DA5F-072A-0FC9-786A-F23664885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typical creatine content of skeletal muscle (as both creatine and phosphocreatine) is 120 mmol per kilogram of dry muscle mass, but can reach up to 160 mmol/kg through supplementation.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2"/>
              </a:rPr>
              <a:t>[20]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Approximately 1–2% of intramuscular creatine is degraded per day and an individual would need about 1–3 grams of creatine per day to maintain average (</a:t>
            </a:r>
            <a:r>
              <a:rPr lang="en-US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unsupplemented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 creatine storage.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2"/>
              </a:rPr>
              <a:t>[20]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3"/>
              </a:rPr>
              <a:t>[21]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4"/>
              </a:rPr>
              <a:t>[22]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An omnivorous diet provides roughly half of this value, with the remainder synthesized in the liver and kidneys.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5"/>
              </a:rPr>
              <a:t>[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703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5B23F6-A99E-C97F-5E19-A92264BE9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5FE032C-1558-B241-B3E0-04B89363B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undefined">
            <a:extLst>
              <a:ext uri="{FF2B5EF4-FFF2-40B4-BE49-F238E27FC236}">
                <a16:creationId xmlns:a16="http://schemas.microsoft.com/office/drawing/2014/main" id="{2A612B43-592F-A438-5E60-DE2914E1A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201" y="1306284"/>
            <a:ext cx="6822724" cy="493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172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64DAC8-94F2-C622-F450-E9D8E35ED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Proposed creatine kinase/phosphocreatine (CK/</a:t>
            </a:r>
            <a:r>
              <a:rPr lang="en-US" dirty="0" err="1">
                <a:solidFill>
                  <a:srgbClr val="202122"/>
                </a:solidFill>
                <a:latin typeface="Arial" panose="020B0604020202020204" pitchFamily="34" charset="0"/>
              </a:rPr>
              <a:t>PCr</a:t>
            </a: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) energy shuttle. </a:t>
            </a:r>
            <a:endParaRPr 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CB9A77D-082B-58BD-BFD4-8619C6689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CRT = creatine transporter;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ANT = adenine nucleotide translocator;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ATP = adenine triphosphate;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ADP = adenine diphosphate;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OP = oxidative phosphorylation; </a:t>
            </a:r>
          </a:p>
          <a:p>
            <a:r>
              <a:rPr lang="en-US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mtCK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= mitochondrial creatine kinase;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 = glycolysis;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CK-g = creatine kinase associated with glycolytic enzymes;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CK-c = cytosolic creatine kinase; 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CK-a = creatine kinase associated with subcellular sites of ATP utilization; 1 – 4 sites of CK/ATP interaction.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123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980BA7-B8BE-5AEE-CD86-F7B02B087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586A721-A9E3-D9DA-AC4E-AD0A9E3E7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4DF4C7CC-1503-18BB-2945-86FDA7DD3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996" y="1835883"/>
            <a:ext cx="8290007" cy="46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681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FC0D1F-DF72-F8F6-4444-C5DDDE4ED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101418"/>
                </a:solidFill>
                <a:effectLst/>
                <a:latin typeface="Arial" panose="020B0604020202020204" pitchFamily="34" charset="0"/>
              </a:rPr>
              <a:t>Creatine Absorption</a:t>
            </a:r>
            <a:endParaRPr 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472EC12-CD75-AA13-D8EA-49E35E490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87721" cy="4351338"/>
          </a:xfrm>
        </p:spPr>
        <p:txBody>
          <a:bodyPr/>
          <a:lstStyle/>
          <a:p>
            <a:r>
              <a:rPr lang="en-US" dirty="0"/>
              <a:t>This graph shows the mean plasma creatine concentration (measured in </a:t>
            </a:r>
            <a:r>
              <a:rPr lang="en-US" dirty="0" err="1"/>
              <a:t>μmol</a:t>
            </a:r>
            <a:r>
              <a:rPr lang="en-US" dirty="0"/>
              <a:t>/L) over an 8-hour period following ingestion of 4.4 grams of creatine in the form of creatine monohydrate (</a:t>
            </a:r>
            <a:r>
              <a:rPr lang="en-US" dirty="0" err="1"/>
              <a:t>CrM</a:t>
            </a:r>
            <a:r>
              <a:rPr lang="en-US" dirty="0"/>
              <a:t>), tri-creatine citrate (</a:t>
            </a:r>
            <a:r>
              <a:rPr lang="en-US" dirty="0" err="1"/>
              <a:t>CrC</a:t>
            </a:r>
            <a:r>
              <a:rPr lang="en-US" dirty="0"/>
              <a:t>), or creatine pyruvate (</a:t>
            </a:r>
            <a:r>
              <a:rPr lang="en-US" dirty="0" err="1"/>
              <a:t>CrPyr</a:t>
            </a:r>
            <a:r>
              <a:rPr lang="en-US" dirty="0"/>
              <a:t>).[39]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649E59B4-F6DE-F222-0A23-BE00190A7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875" y="1316334"/>
            <a:ext cx="4607639" cy="509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76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8660B0-AB13-CE8F-E48B-63B88762A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323" y="108892"/>
            <a:ext cx="10515600" cy="835653"/>
          </a:xfrm>
        </p:spPr>
        <p:txBody>
          <a:bodyPr/>
          <a:lstStyle/>
          <a:p>
            <a:r>
              <a:rPr lang="en-US" b="1" dirty="0">
                <a:latin typeface="inherit"/>
              </a:rPr>
              <a:t>Cognitive performance</a:t>
            </a:r>
            <a:endParaRPr 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C4A3AEA-A5F1-820C-677D-B6694A628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09860"/>
            <a:ext cx="10515600" cy="538089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Reported to have a beneficial effect on brain function and cognitive processing, although the evidence is difficult to interpret systematically and the appropriate dosing is unknown.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2"/>
              </a:rPr>
              <a:t>[50]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3"/>
              </a:rPr>
              <a:t>[51]</a:t>
            </a:r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  </a:t>
            </a: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The greatest effect appears to be in individuals who are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4" tooltip="Stress (biology)"/>
              </a:rPr>
              <a:t>stressed</a:t>
            </a:r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(due, for instance, to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5" tooltip="Sleep deprivation"/>
              </a:rPr>
              <a:t>sleep deprivation</a:t>
            </a:r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) or cognitively impaired.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2"/>
              </a:rPr>
              <a:t>[50]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3"/>
              </a:rPr>
              <a:t>[51]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6"/>
              </a:rPr>
              <a:t>[52]</a:t>
            </a:r>
            <a:endParaRPr lang="en-US" b="0" i="0" dirty="0">
              <a:solidFill>
                <a:srgbClr val="202122"/>
              </a:solidFill>
              <a:effectLst/>
              <a:latin typeface="Arial Narrow" panose="020B0606020202030204" pitchFamily="34" charset="0"/>
            </a:endParaRP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A 2018 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7" tooltip="Systematic review"/>
              </a:rPr>
              <a:t>systematic review</a:t>
            </a:r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found that "generally, there was evidence that short term memory and intelligence/reasoning may be improved by creatine administration", whereas for other cognitive domains "the results were conflicting".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8"/>
              </a:rPr>
              <a:t>[53]</a:t>
            </a:r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</a:t>
            </a: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Another 2023 review initially found evidence of improved memory function.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9"/>
              </a:rPr>
              <a:t>[54]</a:t>
            </a:r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However, it was later determined that faulty statistics lead to the statistical significance and after fixing the "double counting", the effect was only significant in older adults.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10"/>
              </a:rPr>
              <a:t>[55]</a:t>
            </a:r>
            <a:endParaRPr lang="en-US" b="0" i="0" u="none" strike="noStrike" baseline="30000" dirty="0">
              <a:solidFill>
                <a:srgbClr val="202122"/>
              </a:solidFill>
              <a:effectLst/>
              <a:latin typeface="Arial Narrow" panose="020B0606020202030204" pitchFamily="34" charset="0"/>
            </a:endParaRP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A 2023 review study "...supported claims that creatine supplementation can increases [sic] </a:t>
            </a:r>
            <a:r>
              <a:rPr lang="en-US" b="1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brain creatine content </a:t>
            </a:r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but also demonstrated somewhat equivocal results for effects on cognition. </a:t>
            </a:r>
          </a:p>
          <a:p>
            <a:pPr algn="l"/>
            <a:r>
              <a:rPr lang="en-US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It does, however, provide evidence to suggest that more research is required with stressed populations, as supplementation does appear to significantly affect brain content.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11"/>
              </a:rPr>
              <a:t>[56]</a:t>
            </a:r>
            <a:endParaRPr lang="en-US" b="0" i="0" dirty="0">
              <a:solidFill>
                <a:srgbClr val="202122"/>
              </a:solidFill>
              <a:effectLst/>
              <a:latin typeface="Arial Narrow" panose="020B0606020202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380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3744A-ED60-8C2B-1125-909D177EC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490FC-DF7E-849D-DA49-7424AD13B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65B4D30C-8B61-6F31-43C8-FDBAB3D00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355" y="1321358"/>
            <a:ext cx="10915290" cy="509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775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FCC7390-80BC-8A70-78C5-164EDB91F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Aging is associated with redox and </a:t>
            </a:r>
            <a:r>
              <a:rPr lang="en-US" dirty="0" err="1"/>
              <a:t>bienergetic</a:t>
            </a:r>
            <a:r>
              <a:rPr lang="en-US" dirty="0"/>
              <a:t> dysregulation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A405423-84F5-3EBA-43B2-7DB16384A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Aging is associated with redox and </a:t>
            </a:r>
            <a:r>
              <a:rPr lang="en-US" dirty="0" err="1"/>
              <a:t>bienergetic</a:t>
            </a:r>
            <a:r>
              <a:rPr lang="en-US" dirty="0"/>
              <a:t> dysregulation,</a:t>
            </a:r>
          </a:p>
          <a:p>
            <a:r>
              <a:rPr lang="en-US" dirty="0"/>
              <a:t> Therefore creatine could be a useful supplement to reverse effects of aging on overall health and more specifically brain health.</a:t>
            </a:r>
          </a:p>
          <a:p>
            <a:r>
              <a:rPr lang="en-US" dirty="0"/>
              <a:t>While these effects were relatively small, they amounted to an overall antiaging effect of creatine which warrants more studies. </a:t>
            </a:r>
          </a:p>
          <a:p>
            <a:r>
              <a:rPr lang="en-US" dirty="0">
                <a:solidFill>
                  <a:srgbClr val="FF0000"/>
                </a:solidFill>
              </a:rPr>
              <a:t>However, it is noteworthy that clinical trials of antiaging interventions are seldomly done and funding is extremely difficult to gain.</a:t>
            </a:r>
          </a:p>
        </p:txBody>
      </p:sp>
    </p:spTree>
    <p:extLst>
      <p:ext uri="{BB962C8B-B14F-4D97-AF65-F5344CB8AC3E}">
        <p14:creationId xmlns:p14="http://schemas.microsoft.com/office/powerpoint/2010/main" val="39531055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FB65C00-9D61-394C-5DD8-6BFA36368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Derangement of the creatine, phosphocreatine and creatine kinase system associated with aging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3CF8C62-D00F-B7BA-5AD2-2D96DCAF6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15368"/>
          </a:xfrm>
        </p:spPr>
        <p:txBody>
          <a:bodyPr>
            <a:normAutofit fontScale="92500"/>
          </a:bodyPr>
          <a:lstStyle/>
          <a:p>
            <a:r>
              <a:rPr lang="en-US" sz="3600" dirty="0">
                <a:latin typeface="Arial Narrow" panose="020B0606020202030204" pitchFamily="34" charset="0"/>
              </a:rPr>
              <a:t>Overall, cell, rodent and human studies indicated a derangement of the creatine, phosphocreatine and creatine kinase system at least in muscle and brain  tissues associated with aging. </a:t>
            </a:r>
          </a:p>
          <a:p>
            <a:r>
              <a:rPr lang="en-US" sz="3600" dirty="0">
                <a:latin typeface="Arial Narrow" panose="020B0606020202030204" pitchFamily="34" charset="0"/>
              </a:rPr>
              <a:t>Furthermore, creatine depletion has been shown to lead to phenotypes of motor and cognitive impairments, and motor and cognitive dysfunctions are hallmarks of the aging process. </a:t>
            </a:r>
          </a:p>
          <a:p>
            <a:r>
              <a:rPr lang="en-US" sz="3600" dirty="0">
                <a:latin typeface="Arial Narrow" panose="020B0606020202030204" pitchFamily="34" charset="0"/>
              </a:rPr>
              <a:t>Overall, these studies suggest that supplementation with creatine has the potential to </a:t>
            </a:r>
            <a:r>
              <a:rPr lang="en-US" sz="3600" b="1" dirty="0">
                <a:latin typeface="Arial Narrow" panose="020B0606020202030204" pitchFamily="34" charset="0"/>
              </a:rPr>
              <a:t>reverse functional declines associated with aging </a:t>
            </a:r>
            <a:r>
              <a:rPr lang="en-US" sz="3600" dirty="0">
                <a:latin typeface="Arial Narrow" panose="020B0606020202030204" pitchFamily="34" charset="0"/>
              </a:rPr>
              <a:t>(and to some extent age-associated diseases).</a:t>
            </a:r>
          </a:p>
        </p:txBody>
      </p:sp>
    </p:spTree>
    <p:extLst>
      <p:ext uri="{BB962C8B-B14F-4D97-AF65-F5344CB8AC3E}">
        <p14:creationId xmlns:p14="http://schemas.microsoft.com/office/powerpoint/2010/main" val="15919947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20AE8B-E73E-D40C-CDE9-2EDD7726E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Creatine Supplementation and Aging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129E38A-2461-F10C-8F30-ACCABF05C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the emphasis on the effect of creatine on metabolism and its other properties, the focus of creatine supplementation shifted from athletes to a plethora of diseases; diseases involving neuromuscular disorders and/or mitochondrial dysfunction such as Parkinson’s and Huntington’s diseases and others (Smith et al. 2014). </a:t>
            </a:r>
          </a:p>
          <a:p>
            <a:r>
              <a:rPr lang="en-US" dirty="0"/>
              <a:t>Furthermore, creatine is found to be relatively safe, can penetrate the blood-brain barrier, and has shown some efficacy in animal models, thus making it a good candidate as a neuroprotective agent. </a:t>
            </a:r>
          </a:p>
        </p:txBody>
      </p:sp>
    </p:spTree>
    <p:extLst>
      <p:ext uri="{BB962C8B-B14F-4D97-AF65-F5344CB8AC3E}">
        <p14:creationId xmlns:p14="http://schemas.microsoft.com/office/powerpoint/2010/main" val="13695634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77A6CA-D934-2A39-512A-8DFB1E50F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Creatine Supplementation and Aging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BBCCFA9-801D-2226-E04E-B4A8F0C07C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randomized double-blind study determined that creatine could not be rejected as futile for therapy of Parkinsonism, and could be considered for Phase III trials for Parkinson’s Disease.</a:t>
            </a:r>
          </a:p>
          <a:p>
            <a:r>
              <a:rPr lang="en-US" dirty="0"/>
              <a:t>Other studies have proposed that creatine could benefit patients with fibromyalgia (Leader et al. 2009), and could reduce morbidity and mortality associated with high-risk pregnancies (Dickinson et al. 2014)</a:t>
            </a:r>
          </a:p>
          <a:p>
            <a:r>
              <a:rPr lang="en-US" dirty="0"/>
              <a:t>After only 5  days of creatine intake, middle-aged individuals had a higher </a:t>
            </a:r>
            <a:r>
              <a:rPr lang="en-US" dirty="0" err="1"/>
              <a:t>PCr</a:t>
            </a:r>
            <a:r>
              <a:rPr lang="en-US" dirty="0"/>
              <a:t> availability and </a:t>
            </a:r>
            <a:r>
              <a:rPr lang="en-US" dirty="0" err="1"/>
              <a:t>PCr</a:t>
            </a:r>
            <a:r>
              <a:rPr lang="en-US" dirty="0"/>
              <a:t> resynthesis than younger subjects, and increased time to exhaustion to the same degree in both age groups (Smith et al. 1998).</a:t>
            </a:r>
          </a:p>
        </p:txBody>
      </p:sp>
    </p:spTree>
    <p:extLst>
      <p:ext uri="{BB962C8B-B14F-4D97-AF65-F5344CB8AC3E}">
        <p14:creationId xmlns:p14="http://schemas.microsoft.com/office/powerpoint/2010/main" val="26149131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2D1D82-9079-8862-409A-BA091F7CA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68" y="123964"/>
            <a:ext cx="10515600" cy="941161"/>
          </a:xfrm>
        </p:spPr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Creatine Supplementation &amp; Aging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F2A600F-AA9E-634F-A721-DC038FA29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563" y="1261068"/>
            <a:ext cx="10821237" cy="5024176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>
                <a:latin typeface="Arial Narrow" panose="020B0606020202030204" pitchFamily="34" charset="0"/>
              </a:rPr>
              <a:t>Several studies have determined that intake of creatine have anabolic (muscle mass, strength, volume training) and anti-catabolic (protein catabolism, oxidation) effects (</a:t>
            </a:r>
            <a:r>
              <a:rPr lang="en-US" sz="3200" dirty="0" err="1">
                <a:latin typeface="Arial Narrow" panose="020B0606020202030204" pitchFamily="34" charset="0"/>
              </a:rPr>
              <a:t>Dalbo</a:t>
            </a:r>
            <a:r>
              <a:rPr lang="en-US" sz="3200" dirty="0">
                <a:latin typeface="Arial Narrow" panose="020B0606020202030204" pitchFamily="34" charset="0"/>
              </a:rPr>
              <a:t> et al. 2009)</a:t>
            </a:r>
          </a:p>
          <a:p>
            <a:r>
              <a:rPr lang="en-US" sz="3200" dirty="0">
                <a:latin typeface="Arial Narrow" panose="020B0606020202030204" pitchFamily="34" charset="0"/>
              </a:rPr>
              <a:t>In 70 year old males, creatine supplementation along with strength training improved leg strength, endurance and power as well as lean tissue mass (</a:t>
            </a:r>
            <a:r>
              <a:rPr lang="en-US" sz="3200" dirty="0" err="1">
                <a:latin typeface="Arial Narrow" panose="020B0606020202030204" pitchFamily="34" charset="0"/>
              </a:rPr>
              <a:t>Chrusch</a:t>
            </a:r>
            <a:r>
              <a:rPr lang="en-US" sz="3200" dirty="0">
                <a:latin typeface="Arial Narrow" panose="020B0606020202030204" pitchFamily="34" charset="0"/>
              </a:rPr>
              <a:t> et al. 2001). </a:t>
            </a:r>
          </a:p>
          <a:p>
            <a:r>
              <a:rPr lang="en-US" sz="3200" dirty="0">
                <a:latin typeface="Arial Narrow" panose="020B0606020202030204" pitchFamily="34" charset="0"/>
              </a:rPr>
              <a:t>In a group of 75 ± 6 year old men and women, creatine supplementation for 14 days resulted in increased </a:t>
            </a:r>
            <a:r>
              <a:rPr lang="en-US" sz="3200" b="1" dirty="0">
                <a:latin typeface="Arial Narrow" panose="020B0606020202030204" pitchFamily="34" charset="0"/>
              </a:rPr>
              <a:t>upper body strength </a:t>
            </a:r>
            <a:r>
              <a:rPr lang="en-US" sz="3200" dirty="0">
                <a:latin typeface="Arial Narrow" panose="020B0606020202030204" pitchFamily="34" charset="0"/>
              </a:rPr>
              <a:t>and increased fatigue threshold (Stout et al. 2007). More recently, a review and </a:t>
            </a:r>
            <a:r>
              <a:rPr lang="en-US" sz="3200" dirty="0" err="1">
                <a:latin typeface="Arial Narrow" panose="020B0606020202030204" pitchFamily="34" charset="0"/>
              </a:rPr>
              <a:t>metaanalysis</a:t>
            </a:r>
            <a:r>
              <a:rPr lang="en-US" sz="3200" dirty="0">
                <a:latin typeface="Arial Narrow" panose="020B0606020202030204" pitchFamily="34" charset="0"/>
              </a:rPr>
              <a:t> by </a:t>
            </a:r>
            <a:r>
              <a:rPr lang="en-US" sz="3200" dirty="0" err="1">
                <a:latin typeface="Arial Narrow" panose="020B0606020202030204" pitchFamily="34" charset="0"/>
              </a:rPr>
              <a:t>Chilibeck</a:t>
            </a:r>
            <a:r>
              <a:rPr lang="en-US" sz="3200" dirty="0">
                <a:latin typeface="Arial Narrow" panose="020B0606020202030204" pitchFamily="34" charset="0"/>
              </a:rPr>
              <a:t> et al. revealed that creatine supplementation had beneficial effect in old participants during resistance training, with increased lean tissue mass and, muscular strength </a:t>
            </a:r>
          </a:p>
        </p:txBody>
      </p:sp>
    </p:spTree>
    <p:extLst>
      <p:ext uri="{BB962C8B-B14F-4D97-AF65-F5344CB8AC3E}">
        <p14:creationId xmlns:p14="http://schemas.microsoft.com/office/powerpoint/2010/main" val="41249915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B9CE7D-D5BD-AB82-DAE5-FDB20F9C9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Bone health via direct or indirect (byproduct of improved muscle health) actions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DE6A314-31D5-B249-181C-9DDD25127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Creatine may also have beneficial effect on bone health via direct or indirect (byproduct of improved muscle health) actions, associated with improved bone health in older males (</a:t>
            </a:r>
            <a:r>
              <a:rPr lang="en-US" sz="3200" dirty="0" err="1"/>
              <a:t>Chilibeck</a:t>
            </a:r>
            <a:r>
              <a:rPr lang="en-US" sz="3200" dirty="0"/>
              <a:t> et al. 2005). In in-vivo work on osteoblast-like cells, creatine’s presence increased mineralization and metabolic activity supporting potential beneficial effect of creatine on bone repair (Gerber et al. 2005).</a:t>
            </a:r>
          </a:p>
        </p:txBody>
      </p:sp>
    </p:spTree>
    <p:extLst>
      <p:ext uri="{BB962C8B-B14F-4D97-AF65-F5344CB8AC3E}">
        <p14:creationId xmlns:p14="http://schemas.microsoft.com/office/powerpoint/2010/main" val="1540375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3EA7F5-A418-98CF-7A11-73968C846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latin typeface="Arial Narrow" panose="020B0606020202030204" pitchFamily="34" charset="0"/>
              </a:rPr>
              <a:t>Long-term studies are required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5C01B4E-02B7-A0A3-5EF7-0E9376F1A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They suggest that short-term creatine may be of benefit along with exercise for sarcopenia, however long-term studies for this and other conditions are needed. Effects on neurodegenerative diseases remain to be seen in clinical trials, and consistent effects on age-associated declines need to be further studied.</a:t>
            </a:r>
          </a:p>
        </p:txBody>
      </p:sp>
    </p:spTree>
    <p:extLst>
      <p:ext uri="{BB962C8B-B14F-4D97-AF65-F5344CB8AC3E}">
        <p14:creationId xmlns:p14="http://schemas.microsoft.com/office/powerpoint/2010/main" val="2583441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D7AE5-F330-A2DD-7FF6-0758A032E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415" y="142101"/>
            <a:ext cx="10515600" cy="861509"/>
          </a:xfrm>
        </p:spPr>
        <p:txBody>
          <a:bodyPr/>
          <a:lstStyle/>
          <a:p>
            <a:r>
              <a:rPr lang="en-US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Creatine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9FB58-9076-A3E2-6BD3-4FC1F481A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259" y="1261068"/>
            <a:ext cx="10818541" cy="4915895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202122"/>
                </a:solidFill>
                <a:latin typeface="Arial Narrow" panose="020B0606020202030204" pitchFamily="34" charset="0"/>
              </a:rPr>
              <a:t>A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n </a:t>
            </a:r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2" tooltip="Organic compound"/>
              </a:rPr>
              <a:t>organic compound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with the nominal formula (H</a:t>
            </a:r>
            <a:r>
              <a:rPr lang="en-US" sz="3200" b="0" i="0" baseline="-2500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2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N)(HN)CN(CH</a:t>
            </a:r>
            <a:r>
              <a:rPr lang="en-US" sz="3200" b="0" i="0" baseline="-2500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3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)CH</a:t>
            </a:r>
            <a:r>
              <a:rPr lang="en-US" sz="3200" b="0" i="0" baseline="-2500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2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CO</a:t>
            </a:r>
            <a:r>
              <a:rPr lang="en-US" sz="3200" b="0" i="0" baseline="-2500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2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H. </a:t>
            </a:r>
          </a:p>
          <a:p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It exists in various </a:t>
            </a:r>
            <a:r>
              <a:rPr lang="en-US" sz="3200" b="0" i="0" u="none" strike="noStrike" dirty="0" err="1">
                <a:effectLst/>
                <a:latin typeface="Arial Narrow" panose="020B0606020202030204" pitchFamily="34" charset="0"/>
                <a:hlinkClick r:id="rId3" tooltip="Tautomer"/>
              </a:rPr>
              <a:t>tautomers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in solutions (among which are neutral form and various </a:t>
            </a:r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4" tooltip="Zwitterionic"/>
              </a:rPr>
              <a:t>zwitterionic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forms). </a:t>
            </a:r>
          </a:p>
          <a:p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Creatine is found in </a:t>
            </a:r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5"/>
              </a:rPr>
              <a:t>vertebrates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, where it facilitates recycling of </a:t>
            </a:r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6" tooltip="Adenosine triphosphate"/>
              </a:rPr>
              <a:t>adenosine triphosphate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(</a:t>
            </a:r>
            <a:r>
              <a:rPr lang="en-US" sz="3200" b="1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ATP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), primarily in </a:t>
            </a:r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7" tooltip="Muscle"/>
              </a:rPr>
              <a:t>muscle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and </a:t>
            </a:r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8" tooltip="Brain"/>
              </a:rPr>
              <a:t>brain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tissue. </a:t>
            </a:r>
          </a:p>
          <a:p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Recycling is achieved by converting </a:t>
            </a:r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9" tooltip="Adenosine diphosphate"/>
              </a:rPr>
              <a:t>adenosine diphosphate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(ADP) back to ATP via donation of </a:t>
            </a:r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10" tooltip="Phosphate group"/>
              </a:rPr>
              <a:t>phosphate groups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. </a:t>
            </a:r>
          </a:p>
          <a:p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Creatine also acts as a </a:t>
            </a:r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11" tooltip="Buffer solution"/>
              </a:rPr>
              <a:t>buffer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.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12"/>
              </a:rPr>
              <a:t>[2]</a:t>
            </a:r>
            <a:endParaRPr lang="en-US" sz="3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897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119B72-8A6D-99C1-F00E-C240968BA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/>
              <a:t>Tautomer</a:t>
            </a:r>
            <a:endParaRPr lang="en-US" b="1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BC707FC-C9A5-2701-5EA6-3DA9CAE6F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523E9DE-D1AF-52E3-DC84-B3B54BD0D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062" y="2082158"/>
            <a:ext cx="6752427" cy="446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65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1C1F8E-0BBE-B113-A057-B107F686C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895" y="118941"/>
            <a:ext cx="10781044" cy="1325563"/>
          </a:xfrm>
        </p:spPr>
        <p:txBody>
          <a:bodyPr/>
          <a:lstStyle/>
          <a:p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F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rom the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2" tooltip="Amino acid"/>
              </a:rPr>
              <a:t>amino acids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3" tooltip="Glycine"/>
              </a:rPr>
              <a:t>glycine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and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4" tooltip="Arginine"/>
              </a:rPr>
              <a:t>arginine</a:t>
            </a:r>
            <a:endParaRPr 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93E3D51-9962-6289-3ADC-F9D974714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756" y="1825625"/>
            <a:ext cx="10781044" cy="4351338"/>
          </a:xfrm>
        </p:spPr>
        <p:txBody>
          <a:bodyPr/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Creatine is not an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5" tooltip="Essential nutrient"/>
              </a:rPr>
              <a:t>essential nutrient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/>
              </a:rPr>
              <a:t>[24]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It is an amino acid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7" tooltip="Derivative (chemistry)"/>
              </a:rPr>
              <a:t>derivative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</a:t>
            </a:r>
          </a:p>
          <a:p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aturally produced in the human body from the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2" tooltip="Amino acid"/>
              </a:rPr>
              <a:t>amino acids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3" tooltip="Glycine"/>
              </a:rPr>
              <a:t>glycine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and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4" tooltip="Arginine"/>
              </a:rPr>
              <a:t>arginine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with an additional requirement for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8" tooltip="S-Adenosyl methionine"/>
              </a:rPr>
              <a:t>S-Adenosyl methionine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(a derivative of </a:t>
            </a:r>
            <a:r>
              <a:rPr lang="en-US" b="0" i="0" u="none" strike="noStrike" dirty="0">
                <a:effectLst/>
                <a:latin typeface="Arial" panose="020B0604020202020204" pitchFamily="34" charset="0"/>
                <a:hlinkClick r:id="rId9" tooltip="Methionine"/>
              </a:rPr>
              <a:t>methionine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 to catalyze the transformation of guanidinoacetate to creatine.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271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4A6B96-8357-411E-29F2-10D6B9556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97" y="200967"/>
            <a:ext cx="10876503" cy="894303"/>
          </a:xfrm>
        </p:spPr>
        <p:txBody>
          <a:bodyPr/>
          <a:lstStyle/>
          <a:p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Creatine was first identified in 1832 </a:t>
            </a:r>
            <a:endParaRPr 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7A75DF7-057B-421B-8CC2-222C0B00D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288" y="1371600"/>
            <a:ext cx="10670512" cy="5121275"/>
          </a:xfrm>
        </p:spPr>
        <p:txBody>
          <a:bodyPr>
            <a:normAutofit/>
          </a:bodyPr>
          <a:lstStyle/>
          <a:p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2" tooltip="Michel Eugène Chevreul"/>
              </a:rPr>
              <a:t>Michel Eugène Chevreul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isolated it from the basified water-extract of </a:t>
            </a:r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3" tooltip="Skeletal muscle"/>
              </a:rPr>
              <a:t>skeletal muscle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. </a:t>
            </a:r>
          </a:p>
          <a:p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He later named the crystallized precipitate after the </a:t>
            </a:r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4" tooltip="Greek language"/>
              </a:rPr>
              <a:t>Greek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word for </a:t>
            </a:r>
            <a:r>
              <a:rPr lang="en-US" sz="3200" b="0" i="0" dirty="0"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meat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, </a:t>
            </a:r>
            <a:r>
              <a:rPr lang="en-US" sz="3200" b="0" i="0" dirty="0" err="1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κρέ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ας (</a:t>
            </a:r>
            <a:r>
              <a:rPr lang="en-US" sz="3200" b="0" i="1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kreas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). </a:t>
            </a:r>
          </a:p>
          <a:p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In 1928, creatine was shown to exist in </a:t>
            </a:r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5" tooltip="Tautomer"/>
              </a:rPr>
              <a:t>equilibrium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with </a:t>
            </a:r>
            <a:r>
              <a:rPr lang="en-US" sz="3200" b="0" i="0" u="none" strike="noStrike" dirty="0">
                <a:effectLst/>
                <a:latin typeface="Arial Narrow" panose="020B0606020202030204" pitchFamily="34" charset="0"/>
                <a:hlinkClick r:id="rId6" tooltip="Creatinine"/>
              </a:rPr>
              <a:t>creatinine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.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7"/>
              </a:rPr>
              <a:t>[3]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 </a:t>
            </a:r>
          </a:p>
          <a:p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Studies in the 1920s showed that consumption of large amounts of creatine </a:t>
            </a:r>
            <a:r>
              <a:rPr lang="en-US" sz="3200" b="1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did not result in its excretion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. </a:t>
            </a:r>
          </a:p>
          <a:p>
            <a:r>
              <a:rPr lang="en-US" sz="3200" b="0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This result pointed to the ability of the body to store creatine, which in turn suggested its use as a dietary supplement.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 Narrow" panose="020B0606020202030204" pitchFamily="34" charset="0"/>
                <a:hlinkClick r:id="rId8"/>
              </a:rPr>
              <a:t>[4]</a:t>
            </a:r>
            <a:endParaRPr lang="en-US" sz="3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892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773658-5138-BD98-8E9C-BD952E218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185" y="144062"/>
            <a:ext cx="10811189" cy="1021547"/>
          </a:xfrm>
        </p:spPr>
        <p:txBody>
          <a:bodyPr/>
          <a:lstStyle/>
          <a:p>
            <a:r>
              <a:rPr lang="en-US" b="1" i="0" dirty="0">
                <a:solidFill>
                  <a:srgbClr val="202122"/>
                </a:solidFill>
                <a:effectLst/>
                <a:latin typeface="Arial Narrow" panose="020B0606020202030204" pitchFamily="34" charset="0"/>
              </a:rPr>
              <a:t>key player in the metabolism of </a:t>
            </a:r>
            <a:r>
              <a:rPr lang="en-US" b="1" i="0" u="none" strike="noStrike" dirty="0">
                <a:effectLst/>
                <a:latin typeface="Arial Narrow" panose="020B0606020202030204" pitchFamily="34" charset="0"/>
                <a:hlinkClick r:id="rId2" tooltip="Skeletal muscle"/>
              </a:rPr>
              <a:t>skeletal muscle</a:t>
            </a:r>
            <a:endParaRPr lang="en-US" b="1" dirty="0">
              <a:latin typeface="Arial Narrow" panose="020B0606020202030204" pitchFamily="34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FFFD7B9-F51F-FE06-748D-C56788528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191" y="1818751"/>
            <a:ext cx="10811189" cy="4674123"/>
          </a:xfrm>
        </p:spPr>
        <p:txBody>
          <a:bodyPr>
            <a:normAutofit/>
          </a:bodyPr>
          <a:lstStyle/>
          <a:p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In 1912, </a:t>
            </a:r>
            <a:r>
              <a:rPr lang="en-US" sz="3200" b="0" i="0" u="none" strike="noStrike" dirty="0">
                <a:effectLst/>
                <a:latin typeface="Arial" panose="020B0604020202020204" pitchFamily="34" charset="0"/>
                <a:hlinkClick r:id="rId3" tooltip="Harvard University"/>
              </a:rPr>
              <a:t>Harvard University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researchers </a:t>
            </a:r>
            <a:r>
              <a:rPr lang="en-US" sz="3200" b="0" i="0" u="none" strike="noStrike" dirty="0">
                <a:effectLst/>
                <a:latin typeface="Arial" panose="020B0604020202020204" pitchFamily="34" charset="0"/>
                <a:hlinkClick r:id="rId4" tooltip="Otto Folin"/>
              </a:rPr>
              <a:t>Otto Folin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and </a:t>
            </a:r>
            <a:r>
              <a:rPr lang="en-US" sz="3200" b="0" i="0" u="none" strike="noStrike" dirty="0">
                <a:effectLst/>
                <a:latin typeface="Arial" panose="020B0604020202020204" pitchFamily="34" charset="0"/>
                <a:hlinkClick r:id="rId5" tooltip="Willey Glover Denis"/>
              </a:rPr>
              <a:t>Willey Glover Denis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found evidence that </a:t>
            </a:r>
            <a:r>
              <a:rPr lang="en-US" sz="3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ingesting creatine can dramatically boost 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creatine content of the muscle.</a:t>
            </a:r>
            <a:r>
              <a:rPr lang="en-US" sz="3200" b="0" i="0" u="none" strike="noStrike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6"/>
              </a:rPr>
              <a:t>[5]</a:t>
            </a:r>
            <a:r>
              <a:rPr lang="en-US" sz="3200" b="0" i="0" u="sng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7"/>
              </a:rPr>
              <a:t>[6]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In the late 1920s, after finding that the intramuscular stores of creatine can be increased by ingesting creatine in larger than normal amounts, scientists discovered </a:t>
            </a:r>
            <a:r>
              <a:rPr lang="en-US" sz="3200" b="0" i="0" u="none" strike="noStrike" dirty="0">
                <a:effectLst/>
                <a:latin typeface="Arial" panose="020B0604020202020204" pitchFamily="34" charset="0"/>
                <a:hlinkClick r:id="rId8" tooltip="Phosphocreatine"/>
              </a:rPr>
              <a:t>phosphocreatine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(creatine phosphate), &amp; determined that creatine is a key player in the metabolism of </a:t>
            </a:r>
            <a:r>
              <a:rPr lang="en-US" sz="3200" b="0" i="0" u="none" strike="noStrike" dirty="0">
                <a:effectLst/>
                <a:latin typeface="Arial" panose="020B0604020202020204" pitchFamily="34" charset="0"/>
                <a:hlinkClick r:id="rId2" tooltip="Skeletal muscle"/>
              </a:rPr>
              <a:t>skeletal muscle</a:t>
            </a:r>
            <a:r>
              <a:rPr lang="en-US" sz="3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77735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F83BEA-07FF-04CF-D902-064BD8ACB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Phosphocreatine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E81CCA-F5BE-AB30-EE33-AF7553D0D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8A39A306-9109-E43A-4345-B3FE81FB8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962" y="3104941"/>
            <a:ext cx="6420635" cy="261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360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CDD4099-7FCC-179B-AE4D-CC398BE77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327C642-FA72-C743-7386-90D92FE6A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58FB6AE-BE74-1A2B-D680-78CC5C6F5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118" y="0"/>
            <a:ext cx="78537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358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6889</TotalTime>
  <Words>1814</Words>
  <Application>Microsoft Office PowerPoint</Application>
  <PresentationFormat>와이드스크린</PresentationFormat>
  <Paragraphs>90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2" baseType="lpstr">
      <vt:lpstr>inherit</vt:lpstr>
      <vt:lpstr>Arial</vt:lpstr>
      <vt:lpstr>Arial Narrow</vt:lpstr>
      <vt:lpstr>Calibri</vt:lpstr>
      <vt:lpstr>Calibri Light</vt:lpstr>
      <vt:lpstr>Office Theme</vt:lpstr>
      <vt:lpstr>Creatine as a  Gero-substance</vt:lpstr>
      <vt:lpstr>PowerPoint 프레젠테이션</vt:lpstr>
      <vt:lpstr>Creatine</vt:lpstr>
      <vt:lpstr>Tautomer</vt:lpstr>
      <vt:lpstr>From the amino acids glycine and arginine</vt:lpstr>
      <vt:lpstr>Creatine was first identified in 1832 </vt:lpstr>
      <vt:lpstr>key player in the metabolism of skeletal muscle</vt:lpstr>
      <vt:lpstr>Phosphocreatine</vt:lpstr>
      <vt:lpstr>PowerPoint 프레젠테이션</vt:lpstr>
      <vt:lpstr>95% of the human body's total creatine &amp; phosphocreatine stores are found in skeletal muscle</vt:lpstr>
      <vt:lpstr>Creatine kinase (CK) was shown to phosphorylate ADP</vt:lpstr>
      <vt:lpstr>Creatine in sports</vt:lpstr>
      <vt:lpstr>Phosphagen</vt:lpstr>
      <vt:lpstr>160 mmol/kg</vt:lpstr>
      <vt:lpstr>PowerPoint 프레젠테이션</vt:lpstr>
      <vt:lpstr>Proposed creatine kinase/phosphocreatine (CK/PCr) energy shuttle. </vt:lpstr>
      <vt:lpstr>PowerPoint 프레젠테이션</vt:lpstr>
      <vt:lpstr>Creatine Absorption</vt:lpstr>
      <vt:lpstr>Cognitive performance</vt:lpstr>
      <vt:lpstr>Aging is associated with redox and bienergetic dysregulation</vt:lpstr>
      <vt:lpstr>Derangement of the creatine, phosphocreatine and creatine kinase system associated with aging</vt:lpstr>
      <vt:lpstr>Creatine Supplementation and Aging</vt:lpstr>
      <vt:lpstr>Creatine Supplementation and Aging</vt:lpstr>
      <vt:lpstr>Creatine Supplementation &amp; Aging</vt:lpstr>
      <vt:lpstr>Bone health via direct or indirect (byproduct of improved muscle health) actions</vt:lpstr>
      <vt:lpstr>Long-term studies are required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Bhak Jong</dc:creator>
  <cp:lastModifiedBy>Bhak Jong</cp:lastModifiedBy>
  <cp:revision>61</cp:revision>
  <dcterms:created xsi:type="dcterms:W3CDTF">2023-09-22T01:22:08Z</dcterms:created>
  <dcterms:modified xsi:type="dcterms:W3CDTF">2024-11-26T23:59:09Z</dcterms:modified>
</cp:coreProperties>
</file>