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5" r:id="rId3"/>
    <p:sldId id="316" r:id="rId4"/>
    <p:sldId id="315" r:id="rId5"/>
    <p:sldId id="295" r:id="rId6"/>
    <p:sldId id="317" r:id="rId7"/>
    <p:sldId id="318" r:id="rId8"/>
    <p:sldId id="319" r:id="rId9"/>
    <p:sldId id="286" r:id="rId10"/>
    <p:sldId id="287" r:id="rId11"/>
    <p:sldId id="291" r:id="rId12"/>
    <p:sldId id="288" r:id="rId13"/>
    <p:sldId id="289" r:id="rId14"/>
    <p:sldId id="290" r:id="rId15"/>
    <p:sldId id="292" r:id="rId16"/>
    <p:sldId id="293" r:id="rId17"/>
    <p:sldId id="294" r:id="rId18"/>
    <p:sldId id="296" r:id="rId19"/>
    <p:sldId id="308" r:id="rId20"/>
    <p:sldId id="297" r:id="rId21"/>
    <p:sldId id="298" r:id="rId22"/>
    <p:sldId id="305" r:id="rId23"/>
    <p:sldId id="306" r:id="rId24"/>
    <p:sldId id="307" r:id="rId25"/>
    <p:sldId id="299" r:id="rId26"/>
    <p:sldId id="300" r:id="rId27"/>
    <p:sldId id="301" r:id="rId28"/>
    <p:sldId id="302" r:id="rId29"/>
    <p:sldId id="303" r:id="rId30"/>
    <p:sldId id="304" r:id="rId31"/>
    <p:sldId id="309" r:id="rId32"/>
    <p:sldId id="310" r:id="rId33"/>
    <p:sldId id="311" r:id="rId34"/>
    <p:sldId id="312" r:id="rId35"/>
    <p:sldId id="313" r:id="rId36"/>
    <p:sldId id="314" r:id="rId37"/>
  </p:sldIdLst>
  <p:sldSz cx="12192000" cy="6858000"/>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5" d="100"/>
          <a:sy n="95" d="100"/>
        </p:scale>
        <p:origin x="357"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p>
        </p:txBody>
      </p:sp>
      <p:sp>
        <p:nvSpPr>
          <p:cNvPr id="3" name="부제목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마스터 부제목 스타일 편집</a:t>
            </a:r>
          </a:p>
        </p:txBody>
      </p:sp>
      <p:sp>
        <p:nvSpPr>
          <p:cNvPr id="4" name="날짜 개체 틀 3"/>
          <p:cNvSpPr>
            <a:spLocks noGrp="1"/>
          </p:cNvSpPr>
          <p:nvPr>
            <p:ph type="dt" sz="half" idx="10"/>
          </p:nvPr>
        </p:nvSpPr>
        <p:spPr/>
        <p:txBody>
          <a:bodyPr/>
          <a:lstStyle/>
          <a:p>
            <a:fld id="{0DA617C2-34A6-48FF-AA34-B3144C01D868}" type="datetimeFigureOut">
              <a:rPr lang="ko-KR" altLang="en-US" smtClean="0"/>
              <a:t>2024-11-22</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D93A70F7-8125-45F6-8B51-3609CF61C12E}" type="slidenum">
              <a:rPr lang="ko-KR" altLang="en-US" smtClean="0"/>
              <a:t>‹#›</a:t>
            </a:fld>
            <a:endParaRPr lang="ko-KR" altLang="en-US"/>
          </a:p>
        </p:txBody>
      </p:sp>
    </p:spTree>
    <p:extLst>
      <p:ext uri="{BB962C8B-B14F-4D97-AF65-F5344CB8AC3E}">
        <p14:creationId xmlns:p14="http://schemas.microsoft.com/office/powerpoint/2010/main" val="28856539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세로 텍스트 개체 틀 2"/>
          <p:cNvSpPr>
            <a:spLocks noGrp="1"/>
          </p:cNvSpPr>
          <p:nvPr>
            <p:ph type="body" orient="vert" idx="1"/>
          </p:nvPr>
        </p:nvSpPr>
        <p:spPr/>
        <p:txBody>
          <a:bodyPr vert="eaVert"/>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10"/>
          </p:nvPr>
        </p:nvSpPr>
        <p:spPr/>
        <p:txBody>
          <a:bodyPr/>
          <a:lstStyle/>
          <a:p>
            <a:fld id="{0DA617C2-34A6-48FF-AA34-B3144C01D868}" type="datetimeFigureOut">
              <a:rPr lang="ko-KR" altLang="en-US" smtClean="0"/>
              <a:t>2024-11-22</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D93A70F7-8125-45F6-8B51-3609CF61C12E}" type="slidenum">
              <a:rPr lang="ko-KR" altLang="en-US" smtClean="0"/>
              <a:t>‹#›</a:t>
            </a:fld>
            <a:endParaRPr lang="ko-KR" altLang="en-US"/>
          </a:p>
        </p:txBody>
      </p:sp>
    </p:spTree>
    <p:extLst>
      <p:ext uri="{BB962C8B-B14F-4D97-AF65-F5344CB8AC3E}">
        <p14:creationId xmlns:p14="http://schemas.microsoft.com/office/powerpoint/2010/main" val="39883851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8724900" y="365125"/>
            <a:ext cx="2628900" cy="5811838"/>
          </a:xfrm>
        </p:spPr>
        <p:txBody>
          <a:bodyPr vert="eaVert"/>
          <a:lstStyle/>
          <a:p>
            <a:r>
              <a:rPr lang="ko-KR" altLang="en-US"/>
              <a:t>마스터 제목 스타일 편집</a:t>
            </a:r>
          </a:p>
        </p:txBody>
      </p:sp>
      <p:sp>
        <p:nvSpPr>
          <p:cNvPr id="3" name="세로 텍스트 개체 틀 2"/>
          <p:cNvSpPr>
            <a:spLocks noGrp="1"/>
          </p:cNvSpPr>
          <p:nvPr>
            <p:ph type="body" orient="vert" idx="1"/>
          </p:nvPr>
        </p:nvSpPr>
        <p:spPr>
          <a:xfrm>
            <a:off x="838200" y="365125"/>
            <a:ext cx="7734300" cy="5811838"/>
          </a:xfrm>
        </p:spPr>
        <p:txBody>
          <a:bodyPr vert="eaVert"/>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10"/>
          </p:nvPr>
        </p:nvSpPr>
        <p:spPr/>
        <p:txBody>
          <a:bodyPr/>
          <a:lstStyle/>
          <a:p>
            <a:fld id="{0DA617C2-34A6-48FF-AA34-B3144C01D868}" type="datetimeFigureOut">
              <a:rPr lang="ko-KR" altLang="en-US" smtClean="0"/>
              <a:t>2024-11-22</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D93A70F7-8125-45F6-8B51-3609CF61C12E}" type="slidenum">
              <a:rPr lang="ko-KR" altLang="en-US" smtClean="0"/>
              <a:t>‹#›</a:t>
            </a:fld>
            <a:endParaRPr lang="ko-KR" altLang="en-US"/>
          </a:p>
        </p:txBody>
      </p:sp>
    </p:spTree>
    <p:extLst>
      <p:ext uri="{BB962C8B-B14F-4D97-AF65-F5344CB8AC3E}">
        <p14:creationId xmlns:p14="http://schemas.microsoft.com/office/powerpoint/2010/main" val="17684492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내용 개체 틀 2"/>
          <p:cNvSpPr>
            <a:spLocks noGrp="1"/>
          </p:cNvSpPr>
          <p:nvPr>
            <p:ph idx="1"/>
          </p:nvPr>
        </p:nvSpPr>
        <p:spPr/>
        <p:txBody>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10"/>
          </p:nvPr>
        </p:nvSpPr>
        <p:spPr/>
        <p:txBody>
          <a:bodyPr/>
          <a:lstStyle/>
          <a:p>
            <a:fld id="{0DA617C2-34A6-48FF-AA34-B3144C01D868}" type="datetimeFigureOut">
              <a:rPr lang="ko-KR" altLang="en-US" smtClean="0"/>
              <a:t>2024-11-22</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D93A70F7-8125-45F6-8B51-3609CF61C12E}" type="slidenum">
              <a:rPr lang="ko-KR" altLang="en-US" smtClean="0"/>
              <a:t>‹#›</a:t>
            </a:fld>
            <a:endParaRPr lang="ko-KR" altLang="en-US"/>
          </a:p>
        </p:txBody>
      </p:sp>
    </p:spTree>
    <p:extLst>
      <p:ext uri="{BB962C8B-B14F-4D97-AF65-F5344CB8AC3E}">
        <p14:creationId xmlns:p14="http://schemas.microsoft.com/office/powerpoint/2010/main" val="9489743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p>
        </p:txBody>
      </p:sp>
      <p:sp>
        <p:nvSpPr>
          <p:cNvPr id="3" name="텍스트 개체 틀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편집합니다</a:t>
            </a:r>
          </a:p>
        </p:txBody>
      </p:sp>
      <p:sp>
        <p:nvSpPr>
          <p:cNvPr id="4" name="날짜 개체 틀 3"/>
          <p:cNvSpPr>
            <a:spLocks noGrp="1"/>
          </p:cNvSpPr>
          <p:nvPr>
            <p:ph type="dt" sz="half" idx="10"/>
          </p:nvPr>
        </p:nvSpPr>
        <p:spPr/>
        <p:txBody>
          <a:bodyPr/>
          <a:lstStyle/>
          <a:p>
            <a:fld id="{0DA617C2-34A6-48FF-AA34-B3144C01D868}" type="datetimeFigureOut">
              <a:rPr lang="ko-KR" altLang="en-US" smtClean="0"/>
              <a:t>2024-11-22</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D93A70F7-8125-45F6-8B51-3609CF61C12E}" type="slidenum">
              <a:rPr lang="ko-KR" altLang="en-US" smtClean="0"/>
              <a:t>‹#›</a:t>
            </a:fld>
            <a:endParaRPr lang="ko-KR" altLang="en-US"/>
          </a:p>
        </p:txBody>
      </p:sp>
    </p:spTree>
    <p:extLst>
      <p:ext uri="{BB962C8B-B14F-4D97-AF65-F5344CB8AC3E}">
        <p14:creationId xmlns:p14="http://schemas.microsoft.com/office/powerpoint/2010/main" val="40595955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내용 개체 틀 2"/>
          <p:cNvSpPr>
            <a:spLocks noGrp="1"/>
          </p:cNvSpPr>
          <p:nvPr>
            <p:ph sz="half" idx="1"/>
          </p:nvPr>
        </p:nvSpPr>
        <p:spPr>
          <a:xfrm>
            <a:off x="838200" y="1825625"/>
            <a:ext cx="5181600" cy="4351338"/>
          </a:xfrm>
        </p:spPr>
        <p:txBody>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내용 개체 틀 3"/>
          <p:cNvSpPr>
            <a:spLocks noGrp="1"/>
          </p:cNvSpPr>
          <p:nvPr>
            <p:ph sz="half" idx="2"/>
          </p:nvPr>
        </p:nvSpPr>
        <p:spPr>
          <a:xfrm>
            <a:off x="6172200" y="1825625"/>
            <a:ext cx="5181600" cy="4351338"/>
          </a:xfrm>
        </p:spPr>
        <p:txBody>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날짜 개체 틀 4"/>
          <p:cNvSpPr>
            <a:spLocks noGrp="1"/>
          </p:cNvSpPr>
          <p:nvPr>
            <p:ph type="dt" sz="half" idx="10"/>
          </p:nvPr>
        </p:nvSpPr>
        <p:spPr/>
        <p:txBody>
          <a:bodyPr/>
          <a:lstStyle/>
          <a:p>
            <a:fld id="{0DA617C2-34A6-48FF-AA34-B3144C01D868}" type="datetimeFigureOut">
              <a:rPr lang="ko-KR" altLang="en-US" smtClean="0"/>
              <a:t>2024-11-22</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D93A70F7-8125-45F6-8B51-3609CF61C12E}" type="slidenum">
              <a:rPr lang="ko-KR" altLang="en-US" smtClean="0"/>
              <a:t>‹#›</a:t>
            </a:fld>
            <a:endParaRPr lang="ko-KR" altLang="en-US"/>
          </a:p>
        </p:txBody>
      </p:sp>
    </p:spTree>
    <p:extLst>
      <p:ext uri="{BB962C8B-B14F-4D97-AF65-F5344CB8AC3E}">
        <p14:creationId xmlns:p14="http://schemas.microsoft.com/office/powerpoint/2010/main" val="9630604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a:xfrm>
            <a:off x="839788" y="365125"/>
            <a:ext cx="10515600" cy="1325563"/>
          </a:xfrm>
        </p:spPr>
        <p:txBody>
          <a:bodyPr/>
          <a:lstStyle/>
          <a:p>
            <a:r>
              <a:rPr lang="ko-KR" altLang="en-US"/>
              <a:t>마스터 제목 스타일 편집</a:t>
            </a:r>
          </a:p>
        </p:txBody>
      </p:sp>
      <p:sp>
        <p:nvSpPr>
          <p:cNvPr id="3" name="텍스트 개체 틀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편집합니다</a:t>
            </a:r>
          </a:p>
        </p:txBody>
      </p:sp>
      <p:sp>
        <p:nvSpPr>
          <p:cNvPr id="4" name="내용 개체 틀 3"/>
          <p:cNvSpPr>
            <a:spLocks noGrp="1"/>
          </p:cNvSpPr>
          <p:nvPr>
            <p:ph sz="half" idx="2"/>
          </p:nvPr>
        </p:nvSpPr>
        <p:spPr>
          <a:xfrm>
            <a:off x="839788" y="2505075"/>
            <a:ext cx="5157787" cy="3684588"/>
          </a:xfrm>
        </p:spPr>
        <p:txBody>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텍스트 개체 틀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편집합니다</a:t>
            </a:r>
          </a:p>
        </p:txBody>
      </p:sp>
      <p:sp>
        <p:nvSpPr>
          <p:cNvPr id="6" name="내용 개체 틀 5"/>
          <p:cNvSpPr>
            <a:spLocks noGrp="1"/>
          </p:cNvSpPr>
          <p:nvPr>
            <p:ph sz="quarter" idx="4"/>
          </p:nvPr>
        </p:nvSpPr>
        <p:spPr>
          <a:xfrm>
            <a:off x="6172200" y="2505075"/>
            <a:ext cx="5183188" cy="3684588"/>
          </a:xfrm>
        </p:spPr>
        <p:txBody>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7" name="날짜 개체 틀 6"/>
          <p:cNvSpPr>
            <a:spLocks noGrp="1"/>
          </p:cNvSpPr>
          <p:nvPr>
            <p:ph type="dt" sz="half" idx="10"/>
          </p:nvPr>
        </p:nvSpPr>
        <p:spPr/>
        <p:txBody>
          <a:bodyPr/>
          <a:lstStyle/>
          <a:p>
            <a:fld id="{0DA617C2-34A6-48FF-AA34-B3144C01D868}" type="datetimeFigureOut">
              <a:rPr lang="ko-KR" altLang="en-US" smtClean="0"/>
              <a:t>2024-11-22</a:t>
            </a:fld>
            <a:endParaRPr lang="ko-KR" altLang="en-US"/>
          </a:p>
        </p:txBody>
      </p:sp>
      <p:sp>
        <p:nvSpPr>
          <p:cNvPr id="8" name="바닥글 개체 틀 7"/>
          <p:cNvSpPr>
            <a:spLocks noGrp="1"/>
          </p:cNvSpPr>
          <p:nvPr>
            <p:ph type="ftr" sz="quarter" idx="11"/>
          </p:nvPr>
        </p:nvSpPr>
        <p:spPr/>
        <p:txBody>
          <a:bodyPr/>
          <a:lstStyle/>
          <a:p>
            <a:endParaRPr lang="ko-KR" altLang="en-US"/>
          </a:p>
        </p:txBody>
      </p:sp>
      <p:sp>
        <p:nvSpPr>
          <p:cNvPr id="9" name="슬라이드 번호 개체 틀 8"/>
          <p:cNvSpPr>
            <a:spLocks noGrp="1"/>
          </p:cNvSpPr>
          <p:nvPr>
            <p:ph type="sldNum" sz="quarter" idx="12"/>
          </p:nvPr>
        </p:nvSpPr>
        <p:spPr/>
        <p:txBody>
          <a:bodyPr/>
          <a:lstStyle/>
          <a:p>
            <a:fld id="{D93A70F7-8125-45F6-8B51-3609CF61C12E}" type="slidenum">
              <a:rPr lang="ko-KR" altLang="en-US" smtClean="0"/>
              <a:t>‹#›</a:t>
            </a:fld>
            <a:endParaRPr lang="ko-KR" altLang="en-US"/>
          </a:p>
        </p:txBody>
      </p:sp>
    </p:spTree>
    <p:extLst>
      <p:ext uri="{BB962C8B-B14F-4D97-AF65-F5344CB8AC3E}">
        <p14:creationId xmlns:p14="http://schemas.microsoft.com/office/powerpoint/2010/main" val="38487785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날짜 개체 틀 2"/>
          <p:cNvSpPr>
            <a:spLocks noGrp="1"/>
          </p:cNvSpPr>
          <p:nvPr>
            <p:ph type="dt" sz="half" idx="10"/>
          </p:nvPr>
        </p:nvSpPr>
        <p:spPr/>
        <p:txBody>
          <a:bodyPr/>
          <a:lstStyle/>
          <a:p>
            <a:fld id="{0DA617C2-34A6-48FF-AA34-B3144C01D868}" type="datetimeFigureOut">
              <a:rPr lang="ko-KR" altLang="en-US" smtClean="0"/>
              <a:t>2024-11-22</a:t>
            </a:fld>
            <a:endParaRPr lang="ko-KR" altLang="en-US"/>
          </a:p>
        </p:txBody>
      </p:sp>
      <p:sp>
        <p:nvSpPr>
          <p:cNvPr id="4" name="바닥글 개체 틀 3"/>
          <p:cNvSpPr>
            <a:spLocks noGrp="1"/>
          </p:cNvSpPr>
          <p:nvPr>
            <p:ph type="ftr" sz="quarter" idx="11"/>
          </p:nvPr>
        </p:nvSpPr>
        <p:spPr/>
        <p:txBody>
          <a:bodyPr/>
          <a:lstStyle/>
          <a:p>
            <a:endParaRPr lang="ko-KR" altLang="en-US"/>
          </a:p>
        </p:txBody>
      </p:sp>
      <p:sp>
        <p:nvSpPr>
          <p:cNvPr id="5" name="슬라이드 번호 개체 틀 4"/>
          <p:cNvSpPr>
            <a:spLocks noGrp="1"/>
          </p:cNvSpPr>
          <p:nvPr>
            <p:ph type="sldNum" sz="quarter" idx="12"/>
          </p:nvPr>
        </p:nvSpPr>
        <p:spPr/>
        <p:txBody>
          <a:bodyPr/>
          <a:lstStyle/>
          <a:p>
            <a:fld id="{D93A70F7-8125-45F6-8B51-3609CF61C12E}" type="slidenum">
              <a:rPr lang="ko-KR" altLang="en-US" smtClean="0"/>
              <a:t>‹#›</a:t>
            </a:fld>
            <a:endParaRPr lang="ko-KR" altLang="en-US"/>
          </a:p>
        </p:txBody>
      </p:sp>
    </p:spTree>
    <p:extLst>
      <p:ext uri="{BB962C8B-B14F-4D97-AF65-F5344CB8AC3E}">
        <p14:creationId xmlns:p14="http://schemas.microsoft.com/office/powerpoint/2010/main" val="23956562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fld id="{0DA617C2-34A6-48FF-AA34-B3144C01D868}" type="datetimeFigureOut">
              <a:rPr lang="ko-KR" altLang="en-US" smtClean="0"/>
              <a:t>2024-11-22</a:t>
            </a:fld>
            <a:endParaRPr lang="ko-KR" altLang="en-US"/>
          </a:p>
        </p:txBody>
      </p:sp>
      <p:sp>
        <p:nvSpPr>
          <p:cNvPr id="3" name="바닥글 개체 틀 2"/>
          <p:cNvSpPr>
            <a:spLocks noGrp="1"/>
          </p:cNvSpPr>
          <p:nvPr>
            <p:ph type="ftr" sz="quarter" idx="11"/>
          </p:nvPr>
        </p:nvSpPr>
        <p:spPr/>
        <p:txBody>
          <a:bodyPr/>
          <a:lstStyle/>
          <a:p>
            <a:endParaRPr lang="ko-KR" altLang="en-US"/>
          </a:p>
        </p:txBody>
      </p:sp>
      <p:sp>
        <p:nvSpPr>
          <p:cNvPr id="4" name="슬라이드 번호 개체 틀 3"/>
          <p:cNvSpPr>
            <a:spLocks noGrp="1"/>
          </p:cNvSpPr>
          <p:nvPr>
            <p:ph type="sldNum" sz="quarter" idx="12"/>
          </p:nvPr>
        </p:nvSpPr>
        <p:spPr/>
        <p:txBody>
          <a:bodyPr/>
          <a:lstStyle/>
          <a:p>
            <a:fld id="{D93A70F7-8125-45F6-8B51-3609CF61C12E}" type="slidenum">
              <a:rPr lang="ko-KR" altLang="en-US" smtClean="0"/>
              <a:t>‹#›</a:t>
            </a:fld>
            <a:endParaRPr lang="ko-KR" altLang="en-US"/>
          </a:p>
        </p:txBody>
      </p:sp>
    </p:spTree>
    <p:extLst>
      <p:ext uri="{BB962C8B-B14F-4D97-AF65-F5344CB8AC3E}">
        <p14:creationId xmlns:p14="http://schemas.microsoft.com/office/powerpoint/2010/main" val="32910161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p>
        </p:txBody>
      </p:sp>
      <p:sp>
        <p:nvSpPr>
          <p:cNvPr id="3" name="내용 개체 틀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텍스트 개체 틀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편집합니다</a:t>
            </a:r>
          </a:p>
        </p:txBody>
      </p:sp>
      <p:sp>
        <p:nvSpPr>
          <p:cNvPr id="5" name="날짜 개체 틀 4"/>
          <p:cNvSpPr>
            <a:spLocks noGrp="1"/>
          </p:cNvSpPr>
          <p:nvPr>
            <p:ph type="dt" sz="half" idx="10"/>
          </p:nvPr>
        </p:nvSpPr>
        <p:spPr/>
        <p:txBody>
          <a:bodyPr/>
          <a:lstStyle/>
          <a:p>
            <a:fld id="{0DA617C2-34A6-48FF-AA34-B3144C01D868}" type="datetimeFigureOut">
              <a:rPr lang="ko-KR" altLang="en-US" smtClean="0"/>
              <a:t>2024-11-22</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D93A70F7-8125-45F6-8B51-3609CF61C12E}" type="slidenum">
              <a:rPr lang="ko-KR" altLang="en-US" smtClean="0"/>
              <a:t>‹#›</a:t>
            </a:fld>
            <a:endParaRPr lang="ko-KR" altLang="en-US"/>
          </a:p>
        </p:txBody>
      </p:sp>
    </p:spTree>
    <p:extLst>
      <p:ext uri="{BB962C8B-B14F-4D97-AF65-F5344CB8AC3E}">
        <p14:creationId xmlns:p14="http://schemas.microsoft.com/office/powerpoint/2010/main" val="5702445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p>
        </p:txBody>
      </p:sp>
      <p:sp>
        <p:nvSpPr>
          <p:cNvPr id="3" name="그림 개체 틀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편집합니다</a:t>
            </a:r>
          </a:p>
        </p:txBody>
      </p:sp>
      <p:sp>
        <p:nvSpPr>
          <p:cNvPr id="5" name="날짜 개체 틀 4"/>
          <p:cNvSpPr>
            <a:spLocks noGrp="1"/>
          </p:cNvSpPr>
          <p:nvPr>
            <p:ph type="dt" sz="half" idx="10"/>
          </p:nvPr>
        </p:nvSpPr>
        <p:spPr/>
        <p:txBody>
          <a:bodyPr/>
          <a:lstStyle/>
          <a:p>
            <a:fld id="{0DA617C2-34A6-48FF-AA34-B3144C01D868}" type="datetimeFigureOut">
              <a:rPr lang="ko-KR" altLang="en-US" smtClean="0"/>
              <a:t>2024-11-22</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D93A70F7-8125-45F6-8B51-3609CF61C12E}" type="slidenum">
              <a:rPr lang="ko-KR" altLang="en-US" smtClean="0"/>
              <a:t>‹#›</a:t>
            </a:fld>
            <a:endParaRPr lang="ko-KR" altLang="en-US"/>
          </a:p>
        </p:txBody>
      </p:sp>
    </p:spTree>
    <p:extLst>
      <p:ext uri="{BB962C8B-B14F-4D97-AF65-F5344CB8AC3E}">
        <p14:creationId xmlns:p14="http://schemas.microsoft.com/office/powerpoint/2010/main" val="31135519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p>
        </p:txBody>
      </p:sp>
      <p:sp>
        <p:nvSpPr>
          <p:cNvPr id="3" name="텍스트 개체 틀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A617C2-34A6-48FF-AA34-B3144C01D868}" type="datetimeFigureOut">
              <a:rPr lang="ko-KR" altLang="en-US" smtClean="0"/>
              <a:t>2024-11-22</a:t>
            </a:fld>
            <a:endParaRPr lang="ko-KR" altLang="en-US"/>
          </a:p>
        </p:txBody>
      </p:sp>
      <p:sp>
        <p:nvSpPr>
          <p:cNvPr id="5" name="바닥글 개체 틀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슬라이드 번호 개체 틀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3A70F7-8125-45F6-8B51-3609CF61C12E}" type="slidenum">
              <a:rPr lang="ko-KR" altLang="en-US" smtClean="0"/>
              <a:t>‹#›</a:t>
            </a:fld>
            <a:endParaRPr lang="ko-KR" altLang="en-US"/>
          </a:p>
        </p:txBody>
      </p:sp>
    </p:spTree>
    <p:extLst>
      <p:ext uri="{BB962C8B-B14F-4D97-AF65-F5344CB8AC3E}">
        <p14:creationId xmlns:p14="http://schemas.microsoft.com/office/powerpoint/2010/main" val="17650516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1"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mailto:jongbhak@gmail.com" TargetMode="Externa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nature.com/articles/s43587-024-00758-1#ref-CR15" TargetMode="External"/><Relationship Id="rId2" Type="http://schemas.openxmlformats.org/officeDocument/2006/relationships/hyperlink" Target="https://www.nature.com/articles/s43587-024-00758-1#ref-CR14"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clinicaltrials.gov/study/NCT04990869"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ww.nature.com/articles/s43587-024-00758-1#ref-CR1" TargetMode="External"/><Relationship Id="rId7" Type="http://schemas.openxmlformats.org/officeDocument/2006/relationships/hyperlink" Target="https://www.nature.com/articles/s43587-024-00758-1#ref-CR6" TargetMode="External"/><Relationship Id="rId2" Type="http://schemas.openxmlformats.org/officeDocument/2006/relationships/hyperlink" Target="https://www.nature.com/articles/s43587-024-00758-1#ref-CR2" TargetMode="External"/><Relationship Id="rId1" Type="http://schemas.openxmlformats.org/officeDocument/2006/relationships/slideLayout" Target="../slideLayouts/slideLayout2.xml"/><Relationship Id="rId6" Type="http://schemas.openxmlformats.org/officeDocument/2006/relationships/hyperlink" Target="https://www.nature.com/articles/s43587-024-00758-1#ref-CR5" TargetMode="External"/><Relationship Id="rId5" Type="http://schemas.openxmlformats.org/officeDocument/2006/relationships/hyperlink" Target="https://www.nature.com/articles/s43587-024-00758-1#ref-CR4" TargetMode="External"/><Relationship Id="rId4" Type="http://schemas.openxmlformats.org/officeDocument/2006/relationships/hyperlink" Target="https://www.nature.com/articles/s43587-024-00758-1#ref-CR3" TargetMode="External"/></Relationships>
</file>

<file path=ppt/slides/_rels/slide15.xml.rels><?xml version="1.0" encoding="UTF-8" standalone="yes"?>
<Relationships xmlns="http://schemas.openxmlformats.org/package/2006/relationships"><Relationship Id="rId8" Type="http://schemas.openxmlformats.org/officeDocument/2006/relationships/hyperlink" Target="https://www.nature.com/articles/s43587-024-00758-1#ref-CR12" TargetMode="External"/><Relationship Id="rId3" Type="http://schemas.openxmlformats.org/officeDocument/2006/relationships/hyperlink" Target="https://www.nature.com/articles/s43587-024-00758-1#ref-CR6" TargetMode="External"/><Relationship Id="rId7" Type="http://schemas.openxmlformats.org/officeDocument/2006/relationships/hyperlink" Target="https://www.nature.com/articles/s43587-024-00758-1#ref-CR11" TargetMode="External"/><Relationship Id="rId2" Type="http://schemas.openxmlformats.org/officeDocument/2006/relationships/hyperlink" Target="https://www.nature.com/articles/s43587-024-00758-1#ref-CR7" TargetMode="External"/><Relationship Id="rId1" Type="http://schemas.openxmlformats.org/officeDocument/2006/relationships/slideLayout" Target="../slideLayouts/slideLayout2.xml"/><Relationship Id="rId6" Type="http://schemas.openxmlformats.org/officeDocument/2006/relationships/hyperlink" Target="https://www.nature.com/articles/s43587-024-00758-1#ref-CR10" TargetMode="External"/><Relationship Id="rId5" Type="http://schemas.openxmlformats.org/officeDocument/2006/relationships/hyperlink" Target="https://www.nature.com/articles/s43587-024-00758-1#ref-CR9" TargetMode="External"/><Relationship Id="rId4" Type="http://schemas.openxmlformats.org/officeDocument/2006/relationships/hyperlink" Target="https://www.nature.com/articles/s43587-024-00758-1#ref-CR8" TargetMode="External"/><Relationship Id="rId9" Type="http://schemas.openxmlformats.org/officeDocument/2006/relationships/hyperlink" Target="https://www.nature.com/articles/s43587-024-00758-1#ref-CR13"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www.nature.com/articles/s43587-024-00758-1#Fig1" TargetMode="External"/><Relationship Id="rId2" Type="http://schemas.openxmlformats.org/officeDocument/2006/relationships/hyperlink" Target="https://www.nature.com/articles/s43587-024-00758-1#ref-CR16"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ww.nature.com/articles/s43587-024-00758-1#ref-CR23" TargetMode="External"/><Relationship Id="rId2" Type="http://schemas.openxmlformats.org/officeDocument/2006/relationships/hyperlink" Target="https://www.nature.com/articles/s43587-024-00758-1#ref-CR22" TargetMode="External"/><Relationship Id="rId1" Type="http://schemas.openxmlformats.org/officeDocument/2006/relationships/slideLayout" Target="../slideLayouts/slideLayout2.xml"/><Relationship Id="rId5" Type="http://schemas.openxmlformats.org/officeDocument/2006/relationships/hyperlink" Target="https://www.nature.com/articles/s43587-024-00758-1#Fig6" TargetMode="External"/><Relationship Id="rId4" Type="http://schemas.openxmlformats.org/officeDocument/2006/relationships/hyperlink" Target="https://www.nature.com/articles/s43587-024-00758-1#Fig2"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www.nature.com/articles/s43587-024-00758-1#Fig2" TargetMode="External"/><Relationship Id="rId2" Type="http://schemas.openxmlformats.org/officeDocument/2006/relationships/hyperlink" Target="https://www.nature.com/articles/s43587-024-00758-1#ref-CR21"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www.nature.com/articles/s43587-024-00758-1#MOESM1" TargetMode="External"/><Relationship Id="rId2" Type="http://schemas.openxmlformats.org/officeDocument/2006/relationships/hyperlink" Target="https://www.nature.com/articles/s43587-024-00758-1#Fig2" TargetMode="External"/><Relationship Id="rId1" Type="http://schemas.openxmlformats.org/officeDocument/2006/relationships/slideLayout" Target="../slideLayouts/slideLayout2.xml"/><Relationship Id="rId4" Type="http://schemas.openxmlformats.org/officeDocument/2006/relationships/hyperlink" Target="https://www.nature.com/articles/s43587-024-00758-1#Fig5"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www.nature.com/articles/s43587-024-00758-1#Fig5" TargetMode="External"/><Relationship Id="rId2" Type="http://schemas.openxmlformats.org/officeDocument/2006/relationships/hyperlink" Target="https://www.nature.com/articles/s43587-024-00758-1#ref-CR11"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hyperlink" Target="https://www.nature.com/articles/s43587-024-00758-1#ref-CR29" TargetMode="External"/><Relationship Id="rId3" Type="http://schemas.openxmlformats.org/officeDocument/2006/relationships/hyperlink" Target="https://www.nature.com/articles/s43587-024-00758-1#ref-CR24" TargetMode="External"/><Relationship Id="rId7" Type="http://schemas.openxmlformats.org/officeDocument/2006/relationships/hyperlink" Target="https://www.nature.com/articles/s43587-024-00758-1#ref-CR28" TargetMode="External"/><Relationship Id="rId2" Type="http://schemas.openxmlformats.org/officeDocument/2006/relationships/hyperlink" Target="https://www.nature.com/articles/s43587-024-00758-1#ref-CR2" TargetMode="External"/><Relationship Id="rId1" Type="http://schemas.openxmlformats.org/officeDocument/2006/relationships/slideLayout" Target="../slideLayouts/slideLayout2.xml"/><Relationship Id="rId6" Type="http://schemas.openxmlformats.org/officeDocument/2006/relationships/hyperlink" Target="https://www.nature.com/articles/s43587-024-00758-1#ref-CR27" TargetMode="External"/><Relationship Id="rId5" Type="http://schemas.openxmlformats.org/officeDocument/2006/relationships/hyperlink" Target="https://www.nature.com/articles/s43587-024-00758-1#ref-CR26" TargetMode="External"/><Relationship Id="rId4" Type="http://schemas.openxmlformats.org/officeDocument/2006/relationships/hyperlink" Target="https://www.nature.com/articles/s43587-024-00758-1#ref-CR25" TargetMode="External"/><Relationship Id="rId9" Type="http://schemas.openxmlformats.org/officeDocument/2006/relationships/hyperlink" Target="https://www.nature.com/articles/s43587-024-00758-1#Fig3"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s://www.nature.com/articles/s43587-024-00758-1#MOESM1" TargetMode="External"/><Relationship Id="rId2" Type="http://schemas.openxmlformats.org/officeDocument/2006/relationships/hyperlink" Target="https://www.nature.com/articles/s43587-024-00758-1#Fig7" TargetMode="External"/><Relationship Id="rId1" Type="http://schemas.openxmlformats.org/officeDocument/2006/relationships/slideLayout" Target="../slideLayouts/slideLayout2.xml"/><Relationship Id="rId4" Type="http://schemas.openxmlformats.org/officeDocument/2006/relationships/hyperlink" Target="https://www.nature.com/articles/s43587-024-00758-1#Fig3" TargetMode="External"/></Relationships>
</file>

<file path=ppt/slides/_rels/slide3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s://www.nature.com/articles/s43587-024-00758-1#Fig3" TargetMode="External"/><Relationship Id="rId7" Type="http://schemas.openxmlformats.org/officeDocument/2006/relationships/hyperlink" Target="https://www.nature.com/articles/s43587-024-00758-1#Fig8" TargetMode="External"/><Relationship Id="rId2" Type="http://schemas.openxmlformats.org/officeDocument/2006/relationships/hyperlink" Target="https://www.nature.com/articles/s43587-024-00758-1#ref-CR30" TargetMode="External"/><Relationship Id="rId1" Type="http://schemas.openxmlformats.org/officeDocument/2006/relationships/slideLayout" Target="../slideLayouts/slideLayout2.xml"/><Relationship Id="rId6" Type="http://schemas.openxmlformats.org/officeDocument/2006/relationships/hyperlink" Target="https://www.nature.com/articles/s43587-024-00758-1#MOESM1" TargetMode="External"/><Relationship Id="rId5" Type="http://schemas.openxmlformats.org/officeDocument/2006/relationships/hyperlink" Target="https://www.nature.com/articles/s43587-024-00758-1#ref-CR32" TargetMode="External"/><Relationship Id="rId4" Type="http://schemas.openxmlformats.org/officeDocument/2006/relationships/hyperlink" Target="https://www.nature.com/articles/s43587-024-00758-1#ref-CR31"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s://www.nature.com/articles/s43587-024-00758-1#Fig8" TargetMode="External"/><Relationship Id="rId2" Type="http://schemas.openxmlformats.org/officeDocument/2006/relationships/hyperlink" Target="https://www.nature.com/articles/s43587-024-00758-1#ref-CR33" TargetMode="External"/><Relationship Id="rId1" Type="http://schemas.openxmlformats.org/officeDocument/2006/relationships/slideLayout" Target="../slideLayouts/slideLayout2.xml"/><Relationship Id="rId5" Type="http://schemas.openxmlformats.org/officeDocument/2006/relationships/hyperlink" Target="https://www.nature.com/articles/s43587-024-00758-1#ref-CR34" TargetMode="External"/><Relationship Id="rId4" Type="http://schemas.openxmlformats.org/officeDocument/2006/relationships/hyperlink" Target="https://www.nature.com/articles/s43587-024-00758-1#Fig9"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en.wikipedia.org/wiki/Macrophages" TargetMode="External"/><Relationship Id="rId2" Type="http://schemas.openxmlformats.org/officeDocument/2006/relationships/hyperlink" Target="https://en.wikipedia.org/wiki/Chemokine" TargetMode="External"/><Relationship Id="rId1" Type="http://schemas.openxmlformats.org/officeDocument/2006/relationships/slideLayout" Target="../slideLayouts/slideLayout2.xml"/><Relationship Id="rId5" Type="http://schemas.openxmlformats.org/officeDocument/2006/relationships/hyperlink" Target="https://en.wikipedia.org/wiki/Interleukin_8#cite_note-pmid10873157-3" TargetMode="External"/><Relationship Id="rId4" Type="http://schemas.openxmlformats.org/officeDocument/2006/relationships/hyperlink" Target="https://en.wikipedia.org/wiki/Epithelial_cells"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en.wikipedia.org/wiki/Gingivitis" TargetMode="External"/><Relationship Id="rId2" Type="http://schemas.openxmlformats.org/officeDocument/2006/relationships/hyperlink" Target="https://en.wikipedia.org/wiki/Interleukin_8#cite_note-15" TargetMode="External"/><Relationship Id="rId1" Type="http://schemas.openxmlformats.org/officeDocument/2006/relationships/slideLayout" Target="../slideLayouts/slideLayout2.xml"/><Relationship Id="rId5" Type="http://schemas.openxmlformats.org/officeDocument/2006/relationships/hyperlink" Target="https://en.wikipedia.org/wiki/Psoriasis" TargetMode="External"/><Relationship Id="rId4" Type="http://schemas.openxmlformats.org/officeDocument/2006/relationships/hyperlink" Target="https://en.wikipedia.org/wiki/Interleukin_8#cite_note-16" TargetMode="External"/></Relationships>
</file>

<file path=ppt/slides/_rels/slide8.xml.rels><?xml version="1.0" encoding="UTF-8" standalone="yes"?>
<Relationships xmlns="http://schemas.openxmlformats.org/package/2006/relationships"><Relationship Id="rId8" Type="http://schemas.openxmlformats.org/officeDocument/2006/relationships/hyperlink" Target="https://en.wikipedia.org/wiki/Interleukin_8#cite_note-ItohJoh2005-20" TargetMode="External"/><Relationship Id="rId3" Type="http://schemas.openxmlformats.org/officeDocument/2006/relationships/hyperlink" Target="https://en.wikipedia.org/wiki/Obesity" TargetMode="External"/><Relationship Id="rId7" Type="http://schemas.openxmlformats.org/officeDocument/2006/relationships/hyperlink" Target="https://en.wikipedia.org/wiki/Metalloproteinase" TargetMode="External"/><Relationship Id="rId2" Type="http://schemas.openxmlformats.org/officeDocument/2006/relationships/hyperlink" Target="https://en.wikipedia.org/wiki/Interleukin_8#cite_note-pmid10477716-17" TargetMode="External"/><Relationship Id="rId1" Type="http://schemas.openxmlformats.org/officeDocument/2006/relationships/slideLayout" Target="../slideLayouts/slideLayout2.xml"/><Relationship Id="rId6" Type="http://schemas.openxmlformats.org/officeDocument/2006/relationships/hyperlink" Target="https://en.wikipedia.org/wiki/Interleukin_8#cite_note-BrewErikson2000-19" TargetMode="External"/><Relationship Id="rId5" Type="http://schemas.openxmlformats.org/officeDocument/2006/relationships/hyperlink" Target="https://en.wikipedia.org/wiki/Autocrine" TargetMode="External"/><Relationship Id="rId4" Type="http://schemas.openxmlformats.org/officeDocument/2006/relationships/hyperlink" Target="https://en.wikipedia.org/wiki/Interleukin_8#cite_note-ImmunologicProfile-18" TargetMode="External"/><Relationship Id="rId9" Type="http://schemas.openxmlformats.org/officeDocument/2006/relationships/hyperlink" Target="https://en.wikipedia.org/wiki/Interleukin_8#cite_note-21"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ctrTitle"/>
          </p:nvPr>
        </p:nvSpPr>
        <p:spPr>
          <a:xfrm>
            <a:off x="744279" y="313822"/>
            <a:ext cx="10809768" cy="1143317"/>
          </a:xfrm>
        </p:spPr>
        <p:txBody>
          <a:bodyPr>
            <a:noAutofit/>
          </a:bodyPr>
          <a:lstStyle/>
          <a:p>
            <a:pPr algn="l"/>
            <a:r>
              <a:rPr lang="en-US" altLang="ko-KR" sz="4800" b="1" i="0" dirty="0">
                <a:solidFill>
                  <a:srgbClr val="1A1A1A"/>
                </a:solidFill>
                <a:effectLst/>
                <a:latin typeface="Arial Narrow" panose="020B0606020202030204" pitchFamily="34" charset="0"/>
              </a:rPr>
              <a:t>Nicotinamide Riboside as </a:t>
            </a:r>
            <a:r>
              <a:rPr lang="en-US" altLang="ko-KR" sz="4800" b="1" i="0" dirty="0" err="1">
                <a:solidFill>
                  <a:srgbClr val="1A1A1A"/>
                </a:solidFill>
                <a:effectLst/>
                <a:latin typeface="Arial Narrow" panose="020B0606020202030204" pitchFamily="34" charset="0"/>
              </a:rPr>
              <a:t>Gerosubstance</a:t>
            </a:r>
            <a:endParaRPr lang="ko-KR" altLang="en-US" sz="4800" dirty="0">
              <a:latin typeface="Arial Narrow" panose="020B0606020202030204" pitchFamily="34" charset="0"/>
            </a:endParaRPr>
          </a:p>
        </p:txBody>
      </p:sp>
      <p:sp>
        <p:nvSpPr>
          <p:cNvPr id="3" name="부제목 2"/>
          <p:cNvSpPr>
            <a:spLocks noGrp="1"/>
          </p:cNvSpPr>
          <p:nvPr>
            <p:ph type="subTitle" idx="1"/>
          </p:nvPr>
        </p:nvSpPr>
        <p:spPr>
          <a:xfrm>
            <a:off x="1524000" y="2188395"/>
            <a:ext cx="9144000" cy="2455523"/>
          </a:xfrm>
        </p:spPr>
        <p:txBody>
          <a:bodyPr>
            <a:normAutofit/>
          </a:bodyPr>
          <a:lstStyle/>
          <a:p>
            <a:r>
              <a:rPr lang="en-US" altLang="ko-KR" dirty="0"/>
              <a:t>Jong </a:t>
            </a:r>
            <a:r>
              <a:rPr lang="en-US" altLang="ko-KR" dirty="0" err="1"/>
              <a:t>Bhak</a:t>
            </a:r>
            <a:endParaRPr lang="en-US" altLang="ko-KR" dirty="0"/>
          </a:p>
          <a:p>
            <a:r>
              <a:rPr lang="en-US" altLang="ko-KR" dirty="0"/>
              <a:t>UNIST</a:t>
            </a:r>
          </a:p>
          <a:p>
            <a:r>
              <a:rPr lang="en-US" altLang="ko-KR" dirty="0">
                <a:hlinkClick r:id="rId2"/>
              </a:rPr>
              <a:t>jongbhak@gmail.com</a:t>
            </a:r>
            <a:endParaRPr lang="en-US" altLang="ko-KR" dirty="0"/>
          </a:p>
          <a:p>
            <a:r>
              <a:rPr lang="en-US" altLang="ko-KR" dirty="0"/>
              <a:t>2024.11.22 Friday</a:t>
            </a:r>
          </a:p>
          <a:p>
            <a:r>
              <a:rPr lang="en-US" altLang="ko-KR" dirty="0"/>
              <a:t>Geromics Course</a:t>
            </a:r>
            <a:endParaRPr lang="ko-KR" altLang="en-US" dirty="0"/>
          </a:p>
        </p:txBody>
      </p:sp>
      <p:pic>
        <p:nvPicPr>
          <p:cNvPr id="2050" name="Picture 2" descr="undefined">
            <a:extLst>
              <a:ext uri="{FF2B5EF4-FFF2-40B4-BE49-F238E27FC236}">
                <a16:creationId xmlns:a16="http://schemas.microsoft.com/office/drawing/2014/main" id="{BE9AA82C-D895-F7D5-839F-D6DD4C6999E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59954" y="3572188"/>
            <a:ext cx="2429222" cy="225585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undefined">
            <a:extLst>
              <a:ext uri="{FF2B5EF4-FFF2-40B4-BE49-F238E27FC236}">
                <a16:creationId xmlns:a16="http://schemas.microsoft.com/office/drawing/2014/main" id="{F5227869-9F01-BDB4-1586-4CAE666AC0A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354060" y="2464190"/>
            <a:ext cx="1809658" cy="16618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62305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0DEA4C5-9E79-EFCD-7BFA-370763A878FD}"/>
              </a:ext>
            </a:extLst>
          </p:cNvPr>
          <p:cNvSpPr>
            <a:spLocks noGrp="1"/>
          </p:cNvSpPr>
          <p:nvPr>
            <p:ph type="title"/>
          </p:nvPr>
        </p:nvSpPr>
        <p:spPr/>
        <p:txBody>
          <a:bodyPr>
            <a:noAutofit/>
          </a:bodyPr>
          <a:lstStyle/>
          <a:p>
            <a:pPr>
              <a:spcAft>
                <a:spcPts val="1200"/>
              </a:spcAft>
            </a:pPr>
            <a:r>
              <a:rPr lang="en-US" sz="3600" b="1" i="0" dirty="0">
                <a:solidFill>
                  <a:srgbClr val="222222"/>
                </a:solidFill>
                <a:effectLst/>
                <a:latin typeface="Harding"/>
              </a:rPr>
              <a:t>Effect of nicotinamide riboside on airway inflammation in COPD: a randomized, placebo-controlled trial</a:t>
            </a:r>
            <a:endParaRPr lang="en-US" sz="3600" dirty="0"/>
          </a:p>
        </p:txBody>
      </p:sp>
      <p:sp>
        <p:nvSpPr>
          <p:cNvPr id="3" name="내용 개체 틀 2">
            <a:extLst>
              <a:ext uri="{FF2B5EF4-FFF2-40B4-BE49-F238E27FC236}">
                <a16:creationId xmlns:a16="http://schemas.microsoft.com/office/drawing/2014/main" id="{24BC11AD-B910-E1EF-C7B2-2F9BAC90FBAE}"/>
              </a:ext>
            </a:extLst>
          </p:cNvPr>
          <p:cNvSpPr>
            <a:spLocks noGrp="1"/>
          </p:cNvSpPr>
          <p:nvPr>
            <p:ph idx="1"/>
          </p:nvPr>
        </p:nvSpPr>
        <p:spPr/>
        <p:txBody>
          <a:bodyPr>
            <a:normAutofit/>
          </a:bodyPr>
          <a:lstStyle/>
          <a:p>
            <a:r>
              <a:rPr lang="en-US" sz="2400" b="0" i="0" dirty="0">
                <a:solidFill>
                  <a:srgbClr val="222222"/>
                </a:solidFill>
                <a:effectLst/>
                <a:latin typeface="Arial Narrow" panose="020B0606020202030204" pitchFamily="34" charset="0"/>
              </a:rPr>
              <a:t>Chronic obstructive pulmonary disease (COPD) is a progressive, incurable disease associated with smoking and advanced age, ranking as the third leading cause of death worldwide. </a:t>
            </a:r>
          </a:p>
          <a:p>
            <a:r>
              <a:rPr lang="en-US" sz="2400" b="0" i="0" dirty="0">
                <a:solidFill>
                  <a:srgbClr val="222222"/>
                </a:solidFill>
                <a:effectLst/>
                <a:latin typeface="Arial Narrow" panose="020B0606020202030204" pitchFamily="34" charset="0"/>
              </a:rPr>
              <a:t>DNA damage and loss of the central metabolite nicotinamide adenine dinucleotide (NAD</a:t>
            </a:r>
            <a:r>
              <a:rPr lang="en-US" sz="2400" b="0" i="0" baseline="30000" dirty="0">
                <a:solidFill>
                  <a:srgbClr val="222222"/>
                </a:solidFill>
                <a:effectLst/>
                <a:latin typeface="Arial Narrow" panose="020B0606020202030204" pitchFamily="34" charset="0"/>
              </a:rPr>
              <a:t>+</a:t>
            </a:r>
            <a:r>
              <a:rPr lang="en-US" sz="2400" b="0" i="0" dirty="0">
                <a:solidFill>
                  <a:srgbClr val="222222"/>
                </a:solidFill>
                <a:effectLst/>
                <a:latin typeface="Arial Narrow" panose="020B0606020202030204" pitchFamily="34" charset="0"/>
              </a:rPr>
              <a:t>) may contribute to both aging and COPD, presenting a potential avenue for interventions.</a:t>
            </a:r>
          </a:p>
        </p:txBody>
      </p:sp>
    </p:spTree>
    <p:extLst>
      <p:ext uri="{BB962C8B-B14F-4D97-AF65-F5344CB8AC3E}">
        <p14:creationId xmlns:p14="http://schemas.microsoft.com/office/powerpoint/2010/main" val="21423531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4042B9F2-5FAF-50B6-1E93-36C95D1A5D34}"/>
              </a:ext>
            </a:extLst>
          </p:cNvPr>
          <p:cNvSpPr>
            <a:spLocks noGrp="1"/>
          </p:cNvSpPr>
          <p:nvPr>
            <p:ph type="title"/>
          </p:nvPr>
        </p:nvSpPr>
        <p:spPr/>
        <p:txBody>
          <a:bodyPr/>
          <a:lstStyle/>
          <a:p>
            <a:endParaRPr lang="en-US"/>
          </a:p>
        </p:txBody>
      </p:sp>
      <p:sp>
        <p:nvSpPr>
          <p:cNvPr id="3" name="내용 개체 틀 2">
            <a:extLst>
              <a:ext uri="{FF2B5EF4-FFF2-40B4-BE49-F238E27FC236}">
                <a16:creationId xmlns:a16="http://schemas.microsoft.com/office/drawing/2014/main" id="{6EB89161-F91C-EAE6-1335-C6FEFE6C6B0A}"/>
              </a:ext>
            </a:extLst>
          </p:cNvPr>
          <p:cNvSpPr>
            <a:spLocks noGrp="1"/>
          </p:cNvSpPr>
          <p:nvPr>
            <p:ph idx="1"/>
          </p:nvPr>
        </p:nvSpPr>
        <p:spPr/>
        <p:txBody>
          <a:bodyPr/>
          <a:lstStyle/>
          <a:p>
            <a:r>
              <a:rPr lang="en-US" b="0" i="0" dirty="0">
                <a:solidFill>
                  <a:srgbClr val="222222"/>
                </a:solidFill>
                <a:effectLst/>
                <a:latin typeface="Harding"/>
              </a:rPr>
              <a:t>In the present study, we hypothesized that boosting NAD</a:t>
            </a:r>
            <a:r>
              <a:rPr lang="en-US" b="0" i="0" baseline="30000" dirty="0">
                <a:solidFill>
                  <a:srgbClr val="222222"/>
                </a:solidFill>
                <a:effectLst/>
                <a:latin typeface="Harding"/>
              </a:rPr>
              <a:t>+</a:t>
            </a:r>
            <a:r>
              <a:rPr lang="en-US" b="0" i="0" dirty="0">
                <a:solidFill>
                  <a:srgbClr val="222222"/>
                </a:solidFill>
                <a:effectLst/>
                <a:latin typeface="Harding"/>
              </a:rPr>
              <a:t> levels in previously smoking patients with COPD would reduce airway inflammation and cellular senescence and lead to an upregulation of transcription pathways related to DNA repair. To investigate this, we conducted a randomized, double-blind, placebo-controlled clinical trial in which patients with non-eosinophilic COPD and lung-healthy controls were supplemented daily with NR (1 g, twice a day) or placebo for 6 weeks. Because interleukin-8 (IL-8) is part of the senescence-associated secretory phenotype (SASP)</a:t>
            </a:r>
            <a:r>
              <a:rPr lang="en-US" b="0" i="0" baseline="30000" dirty="0">
                <a:solidFill>
                  <a:srgbClr val="006699"/>
                </a:solidFill>
                <a:effectLst/>
                <a:latin typeface="Harding"/>
                <a:hlinkClick r:id="rId2" tooltip="Acosta, J. C. et al. Chemokine signaling via the CXCR2 receptor reinforces senescence. Cell 133, 1006–1018 (2008)."/>
              </a:rPr>
              <a:t>14</a:t>
            </a:r>
            <a:r>
              <a:rPr lang="en-US" b="0" i="0" dirty="0">
                <a:solidFill>
                  <a:srgbClr val="222222"/>
                </a:solidFill>
                <a:effectLst/>
                <a:latin typeface="Harding"/>
              </a:rPr>
              <a:t> and a driving factor of neutrophilia in COPD</a:t>
            </a:r>
            <a:r>
              <a:rPr lang="en-US" b="0" i="0" baseline="30000" dirty="0">
                <a:solidFill>
                  <a:srgbClr val="006699"/>
                </a:solidFill>
                <a:effectLst/>
                <a:latin typeface="Harding"/>
                <a:hlinkClick r:id="rId3" tooltip="Pease, J. E. &amp; Sabroe, I. The role of interleukin-8 and its receptors in inflammatory lung disease: implications for therapy. Am. J. Respir. Med. 1, 19–25 (2002)."/>
              </a:rPr>
              <a:t>15</a:t>
            </a:r>
            <a:r>
              <a:rPr lang="en-US" b="0" i="0" dirty="0">
                <a:solidFill>
                  <a:srgbClr val="222222"/>
                </a:solidFill>
                <a:effectLst/>
                <a:latin typeface="Harding"/>
              </a:rPr>
              <a:t>, this cytokine was chosen as the primary outcome of the trial.</a:t>
            </a:r>
          </a:p>
          <a:p>
            <a:endParaRPr lang="en-US" dirty="0"/>
          </a:p>
        </p:txBody>
      </p:sp>
    </p:spTree>
    <p:extLst>
      <p:ext uri="{BB962C8B-B14F-4D97-AF65-F5344CB8AC3E}">
        <p14:creationId xmlns:p14="http://schemas.microsoft.com/office/powerpoint/2010/main" val="30043222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65C79A7-A974-D58F-E338-468BE2460663}"/>
              </a:ext>
            </a:extLst>
          </p:cNvPr>
          <p:cNvSpPr>
            <a:spLocks noGrp="1"/>
          </p:cNvSpPr>
          <p:nvPr>
            <p:ph type="title"/>
          </p:nvPr>
        </p:nvSpPr>
        <p:spPr/>
        <p:txBody>
          <a:bodyPr/>
          <a:lstStyle/>
          <a:p>
            <a:r>
              <a:rPr lang="en-US" dirty="0">
                <a:solidFill>
                  <a:srgbClr val="222222"/>
                </a:solidFill>
                <a:latin typeface="Arial Narrow" panose="020B0606020202030204" pitchFamily="34" charset="0"/>
              </a:rPr>
              <a:t>Randomized, double-blind, placebo-controlled clinical trial</a:t>
            </a:r>
            <a:endParaRPr lang="en-US" dirty="0"/>
          </a:p>
        </p:txBody>
      </p:sp>
      <p:sp>
        <p:nvSpPr>
          <p:cNvPr id="3" name="내용 개체 틀 2">
            <a:extLst>
              <a:ext uri="{FF2B5EF4-FFF2-40B4-BE49-F238E27FC236}">
                <a16:creationId xmlns:a16="http://schemas.microsoft.com/office/drawing/2014/main" id="{35F23741-283F-1E11-10AE-AE370A323003}"/>
              </a:ext>
            </a:extLst>
          </p:cNvPr>
          <p:cNvSpPr>
            <a:spLocks noGrp="1"/>
          </p:cNvSpPr>
          <p:nvPr>
            <p:ph idx="1"/>
          </p:nvPr>
        </p:nvSpPr>
        <p:spPr/>
        <p:txBody>
          <a:bodyPr>
            <a:normAutofit/>
          </a:bodyPr>
          <a:lstStyle/>
          <a:p>
            <a:r>
              <a:rPr lang="en-US" dirty="0">
                <a:solidFill>
                  <a:srgbClr val="222222"/>
                </a:solidFill>
                <a:latin typeface="Arial Narrow" panose="020B0606020202030204" pitchFamily="34" charset="0"/>
              </a:rPr>
              <a:t>W</a:t>
            </a:r>
            <a:r>
              <a:rPr lang="en-US" sz="2800" b="0" i="0" dirty="0">
                <a:solidFill>
                  <a:srgbClr val="222222"/>
                </a:solidFill>
                <a:effectLst/>
                <a:latin typeface="Arial Narrow" panose="020B0606020202030204" pitchFamily="34" charset="0"/>
              </a:rPr>
              <a:t>e treated patients with stable COPD (</a:t>
            </a:r>
            <a:r>
              <a:rPr lang="en-US" sz="2800" b="0" i="1" dirty="0">
                <a:solidFill>
                  <a:srgbClr val="222222"/>
                </a:solidFill>
                <a:effectLst/>
                <a:latin typeface="Arial Narrow" panose="020B0606020202030204" pitchFamily="34" charset="0"/>
              </a:rPr>
              <a:t>n</a:t>
            </a:r>
            <a:r>
              <a:rPr lang="en-US" sz="2800" b="0" i="0" dirty="0">
                <a:solidFill>
                  <a:srgbClr val="222222"/>
                </a:solidFill>
                <a:effectLst/>
                <a:latin typeface="Arial Narrow" panose="020B0606020202030204" pitchFamily="34" charset="0"/>
              </a:rPr>
              <a:t> = 40) with the NAD</a:t>
            </a:r>
            <a:r>
              <a:rPr lang="en-US" sz="2800" b="0" i="0" baseline="30000" dirty="0">
                <a:solidFill>
                  <a:srgbClr val="222222"/>
                </a:solidFill>
                <a:effectLst/>
                <a:latin typeface="Arial Narrow" panose="020B0606020202030204" pitchFamily="34" charset="0"/>
              </a:rPr>
              <a:t>+</a:t>
            </a:r>
            <a:r>
              <a:rPr lang="en-US" sz="2800" b="0" i="0" dirty="0">
                <a:solidFill>
                  <a:srgbClr val="222222"/>
                </a:solidFill>
                <a:effectLst/>
                <a:latin typeface="Arial Narrow" panose="020B0606020202030204" pitchFamily="34" charset="0"/>
              </a:rPr>
              <a:t> precursor nicotinamide riboside (NR) for 6 weeks and followed-up 12 weeks later. </a:t>
            </a:r>
          </a:p>
          <a:p>
            <a:r>
              <a:rPr lang="en-US" sz="2800" b="0" i="0" dirty="0">
                <a:solidFill>
                  <a:srgbClr val="222222"/>
                </a:solidFill>
                <a:effectLst/>
                <a:latin typeface="Arial Narrow" panose="020B0606020202030204" pitchFamily="34" charset="0"/>
              </a:rPr>
              <a:t>The primary outcome was change in sputum interleukin-8 (IL-8) from baseline to week 6. </a:t>
            </a:r>
          </a:p>
          <a:p>
            <a:r>
              <a:rPr lang="en-US" sz="2800" b="0" i="0" dirty="0">
                <a:solidFill>
                  <a:srgbClr val="222222"/>
                </a:solidFill>
                <a:effectLst/>
                <a:latin typeface="Arial Narrow" panose="020B0606020202030204" pitchFamily="34" charset="0"/>
              </a:rPr>
              <a:t>The estimated treatment difference between NR and placebo in IL-8 after 6 weeks was </a:t>
            </a:r>
            <a:r>
              <a:rPr lang="en-US" sz="2800" b="1" i="0" dirty="0">
                <a:solidFill>
                  <a:srgbClr val="222222"/>
                </a:solidFill>
                <a:effectLst/>
                <a:latin typeface="Arial Narrow" panose="020B0606020202030204" pitchFamily="34" charset="0"/>
              </a:rPr>
              <a:t>−52.6% </a:t>
            </a:r>
            <a:r>
              <a:rPr lang="en-US" sz="2800" b="0" i="0" dirty="0">
                <a:solidFill>
                  <a:srgbClr val="222222"/>
                </a:solidFill>
                <a:effectLst/>
                <a:latin typeface="Arial Narrow" panose="020B0606020202030204" pitchFamily="34" charset="0"/>
              </a:rPr>
              <a:t>(95% confidence interval (CI): −75.7% to −7.6%; </a:t>
            </a:r>
            <a:r>
              <a:rPr lang="en-US" sz="2800" b="0" i="1" dirty="0">
                <a:solidFill>
                  <a:srgbClr val="222222"/>
                </a:solidFill>
                <a:effectLst/>
                <a:latin typeface="Arial Narrow" panose="020B0606020202030204" pitchFamily="34" charset="0"/>
              </a:rPr>
              <a:t>P</a:t>
            </a:r>
            <a:r>
              <a:rPr lang="en-US" sz="2800" b="0" i="0" dirty="0">
                <a:solidFill>
                  <a:srgbClr val="222222"/>
                </a:solidFill>
                <a:effectLst/>
                <a:latin typeface="Arial Narrow" panose="020B0606020202030204" pitchFamily="34" charset="0"/>
              </a:rPr>
              <a:t> = 0.030). </a:t>
            </a:r>
          </a:p>
          <a:p>
            <a:r>
              <a:rPr lang="en-US" sz="2800" b="0" i="0" dirty="0">
                <a:solidFill>
                  <a:srgbClr val="222222"/>
                </a:solidFill>
                <a:effectLst/>
                <a:latin typeface="Arial Narrow" panose="020B0606020202030204" pitchFamily="34" charset="0"/>
              </a:rPr>
              <a:t>This effect persisted until the follow-up 12 weeks after the end of treatment (−63.7%: 95% CI −85.7% to −7.8%; </a:t>
            </a:r>
            <a:r>
              <a:rPr lang="en-US" sz="2800" b="0" i="1" dirty="0">
                <a:solidFill>
                  <a:srgbClr val="222222"/>
                </a:solidFill>
                <a:effectLst/>
                <a:latin typeface="Arial Narrow" panose="020B0606020202030204" pitchFamily="34" charset="0"/>
              </a:rPr>
              <a:t>P</a:t>
            </a:r>
            <a:r>
              <a:rPr lang="en-US" sz="2800" b="0" i="0" dirty="0">
                <a:solidFill>
                  <a:srgbClr val="222222"/>
                </a:solidFill>
                <a:effectLst/>
                <a:latin typeface="Arial Narrow" panose="020B0606020202030204" pitchFamily="34" charset="0"/>
              </a:rPr>
              <a:t> = 0.034). </a:t>
            </a:r>
          </a:p>
          <a:p>
            <a:endParaRPr lang="en-US" dirty="0"/>
          </a:p>
        </p:txBody>
      </p:sp>
    </p:spTree>
    <p:extLst>
      <p:ext uri="{BB962C8B-B14F-4D97-AF65-F5344CB8AC3E}">
        <p14:creationId xmlns:p14="http://schemas.microsoft.com/office/powerpoint/2010/main" val="474008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CEAA11C8-2851-7A85-1AC2-C13A974E8E1B}"/>
              </a:ext>
            </a:extLst>
          </p:cNvPr>
          <p:cNvSpPr>
            <a:spLocks noGrp="1"/>
          </p:cNvSpPr>
          <p:nvPr>
            <p:ph type="title"/>
          </p:nvPr>
        </p:nvSpPr>
        <p:spPr/>
        <p:txBody>
          <a:bodyPr/>
          <a:lstStyle/>
          <a:p>
            <a:r>
              <a:rPr lang="en-US" sz="4400" b="0" i="0" dirty="0">
                <a:solidFill>
                  <a:srgbClr val="222222"/>
                </a:solidFill>
                <a:effectLst/>
                <a:latin typeface="Arial Narrow" panose="020B0606020202030204" pitchFamily="34" charset="0"/>
              </a:rPr>
              <a:t>NR treatment increased NAD</a:t>
            </a:r>
            <a:r>
              <a:rPr lang="en-US" sz="4400" b="0" i="0" baseline="30000" dirty="0">
                <a:solidFill>
                  <a:srgbClr val="222222"/>
                </a:solidFill>
                <a:effectLst/>
                <a:latin typeface="Arial Narrow" panose="020B0606020202030204" pitchFamily="34" charset="0"/>
              </a:rPr>
              <a:t>+</a:t>
            </a:r>
            <a:r>
              <a:rPr lang="en-US" sz="4400" b="0" i="0" dirty="0">
                <a:solidFill>
                  <a:srgbClr val="222222"/>
                </a:solidFill>
                <a:effectLst/>
                <a:latin typeface="Arial Narrow" panose="020B0606020202030204" pitchFamily="34" charset="0"/>
              </a:rPr>
              <a:t> levels by more than twofold in whole blood,</a:t>
            </a:r>
            <a:endParaRPr lang="en-US" dirty="0"/>
          </a:p>
        </p:txBody>
      </p:sp>
      <p:sp>
        <p:nvSpPr>
          <p:cNvPr id="3" name="내용 개체 틀 2">
            <a:extLst>
              <a:ext uri="{FF2B5EF4-FFF2-40B4-BE49-F238E27FC236}">
                <a16:creationId xmlns:a16="http://schemas.microsoft.com/office/drawing/2014/main" id="{F6B9861A-0989-00D3-EFED-5C19FE6015E7}"/>
              </a:ext>
            </a:extLst>
          </p:cNvPr>
          <p:cNvSpPr>
            <a:spLocks noGrp="1"/>
          </p:cNvSpPr>
          <p:nvPr>
            <p:ph idx="1"/>
          </p:nvPr>
        </p:nvSpPr>
        <p:spPr/>
        <p:txBody>
          <a:bodyPr/>
          <a:lstStyle/>
          <a:p>
            <a:r>
              <a:rPr lang="en-US" sz="2800" b="0" i="0" dirty="0">
                <a:solidFill>
                  <a:srgbClr val="222222"/>
                </a:solidFill>
                <a:effectLst/>
                <a:latin typeface="Arial Narrow" panose="020B0606020202030204" pitchFamily="34" charset="0"/>
              </a:rPr>
              <a:t>For secondary outcomes, NR treatment increased NAD</a:t>
            </a:r>
            <a:r>
              <a:rPr lang="en-US" sz="2800" b="0" i="0" baseline="30000" dirty="0">
                <a:solidFill>
                  <a:srgbClr val="222222"/>
                </a:solidFill>
                <a:effectLst/>
                <a:latin typeface="Arial Narrow" panose="020B0606020202030204" pitchFamily="34" charset="0"/>
              </a:rPr>
              <a:t>+</a:t>
            </a:r>
            <a:r>
              <a:rPr lang="en-US" sz="2800" b="0" i="0" dirty="0">
                <a:solidFill>
                  <a:srgbClr val="222222"/>
                </a:solidFill>
                <a:effectLst/>
                <a:latin typeface="Arial Narrow" panose="020B0606020202030204" pitchFamily="34" charset="0"/>
              </a:rPr>
              <a:t> levels by more than twofold in whole blood, whereas IL-6 levels in plasma remained unchanged. </a:t>
            </a:r>
          </a:p>
          <a:p>
            <a:r>
              <a:rPr lang="en-US" sz="2800" b="0" i="0" dirty="0">
                <a:solidFill>
                  <a:srgbClr val="222222"/>
                </a:solidFill>
                <a:effectLst/>
                <a:latin typeface="Arial Narrow" panose="020B0606020202030204" pitchFamily="34" charset="0"/>
              </a:rPr>
              <a:t>In exploratory analyses, treatment with NR showed indications of upregulated gene pathways related to genomic integrity in the airways and reduced epigenetic aging, possibly through a reduction in cellular senescence. </a:t>
            </a:r>
          </a:p>
          <a:p>
            <a:r>
              <a:rPr lang="en-US" sz="2800" b="0" i="0" dirty="0">
                <a:solidFill>
                  <a:srgbClr val="222222"/>
                </a:solidFill>
                <a:effectLst/>
                <a:latin typeface="Arial Narrow" panose="020B0606020202030204" pitchFamily="34" charset="0"/>
              </a:rPr>
              <a:t>These exploratory analyses need to be confirmed in future trials. </a:t>
            </a:r>
          </a:p>
          <a:p>
            <a:r>
              <a:rPr lang="en-US" sz="2800" b="0" i="0" dirty="0">
                <a:solidFill>
                  <a:srgbClr val="222222"/>
                </a:solidFill>
                <a:effectLst/>
                <a:latin typeface="Arial Narrow" panose="020B0606020202030204" pitchFamily="34" charset="0"/>
              </a:rPr>
              <a:t>ClinicalTrials.gov identifier: </a:t>
            </a:r>
            <a:r>
              <a:rPr lang="en-US" sz="2800" b="0" i="0" dirty="0">
                <a:solidFill>
                  <a:srgbClr val="006699"/>
                </a:solidFill>
                <a:effectLst/>
                <a:latin typeface="Arial Narrow" panose="020B0606020202030204" pitchFamily="34" charset="0"/>
                <a:hlinkClick r:id="rId2"/>
              </a:rPr>
              <a:t>NCT04990869</a:t>
            </a:r>
            <a:r>
              <a:rPr lang="en-US" sz="2800" b="0" i="0" dirty="0">
                <a:solidFill>
                  <a:srgbClr val="222222"/>
                </a:solidFill>
                <a:effectLst/>
                <a:latin typeface="Arial Narrow" panose="020B0606020202030204" pitchFamily="34" charset="0"/>
              </a:rPr>
              <a:t>.</a:t>
            </a:r>
            <a:endParaRPr lang="en-US" sz="2800" dirty="0">
              <a:latin typeface="Arial Narrow" panose="020B0606020202030204" pitchFamily="34" charset="0"/>
            </a:endParaRPr>
          </a:p>
          <a:p>
            <a:endParaRPr lang="en-US" dirty="0"/>
          </a:p>
        </p:txBody>
      </p:sp>
    </p:spTree>
    <p:extLst>
      <p:ext uri="{BB962C8B-B14F-4D97-AF65-F5344CB8AC3E}">
        <p14:creationId xmlns:p14="http://schemas.microsoft.com/office/powerpoint/2010/main" val="18203793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750CE18D-725D-89FD-0AE7-B3A410E08D84}"/>
              </a:ext>
            </a:extLst>
          </p:cNvPr>
          <p:cNvSpPr>
            <a:spLocks noGrp="1"/>
          </p:cNvSpPr>
          <p:nvPr>
            <p:ph type="title"/>
          </p:nvPr>
        </p:nvSpPr>
        <p:spPr>
          <a:xfrm>
            <a:off x="270468" y="189279"/>
            <a:ext cx="10515600" cy="659807"/>
          </a:xfrm>
        </p:spPr>
        <p:txBody>
          <a:bodyPr>
            <a:normAutofit fontScale="90000"/>
          </a:bodyPr>
          <a:lstStyle/>
          <a:p>
            <a:r>
              <a:rPr lang="en-US" dirty="0"/>
              <a:t>Intro: COPD </a:t>
            </a:r>
            <a:r>
              <a:rPr lang="en-US" dirty="0">
                <a:sym typeface="Wingdings" panose="05000000000000000000" pitchFamily="2" charset="2"/>
              </a:rPr>
              <a:t> </a:t>
            </a:r>
            <a:r>
              <a:rPr lang="en-US" b="0" i="0" dirty="0">
                <a:solidFill>
                  <a:srgbClr val="222222"/>
                </a:solidFill>
                <a:effectLst/>
                <a:latin typeface="Harding"/>
              </a:rPr>
              <a:t>accelerated lung aging</a:t>
            </a:r>
            <a:r>
              <a:rPr lang="en-US" b="0" i="0" baseline="30000" dirty="0">
                <a:solidFill>
                  <a:srgbClr val="006699"/>
                </a:solidFill>
                <a:effectLst/>
                <a:latin typeface="Harding"/>
                <a:hlinkClick r:id="rId2" tooltip="Ito, K. &amp; Barnes, P. J. COPD as a disease of accelerated lung aging. Chest 135, 173–180 (2009)."/>
              </a:rPr>
              <a:t>2</a:t>
            </a:r>
            <a:endParaRPr lang="en-US" dirty="0"/>
          </a:p>
        </p:txBody>
      </p:sp>
      <p:sp>
        <p:nvSpPr>
          <p:cNvPr id="3" name="내용 개체 틀 2">
            <a:extLst>
              <a:ext uri="{FF2B5EF4-FFF2-40B4-BE49-F238E27FC236}">
                <a16:creationId xmlns:a16="http://schemas.microsoft.com/office/drawing/2014/main" id="{67054F18-CAF1-73ED-4E5E-05FF4A0B29CF}"/>
              </a:ext>
            </a:extLst>
          </p:cNvPr>
          <p:cNvSpPr>
            <a:spLocks noGrp="1"/>
          </p:cNvSpPr>
          <p:nvPr>
            <p:ph idx="1"/>
          </p:nvPr>
        </p:nvSpPr>
        <p:spPr>
          <a:xfrm>
            <a:off x="663191" y="1145512"/>
            <a:ext cx="10690609" cy="5315578"/>
          </a:xfrm>
        </p:spPr>
        <p:txBody>
          <a:bodyPr>
            <a:normAutofit/>
          </a:bodyPr>
          <a:lstStyle/>
          <a:p>
            <a:pPr algn="l">
              <a:spcAft>
                <a:spcPts val="1800"/>
              </a:spcAft>
            </a:pPr>
            <a:r>
              <a:rPr lang="en-US" b="0" i="0" dirty="0">
                <a:solidFill>
                  <a:srgbClr val="222222"/>
                </a:solidFill>
                <a:effectLst/>
                <a:latin typeface="Harding"/>
              </a:rPr>
              <a:t>Aging is among the most important risk factors for developing chronic diseases</a:t>
            </a:r>
            <a:r>
              <a:rPr lang="en-US" b="0" i="0" baseline="30000" dirty="0">
                <a:solidFill>
                  <a:srgbClr val="006699"/>
                </a:solidFill>
                <a:effectLst/>
                <a:latin typeface="Harding"/>
                <a:hlinkClick r:id="rId3" tooltip="López-Otín, C., Blasco, M. A., Partridge, L., Serrano, M. &amp; Kroemer, G. The hallmarks of aging. Cell 153, 1194–1217 (2013)."/>
              </a:rPr>
              <a:t>1</a:t>
            </a:r>
            <a:r>
              <a:rPr lang="en-US" b="0" i="0" dirty="0">
                <a:solidFill>
                  <a:srgbClr val="222222"/>
                </a:solidFill>
                <a:effectLst/>
                <a:latin typeface="Harding"/>
              </a:rPr>
              <a:t>, and chronic obstructive pulmonary disease (</a:t>
            </a:r>
            <a:r>
              <a:rPr lang="en-US" b="1" i="0" dirty="0">
                <a:solidFill>
                  <a:srgbClr val="222222"/>
                </a:solidFill>
                <a:effectLst/>
                <a:latin typeface="Harding"/>
              </a:rPr>
              <a:t>COPD</a:t>
            </a:r>
            <a:r>
              <a:rPr lang="en-US" b="0" i="0" dirty="0">
                <a:solidFill>
                  <a:srgbClr val="222222"/>
                </a:solidFill>
                <a:effectLst/>
                <a:latin typeface="Harding"/>
              </a:rPr>
              <a:t>) has been described as a disease of accelerated lung aging</a:t>
            </a:r>
            <a:r>
              <a:rPr lang="en-US" b="0" i="0" baseline="30000" dirty="0">
                <a:solidFill>
                  <a:srgbClr val="006699"/>
                </a:solidFill>
                <a:effectLst/>
                <a:latin typeface="Harding"/>
                <a:hlinkClick r:id="rId2" tooltip="Ito, K. &amp; Barnes, P. J. COPD as a disease of accelerated lung aging. Chest 135, 173–180 (2009)."/>
              </a:rPr>
              <a:t>2</a:t>
            </a:r>
            <a:r>
              <a:rPr lang="en-US" b="0" i="0" dirty="0">
                <a:solidFill>
                  <a:srgbClr val="222222"/>
                </a:solidFill>
                <a:effectLst/>
                <a:latin typeface="Harding"/>
              </a:rPr>
              <a:t>. </a:t>
            </a:r>
          </a:p>
          <a:p>
            <a:pPr algn="l">
              <a:spcAft>
                <a:spcPts val="1800"/>
              </a:spcAft>
            </a:pPr>
            <a:r>
              <a:rPr lang="en-US" b="0" i="0" dirty="0">
                <a:solidFill>
                  <a:srgbClr val="222222"/>
                </a:solidFill>
                <a:effectLst/>
                <a:latin typeface="Harding"/>
              </a:rPr>
              <a:t>Nicotinamide adenine dinucleotide (NAD</a:t>
            </a:r>
            <a:r>
              <a:rPr lang="en-US" b="0" i="0" baseline="30000" dirty="0">
                <a:solidFill>
                  <a:srgbClr val="222222"/>
                </a:solidFill>
                <a:effectLst/>
                <a:latin typeface="Harding"/>
              </a:rPr>
              <a:t>+</a:t>
            </a:r>
            <a:r>
              <a:rPr lang="en-US" b="0" i="0" dirty="0">
                <a:solidFill>
                  <a:srgbClr val="222222"/>
                </a:solidFill>
                <a:effectLst/>
                <a:latin typeface="Harding"/>
              </a:rPr>
              <a:t>) has emerged as a central molecule involved in multiple age-related pathways, including immune function and inflammation</a:t>
            </a:r>
            <a:r>
              <a:rPr lang="en-US" b="0" i="0" baseline="30000" dirty="0">
                <a:solidFill>
                  <a:srgbClr val="006699"/>
                </a:solidFill>
                <a:effectLst/>
                <a:latin typeface="Harding"/>
                <a:hlinkClick r:id="rId4" tooltip="Minhas, P. S. et al. Macrophage de novo NAD+ synthesis specifies immune function in aging and inflammation. Nat. Immunol. 20, 50–63 (2019)."/>
              </a:rPr>
              <a:t>3</a:t>
            </a:r>
            <a:r>
              <a:rPr lang="en-US" b="0" i="0" dirty="0">
                <a:solidFill>
                  <a:srgbClr val="222222"/>
                </a:solidFill>
                <a:effectLst/>
                <a:latin typeface="Harding"/>
              </a:rPr>
              <a:t>. Importantly, NAD</a:t>
            </a:r>
            <a:r>
              <a:rPr lang="en-US" b="0" i="0" baseline="30000" dirty="0">
                <a:solidFill>
                  <a:srgbClr val="222222"/>
                </a:solidFill>
                <a:effectLst/>
                <a:latin typeface="Harding"/>
              </a:rPr>
              <a:t>+</a:t>
            </a:r>
            <a:r>
              <a:rPr lang="en-US" b="0" i="0" dirty="0">
                <a:solidFill>
                  <a:srgbClr val="222222"/>
                </a:solidFill>
                <a:effectLst/>
                <a:latin typeface="Harding"/>
              </a:rPr>
              <a:t> modulates DNA repair capacity</a:t>
            </a:r>
            <a:r>
              <a:rPr lang="en-US" b="0" i="0" baseline="30000" dirty="0">
                <a:solidFill>
                  <a:srgbClr val="006699"/>
                </a:solidFill>
                <a:effectLst/>
                <a:latin typeface="Harding"/>
                <a:hlinkClick r:id="rId5" tooltip="Verdin, E. NAD+ in aging, metabolism, and neurodegeneration. Science 350, 1208–1213 (2015)."/>
              </a:rPr>
              <a:t>4</a:t>
            </a:r>
            <a:r>
              <a:rPr lang="en-US" b="0" i="0" dirty="0">
                <a:solidFill>
                  <a:srgbClr val="222222"/>
                </a:solidFill>
                <a:effectLst/>
                <a:latin typeface="Harding"/>
              </a:rPr>
              <a:t> and decreases in some tissues with aging in humans, in various animal models</a:t>
            </a:r>
            <a:r>
              <a:rPr lang="en-US" b="0" i="0" baseline="30000" dirty="0">
                <a:solidFill>
                  <a:srgbClr val="006699"/>
                </a:solidFill>
                <a:effectLst/>
                <a:latin typeface="Harding"/>
                <a:hlinkClick r:id="rId6" tooltip="Peluso, A. A., Damgaard, M. V., Mori, M. A. S. &amp; Treebak, J. T. Age-dependent decline of NAD+—universal truth or confounded consensus? Nutrients 14, 101 (2021)."/>
              </a:rPr>
              <a:t>5</a:t>
            </a:r>
            <a:r>
              <a:rPr lang="en-US" b="0" i="0" dirty="0">
                <a:solidFill>
                  <a:srgbClr val="222222"/>
                </a:solidFill>
                <a:effectLst/>
                <a:latin typeface="Harding"/>
              </a:rPr>
              <a:t> and in premature aging diseases</a:t>
            </a:r>
            <a:r>
              <a:rPr lang="en-US" b="0" i="0" baseline="30000" dirty="0">
                <a:solidFill>
                  <a:srgbClr val="006699"/>
                </a:solidFill>
                <a:effectLst/>
                <a:latin typeface="Harding"/>
                <a:hlinkClick r:id="rId7" tooltip="Fang, E. F. et al. Defective mitophagy in XPA via PARP-1 hyperactivation and NAD+/SIRT1 reduction. Cell 157, 882–896 (2014)."/>
              </a:rPr>
              <a:t>6</a:t>
            </a:r>
            <a:r>
              <a:rPr lang="en-US" b="0" i="0" dirty="0">
                <a:solidFill>
                  <a:srgbClr val="222222"/>
                </a:solidFill>
                <a:effectLst/>
                <a:latin typeface="Harding"/>
              </a:rPr>
              <a:t>. </a:t>
            </a:r>
          </a:p>
        </p:txBody>
      </p:sp>
    </p:spTree>
    <p:extLst>
      <p:ext uri="{BB962C8B-B14F-4D97-AF65-F5344CB8AC3E}">
        <p14:creationId xmlns:p14="http://schemas.microsoft.com/office/powerpoint/2010/main" val="14989705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927F92EC-2181-D779-7BB7-C9AB36633424}"/>
              </a:ext>
            </a:extLst>
          </p:cNvPr>
          <p:cNvSpPr>
            <a:spLocks noGrp="1"/>
          </p:cNvSpPr>
          <p:nvPr>
            <p:ph type="title"/>
          </p:nvPr>
        </p:nvSpPr>
        <p:spPr/>
        <p:txBody>
          <a:bodyPr/>
          <a:lstStyle/>
          <a:p>
            <a:r>
              <a:rPr lang="en-US" b="0" i="0" dirty="0">
                <a:solidFill>
                  <a:srgbClr val="222222"/>
                </a:solidFill>
                <a:effectLst/>
                <a:latin typeface="Harding"/>
              </a:rPr>
              <a:t>NR rescues DNA repair disorders in animal models</a:t>
            </a:r>
            <a:endParaRPr lang="en-US" dirty="0"/>
          </a:p>
        </p:txBody>
      </p:sp>
      <p:sp>
        <p:nvSpPr>
          <p:cNvPr id="3" name="내용 개체 틀 2">
            <a:extLst>
              <a:ext uri="{FF2B5EF4-FFF2-40B4-BE49-F238E27FC236}">
                <a16:creationId xmlns:a16="http://schemas.microsoft.com/office/drawing/2014/main" id="{29F69384-A2BA-4D02-B03C-E3BFD7C16592}"/>
              </a:ext>
            </a:extLst>
          </p:cNvPr>
          <p:cNvSpPr>
            <a:spLocks noGrp="1"/>
          </p:cNvSpPr>
          <p:nvPr>
            <p:ph idx="1"/>
          </p:nvPr>
        </p:nvSpPr>
        <p:spPr>
          <a:xfrm>
            <a:off x="838200" y="1825625"/>
            <a:ext cx="10515600" cy="4615368"/>
          </a:xfrm>
        </p:spPr>
        <p:txBody>
          <a:bodyPr>
            <a:normAutofit fontScale="92500" lnSpcReduction="10000"/>
          </a:bodyPr>
          <a:lstStyle/>
          <a:p>
            <a:pPr algn="l">
              <a:spcAft>
                <a:spcPts val="1800"/>
              </a:spcAft>
            </a:pPr>
            <a:r>
              <a:rPr lang="en-US" b="0" i="0" dirty="0">
                <a:solidFill>
                  <a:srgbClr val="222222"/>
                </a:solidFill>
                <a:effectLst/>
                <a:latin typeface="Harding"/>
              </a:rPr>
              <a:t>Nicotinamide riboside (NR) is an NAD</a:t>
            </a:r>
            <a:r>
              <a:rPr lang="en-US" b="0" i="0" baseline="30000" dirty="0">
                <a:solidFill>
                  <a:srgbClr val="222222"/>
                </a:solidFill>
                <a:effectLst/>
                <a:latin typeface="Harding"/>
              </a:rPr>
              <a:t>+</a:t>
            </a:r>
            <a:r>
              <a:rPr lang="en-US" b="0" i="0" dirty="0">
                <a:solidFill>
                  <a:srgbClr val="222222"/>
                </a:solidFill>
                <a:effectLst/>
                <a:latin typeface="Harding"/>
              </a:rPr>
              <a:t> precursor that mitigates aging dysfunction</a:t>
            </a:r>
            <a:r>
              <a:rPr lang="en-US" b="0" i="0" baseline="30000" dirty="0">
                <a:solidFill>
                  <a:srgbClr val="006699"/>
                </a:solidFill>
                <a:effectLst/>
                <a:latin typeface="Harding"/>
                <a:hlinkClick r:id="rId2" tooltip="Zhang, H. et al. NAD+ repletion improves mitochondrial and stem cell function and enhances life span in mice. Science 352, 1436–1443 (2016)."/>
              </a:rPr>
              <a:t>7</a:t>
            </a:r>
            <a:r>
              <a:rPr lang="en-US" b="0" i="0" dirty="0">
                <a:solidFill>
                  <a:srgbClr val="222222"/>
                </a:solidFill>
                <a:effectLst/>
                <a:latin typeface="Harding"/>
              </a:rPr>
              <a:t>, and even short-term treatment with NR rescues DNA repair disorders in animal models</a:t>
            </a:r>
            <a:r>
              <a:rPr lang="en-US" b="0" i="0" baseline="30000" dirty="0">
                <a:solidFill>
                  <a:srgbClr val="006699"/>
                </a:solidFill>
                <a:effectLst/>
                <a:latin typeface="Harding"/>
                <a:hlinkClick r:id="rId3" tooltip="Fang, E. F. et al. Defective mitophagy in XPA via PARP-1 hyperactivation and NAD+/SIRT1 reduction. Cell 157, 882–896 (2014)."/>
              </a:rPr>
              <a:t>6</a:t>
            </a:r>
            <a:r>
              <a:rPr lang="en-US" b="0" i="0" dirty="0">
                <a:solidFill>
                  <a:srgbClr val="222222"/>
                </a:solidFill>
                <a:effectLst/>
                <a:latin typeface="Harding"/>
              </a:rPr>
              <a:t>. </a:t>
            </a:r>
          </a:p>
          <a:p>
            <a:pPr algn="l">
              <a:spcAft>
                <a:spcPts val="1800"/>
              </a:spcAft>
            </a:pPr>
            <a:r>
              <a:rPr lang="en-US" b="0" i="0" dirty="0">
                <a:solidFill>
                  <a:srgbClr val="222222"/>
                </a:solidFill>
                <a:effectLst/>
                <a:latin typeface="Harding"/>
              </a:rPr>
              <a:t>In humans, modulating NAD</a:t>
            </a:r>
            <a:r>
              <a:rPr lang="en-US" b="0" i="0" baseline="30000" dirty="0">
                <a:solidFill>
                  <a:srgbClr val="222222"/>
                </a:solidFill>
                <a:effectLst/>
                <a:latin typeface="Harding"/>
              </a:rPr>
              <a:t>+</a:t>
            </a:r>
            <a:r>
              <a:rPr lang="en-US" b="0" i="0" dirty="0">
                <a:solidFill>
                  <a:srgbClr val="222222"/>
                </a:solidFill>
                <a:effectLst/>
                <a:latin typeface="Harding"/>
              </a:rPr>
              <a:t> levels may improve insulin resistance</a:t>
            </a:r>
            <a:r>
              <a:rPr lang="en-US" b="0" i="0" baseline="30000" dirty="0">
                <a:solidFill>
                  <a:srgbClr val="006699"/>
                </a:solidFill>
                <a:effectLst/>
                <a:latin typeface="Harding"/>
                <a:hlinkClick r:id="rId4" tooltip="Yoshino, M. et al. Nicotinamide mononucleotide increases muscle insulin sensitivity in prediabetic women. Science 372, 1224–1229 (2021)."/>
              </a:rPr>
              <a:t>8</a:t>
            </a:r>
            <a:r>
              <a:rPr lang="en-US" b="0" i="0" dirty="0">
                <a:solidFill>
                  <a:srgbClr val="222222"/>
                </a:solidFill>
                <a:effectLst/>
                <a:latin typeface="Harding"/>
              </a:rPr>
              <a:t> and some features of Parkinson’s disease</a:t>
            </a:r>
            <a:r>
              <a:rPr lang="en-US" b="0" i="0" baseline="30000" dirty="0">
                <a:solidFill>
                  <a:srgbClr val="006699"/>
                </a:solidFill>
                <a:effectLst/>
                <a:latin typeface="Harding"/>
                <a:hlinkClick r:id="rId5" tooltip="Brakedal, B. et al. The NADPARK study: a randomized phase I trial of nicotinamide riboside supplementation in Parkinson’s disease. Cell Metab. 34, 396–407 (2022)."/>
              </a:rPr>
              <a:t>9</a:t>
            </a:r>
            <a:r>
              <a:rPr lang="en-US" b="0" i="0" dirty="0">
                <a:solidFill>
                  <a:srgbClr val="222222"/>
                </a:solidFill>
                <a:effectLst/>
                <a:latin typeface="Harding"/>
              </a:rPr>
              <a:t>. </a:t>
            </a:r>
          </a:p>
          <a:p>
            <a:pPr algn="l">
              <a:spcAft>
                <a:spcPts val="1800"/>
              </a:spcAft>
            </a:pPr>
            <a:r>
              <a:rPr lang="en-US" b="0" i="0" dirty="0">
                <a:solidFill>
                  <a:srgbClr val="222222"/>
                </a:solidFill>
                <a:effectLst/>
                <a:latin typeface="Harding"/>
              </a:rPr>
              <a:t>Although the results from some studies have been discouraging</a:t>
            </a:r>
            <a:r>
              <a:rPr lang="en-US" b="0" i="0" baseline="30000" dirty="0">
                <a:solidFill>
                  <a:srgbClr val="006699"/>
                </a:solidFill>
                <a:effectLst/>
                <a:latin typeface="Harding"/>
                <a:hlinkClick r:id="rId6" tooltip="Dollerup, O. et al. A randomized placebo-controlled clinical trial of nicotinamide riboside in obese men: safety, insulin-sensitivity, and lipid-mobilizing effects. Am. J. Clin. Nutr. 108, 343–353 (2018)."/>
              </a:rPr>
              <a:t>10</a:t>
            </a:r>
            <a:r>
              <a:rPr lang="en-US" b="0" i="0" baseline="30000" dirty="0">
                <a:solidFill>
                  <a:srgbClr val="222222"/>
                </a:solidFill>
                <a:effectLst/>
                <a:latin typeface="Harding"/>
              </a:rPr>
              <a:t>,</a:t>
            </a:r>
            <a:r>
              <a:rPr lang="en-US" b="0" i="0" baseline="30000" dirty="0">
                <a:solidFill>
                  <a:srgbClr val="006699"/>
                </a:solidFill>
                <a:effectLst/>
                <a:latin typeface="Harding"/>
                <a:hlinkClick r:id="rId7" tooltip="Martens, C. et al. Chronic nicotinamide riboside supplementation is well-tolerated and elevates NAD+ in healthy middle-aged and older adults. Nat. Commun. 9, 1286 (2018)."/>
              </a:rPr>
              <a:t>11</a:t>
            </a:r>
            <a:r>
              <a:rPr lang="en-US" b="0" i="0" baseline="30000" dirty="0">
                <a:solidFill>
                  <a:srgbClr val="222222"/>
                </a:solidFill>
                <a:effectLst/>
                <a:latin typeface="Harding"/>
              </a:rPr>
              <a:t>,</a:t>
            </a:r>
            <a:r>
              <a:rPr lang="en-US" b="0" i="0" baseline="30000" dirty="0">
                <a:solidFill>
                  <a:srgbClr val="006699"/>
                </a:solidFill>
                <a:effectLst/>
                <a:latin typeface="Harding"/>
                <a:hlinkClick r:id="rId8" tooltip="Remie, C. et al. Nicotinamide riboside supplementation alters body composition and skeletal muscle acetylcarnitine concentrations in healthy obese humans. Am. J. Clin. Nutr. 112, 413–426 (2020)."/>
              </a:rPr>
              <a:t>12</a:t>
            </a:r>
            <a:r>
              <a:rPr lang="en-US" b="0" i="0" dirty="0">
                <a:solidFill>
                  <a:srgbClr val="222222"/>
                </a:solidFill>
                <a:effectLst/>
                <a:latin typeface="Harding"/>
              </a:rPr>
              <a:t>, </a:t>
            </a:r>
          </a:p>
          <a:p>
            <a:pPr algn="l">
              <a:spcAft>
                <a:spcPts val="1800"/>
              </a:spcAft>
            </a:pPr>
            <a:r>
              <a:rPr lang="en-US" b="0" i="0" dirty="0">
                <a:solidFill>
                  <a:srgbClr val="222222"/>
                </a:solidFill>
                <a:effectLst/>
                <a:latin typeface="Harding"/>
              </a:rPr>
              <a:t>the anti-inflammatory effect of NR is the most consistent finding thus far</a:t>
            </a:r>
            <a:r>
              <a:rPr lang="en-US" b="0" i="0" baseline="30000" dirty="0">
                <a:solidFill>
                  <a:srgbClr val="006699"/>
                </a:solidFill>
                <a:effectLst/>
                <a:latin typeface="Harding"/>
                <a:hlinkClick r:id="rId9" tooltip="Damgaard, M. V. &amp; Treebak, J. T. What is really known about the effects of nicotinamide riboside supplementation in humans. Sci. Adv. 9, eadi4862 (2023)."/>
              </a:rPr>
              <a:t>13</a:t>
            </a:r>
            <a:r>
              <a:rPr lang="en-US" b="0" i="0" dirty="0">
                <a:solidFill>
                  <a:srgbClr val="222222"/>
                </a:solidFill>
                <a:effectLst/>
                <a:latin typeface="Harding"/>
              </a:rPr>
              <a:t>. </a:t>
            </a:r>
          </a:p>
          <a:p>
            <a:pPr algn="l">
              <a:spcAft>
                <a:spcPts val="1800"/>
              </a:spcAft>
            </a:pPr>
            <a:r>
              <a:rPr lang="en-US" b="0" i="0" dirty="0">
                <a:solidFill>
                  <a:srgbClr val="222222"/>
                </a:solidFill>
                <a:effectLst/>
                <a:latin typeface="Harding"/>
              </a:rPr>
              <a:t>The effect of augmenting NAD</a:t>
            </a:r>
            <a:r>
              <a:rPr lang="en-US" b="0" i="0" baseline="30000" dirty="0">
                <a:solidFill>
                  <a:srgbClr val="222222"/>
                </a:solidFill>
                <a:effectLst/>
                <a:latin typeface="Harding"/>
              </a:rPr>
              <a:t>+</a:t>
            </a:r>
            <a:r>
              <a:rPr lang="en-US" b="0" i="0" dirty="0">
                <a:solidFill>
                  <a:srgbClr val="222222"/>
                </a:solidFill>
                <a:effectLst/>
                <a:latin typeface="Harding"/>
              </a:rPr>
              <a:t> levels in COPD has not yet been investigated.</a:t>
            </a:r>
            <a:endParaRPr lang="en-US" dirty="0"/>
          </a:p>
          <a:p>
            <a:endParaRPr lang="en-US" dirty="0"/>
          </a:p>
        </p:txBody>
      </p:sp>
    </p:spTree>
    <p:extLst>
      <p:ext uri="{BB962C8B-B14F-4D97-AF65-F5344CB8AC3E}">
        <p14:creationId xmlns:p14="http://schemas.microsoft.com/office/powerpoint/2010/main" val="22643758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6EBA6C4A-EF4E-21A8-0097-5ABDAD93F14F}"/>
              </a:ext>
            </a:extLst>
          </p:cNvPr>
          <p:cNvSpPr>
            <a:spLocks noGrp="1"/>
          </p:cNvSpPr>
          <p:nvPr>
            <p:ph type="title"/>
          </p:nvPr>
        </p:nvSpPr>
        <p:spPr>
          <a:xfrm>
            <a:off x="355879" y="154111"/>
            <a:ext cx="10515600" cy="810532"/>
          </a:xfrm>
        </p:spPr>
        <p:txBody>
          <a:bodyPr/>
          <a:lstStyle/>
          <a:p>
            <a:r>
              <a:rPr lang="en-US" dirty="0">
                <a:latin typeface="Arial Narrow" panose="020B0606020202030204" pitchFamily="34" charset="0"/>
              </a:rPr>
              <a:t>Experimental design</a:t>
            </a:r>
          </a:p>
        </p:txBody>
      </p:sp>
      <p:sp>
        <p:nvSpPr>
          <p:cNvPr id="3" name="내용 개체 틀 2">
            <a:extLst>
              <a:ext uri="{FF2B5EF4-FFF2-40B4-BE49-F238E27FC236}">
                <a16:creationId xmlns:a16="http://schemas.microsoft.com/office/drawing/2014/main" id="{9E735BA0-650D-8559-45D6-AEDDDABFD339}"/>
              </a:ext>
            </a:extLst>
          </p:cNvPr>
          <p:cNvSpPr>
            <a:spLocks noGrp="1"/>
          </p:cNvSpPr>
          <p:nvPr>
            <p:ph idx="1"/>
          </p:nvPr>
        </p:nvSpPr>
        <p:spPr>
          <a:xfrm>
            <a:off x="698360" y="1155560"/>
            <a:ext cx="10655440" cy="5179926"/>
          </a:xfrm>
        </p:spPr>
        <p:txBody>
          <a:bodyPr>
            <a:normAutofit lnSpcReduction="10000"/>
          </a:bodyPr>
          <a:lstStyle/>
          <a:p>
            <a:pPr algn="l">
              <a:spcAft>
                <a:spcPts val="1800"/>
              </a:spcAft>
            </a:pPr>
            <a:r>
              <a:rPr lang="en-US" sz="2400" b="0" i="0" dirty="0">
                <a:solidFill>
                  <a:srgbClr val="222222"/>
                </a:solidFill>
                <a:effectLst/>
                <a:latin typeface="Arial Narrow" panose="020B0606020202030204" pitchFamily="34" charset="0"/>
              </a:rPr>
              <a:t>40 patients with COPD (mean age, 71.9 years) and a blood eosinophil count of less than 0.3 × 10</a:t>
            </a:r>
            <a:r>
              <a:rPr lang="en-US" sz="2400" b="0" i="0" baseline="30000" dirty="0">
                <a:solidFill>
                  <a:srgbClr val="222222"/>
                </a:solidFill>
                <a:effectLst/>
                <a:latin typeface="Arial Narrow" panose="020B0606020202030204" pitchFamily="34" charset="0"/>
              </a:rPr>
              <a:t>9</a:t>
            </a:r>
            <a:r>
              <a:rPr lang="en-US" sz="2400" b="0" i="0" dirty="0">
                <a:solidFill>
                  <a:srgbClr val="222222"/>
                </a:solidFill>
                <a:effectLst/>
                <a:latin typeface="Arial Narrow" panose="020B0606020202030204" pitchFamily="34" charset="0"/>
              </a:rPr>
              <a:t> cells per liter, who were ex-smokers and had a smoking history of more than 10 pack-years, were recruited into the study. </a:t>
            </a:r>
          </a:p>
          <a:p>
            <a:pPr algn="l">
              <a:spcAft>
                <a:spcPts val="1800"/>
              </a:spcAft>
            </a:pPr>
            <a:r>
              <a:rPr lang="en-US" sz="2400" b="0" i="0" dirty="0">
                <a:solidFill>
                  <a:srgbClr val="222222"/>
                </a:solidFill>
                <a:effectLst/>
                <a:latin typeface="Arial Narrow" panose="020B0606020202030204" pitchFamily="34" charset="0"/>
              </a:rPr>
              <a:t>Furthermore, we enrolled a convenience sample of lung-healthy controls who were similar to the patients with COPD in terms of age, sex and body mass index (BMI) but who reported being never-smokers with no history of lung disease (mean age, 70.9 years). </a:t>
            </a:r>
          </a:p>
          <a:p>
            <a:pPr algn="l">
              <a:spcAft>
                <a:spcPts val="1800"/>
              </a:spcAft>
            </a:pPr>
            <a:r>
              <a:rPr lang="en-US" sz="2400" b="0" i="0" dirty="0">
                <a:solidFill>
                  <a:srgbClr val="222222"/>
                </a:solidFill>
                <a:effectLst/>
                <a:latin typeface="Arial Narrow" panose="020B0606020202030204" pitchFamily="34" charset="0"/>
              </a:rPr>
              <a:t>Participants were randomized 1:1 to receive either NR or placebo for 6 weeks and attended three study visits: pre-treatment and post-treatment and a follow-up 12 weeks after post-treatment. Patients with COPD were randomized and stratified by COPD Assessment Test (CAT) score (0–15 and 16–40)</a:t>
            </a:r>
            <a:r>
              <a:rPr lang="en-US" sz="2400" b="0" i="0" baseline="30000" dirty="0">
                <a:solidFill>
                  <a:srgbClr val="006699"/>
                </a:solidFill>
                <a:effectLst/>
                <a:latin typeface="Arial Narrow" panose="020B0606020202030204" pitchFamily="34" charset="0"/>
                <a:hlinkClick r:id="rId2" tooltip="Jones, P. W. et al. Development and first validation of the COPD Assessment Test. Eur. Respir. J. 34, 648–654 (2009)."/>
              </a:rPr>
              <a:t>16</a:t>
            </a:r>
            <a:endParaRPr lang="en-US" sz="2400" b="0" i="0" dirty="0">
              <a:solidFill>
                <a:srgbClr val="222222"/>
              </a:solidFill>
              <a:effectLst/>
              <a:latin typeface="Arial Narrow" panose="020B0606020202030204" pitchFamily="34" charset="0"/>
            </a:endParaRPr>
          </a:p>
          <a:p>
            <a:pPr algn="l">
              <a:spcAft>
                <a:spcPts val="1800"/>
              </a:spcAft>
            </a:pPr>
            <a:r>
              <a:rPr lang="en-US" sz="2400" b="0" i="0" dirty="0">
                <a:solidFill>
                  <a:srgbClr val="222222"/>
                </a:solidFill>
                <a:effectLst/>
                <a:latin typeface="Arial Narrow" panose="020B0606020202030204" pitchFamily="34" charset="0"/>
              </a:rPr>
              <a:t>One patient with COPD in the placebo group and two in the NR group dropped out before attending the post-treatment visit, and an additional two patients in the NR group dropped out before the follow-up visit (Fig. </a:t>
            </a:r>
            <a:r>
              <a:rPr lang="en-US" sz="2400" b="0" i="0" dirty="0">
                <a:solidFill>
                  <a:srgbClr val="006699"/>
                </a:solidFill>
                <a:effectLst/>
                <a:latin typeface="Arial Narrow" panose="020B0606020202030204" pitchFamily="34" charset="0"/>
                <a:hlinkClick r:id="rId3"/>
              </a:rPr>
              <a:t>1</a:t>
            </a:r>
            <a:r>
              <a:rPr lang="en-US" sz="2400" b="0" i="0" dirty="0">
                <a:solidFill>
                  <a:srgbClr val="222222"/>
                </a:solidFill>
                <a:effectLst/>
                <a:latin typeface="Arial Narrow" panose="020B0606020202030204" pitchFamily="34" charset="0"/>
              </a:rPr>
              <a:t>).</a:t>
            </a:r>
          </a:p>
        </p:txBody>
      </p:sp>
    </p:spTree>
    <p:extLst>
      <p:ext uri="{BB962C8B-B14F-4D97-AF65-F5344CB8AC3E}">
        <p14:creationId xmlns:p14="http://schemas.microsoft.com/office/powerpoint/2010/main" val="1501896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79100BFA-EE05-5A75-474D-3AD97E665909}"/>
              </a:ext>
            </a:extLst>
          </p:cNvPr>
          <p:cNvSpPr>
            <a:spLocks noGrp="1"/>
          </p:cNvSpPr>
          <p:nvPr>
            <p:ph type="title"/>
          </p:nvPr>
        </p:nvSpPr>
        <p:spPr/>
        <p:txBody>
          <a:bodyPr/>
          <a:lstStyle/>
          <a:p>
            <a:endParaRPr lang="en-US"/>
          </a:p>
        </p:txBody>
      </p:sp>
      <p:sp>
        <p:nvSpPr>
          <p:cNvPr id="3" name="내용 개체 틀 2">
            <a:extLst>
              <a:ext uri="{FF2B5EF4-FFF2-40B4-BE49-F238E27FC236}">
                <a16:creationId xmlns:a16="http://schemas.microsoft.com/office/drawing/2014/main" id="{B49C593F-DA02-5123-41E3-9B28C8DDCD22}"/>
              </a:ext>
            </a:extLst>
          </p:cNvPr>
          <p:cNvSpPr>
            <a:spLocks noGrp="1"/>
          </p:cNvSpPr>
          <p:nvPr>
            <p:ph idx="1"/>
          </p:nvPr>
        </p:nvSpPr>
        <p:spPr/>
        <p:txBody>
          <a:bodyPr/>
          <a:lstStyle/>
          <a:p>
            <a:endParaRPr lang="en-US" dirty="0"/>
          </a:p>
        </p:txBody>
      </p:sp>
      <p:pic>
        <p:nvPicPr>
          <p:cNvPr id="1026" name="Picture 2" descr="Fig. 1">
            <a:extLst>
              <a:ext uri="{FF2B5EF4-FFF2-40B4-BE49-F238E27FC236}">
                <a16:creationId xmlns:a16="http://schemas.microsoft.com/office/drawing/2014/main" id="{22B9AB36-16CC-6181-A8E5-3FC92445A54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58816" y="502417"/>
            <a:ext cx="10093862" cy="60893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36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DCC445B3-57E8-4D62-25EB-C67DD341690F}"/>
              </a:ext>
            </a:extLst>
          </p:cNvPr>
          <p:cNvSpPr>
            <a:spLocks noGrp="1"/>
          </p:cNvSpPr>
          <p:nvPr>
            <p:ph type="title"/>
          </p:nvPr>
        </p:nvSpPr>
        <p:spPr/>
        <p:txBody>
          <a:bodyPr/>
          <a:lstStyle/>
          <a:p>
            <a:endParaRPr lang="en-US"/>
          </a:p>
        </p:txBody>
      </p:sp>
      <p:sp>
        <p:nvSpPr>
          <p:cNvPr id="3" name="내용 개체 틀 2">
            <a:extLst>
              <a:ext uri="{FF2B5EF4-FFF2-40B4-BE49-F238E27FC236}">
                <a16:creationId xmlns:a16="http://schemas.microsoft.com/office/drawing/2014/main" id="{0D0CF3BC-03F1-34B0-0DE3-483843994345}"/>
              </a:ext>
            </a:extLst>
          </p:cNvPr>
          <p:cNvSpPr>
            <a:spLocks noGrp="1"/>
          </p:cNvSpPr>
          <p:nvPr>
            <p:ph idx="1"/>
          </p:nvPr>
        </p:nvSpPr>
        <p:spPr/>
        <p:txBody>
          <a:bodyPr/>
          <a:lstStyle/>
          <a:p>
            <a:endParaRPr lang="en-US"/>
          </a:p>
        </p:txBody>
      </p:sp>
      <p:pic>
        <p:nvPicPr>
          <p:cNvPr id="5" name="그림 4">
            <a:extLst>
              <a:ext uri="{FF2B5EF4-FFF2-40B4-BE49-F238E27FC236}">
                <a16:creationId xmlns:a16="http://schemas.microsoft.com/office/drawing/2014/main" id="{1986634C-1900-830C-F0D9-13353D2E34D3}"/>
              </a:ext>
            </a:extLst>
          </p:cNvPr>
          <p:cNvPicPr>
            <a:picLocks noChangeAspect="1"/>
          </p:cNvPicPr>
          <p:nvPr/>
        </p:nvPicPr>
        <p:blipFill>
          <a:blip r:embed="rId2"/>
          <a:stretch>
            <a:fillRect/>
          </a:stretch>
        </p:blipFill>
        <p:spPr>
          <a:xfrm>
            <a:off x="2798448" y="2225710"/>
            <a:ext cx="7112102" cy="3375470"/>
          </a:xfrm>
          <a:prstGeom prst="rect">
            <a:avLst/>
          </a:prstGeom>
        </p:spPr>
      </p:pic>
    </p:spTree>
    <p:extLst>
      <p:ext uri="{BB962C8B-B14F-4D97-AF65-F5344CB8AC3E}">
        <p14:creationId xmlns:p14="http://schemas.microsoft.com/office/powerpoint/2010/main" val="3877385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3DE75B69-C82F-E882-EBAF-EBAD1957697B}"/>
              </a:ext>
            </a:extLst>
          </p:cNvPr>
          <p:cNvSpPr>
            <a:spLocks noGrp="1"/>
          </p:cNvSpPr>
          <p:nvPr>
            <p:ph type="title"/>
          </p:nvPr>
        </p:nvSpPr>
        <p:spPr>
          <a:xfrm>
            <a:off x="838200" y="365126"/>
            <a:ext cx="10515600" cy="639710"/>
          </a:xfrm>
        </p:spPr>
        <p:txBody>
          <a:bodyPr>
            <a:normAutofit fontScale="90000"/>
          </a:bodyPr>
          <a:lstStyle/>
          <a:p>
            <a:r>
              <a:rPr lang="en-US" dirty="0">
                <a:solidFill>
                  <a:srgbClr val="222222"/>
                </a:solidFill>
                <a:latin typeface="-apple-system"/>
              </a:rPr>
              <a:t>Secondary outcome IL-6 in plasma</a:t>
            </a:r>
            <a:endParaRPr lang="en-US" dirty="0"/>
          </a:p>
        </p:txBody>
      </p:sp>
      <p:sp>
        <p:nvSpPr>
          <p:cNvPr id="3" name="내용 개체 틀 2">
            <a:extLst>
              <a:ext uri="{FF2B5EF4-FFF2-40B4-BE49-F238E27FC236}">
                <a16:creationId xmlns:a16="http://schemas.microsoft.com/office/drawing/2014/main" id="{37C20282-2DAB-F767-D491-CC4B7B3BE454}"/>
              </a:ext>
            </a:extLst>
          </p:cNvPr>
          <p:cNvSpPr>
            <a:spLocks noGrp="1"/>
          </p:cNvSpPr>
          <p:nvPr>
            <p:ph idx="1"/>
          </p:nvPr>
        </p:nvSpPr>
        <p:spPr>
          <a:xfrm>
            <a:off x="643095" y="1346479"/>
            <a:ext cx="10710705" cy="4830484"/>
          </a:xfrm>
        </p:spPr>
        <p:txBody>
          <a:bodyPr>
            <a:normAutofit fontScale="85000" lnSpcReduction="20000"/>
          </a:bodyPr>
          <a:lstStyle/>
          <a:p>
            <a:pPr algn="l">
              <a:spcAft>
                <a:spcPts val="1800"/>
              </a:spcAft>
            </a:pPr>
            <a:r>
              <a:rPr lang="en-US" b="0" i="0" dirty="0">
                <a:solidFill>
                  <a:srgbClr val="222222"/>
                </a:solidFill>
                <a:effectLst/>
                <a:latin typeface="Harding"/>
              </a:rPr>
              <a:t>The anti-inflammatory effect of boosting NAD</a:t>
            </a:r>
            <a:r>
              <a:rPr lang="en-US" b="0" i="0" baseline="30000" dirty="0">
                <a:solidFill>
                  <a:srgbClr val="222222"/>
                </a:solidFill>
                <a:effectLst/>
                <a:latin typeface="Harding"/>
              </a:rPr>
              <a:t>+</a:t>
            </a:r>
            <a:r>
              <a:rPr lang="en-US" b="0" i="0" dirty="0">
                <a:solidFill>
                  <a:srgbClr val="222222"/>
                </a:solidFill>
                <a:effectLst/>
                <a:latin typeface="Harding"/>
              </a:rPr>
              <a:t> levels was shown in previous studies in humans</a:t>
            </a:r>
            <a:r>
              <a:rPr lang="en-US" b="0" i="0" baseline="30000" dirty="0">
                <a:solidFill>
                  <a:srgbClr val="006699"/>
                </a:solidFill>
                <a:effectLst/>
                <a:latin typeface="Harding"/>
                <a:hlinkClick r:id="rId2" tooltip="Elhassan, Y. S. et al. Nicotinamide riboside augments the aged human skeletal muscle NAD+ metabolome and induces transcriptomic and anti-inflammatory signatures. Cell Rep. 28, 1717–1728 (2019)."/>
              </a:rPr>
              <a:t>22</a:t>
            </a:r>
            <a:r>
              <a:rPr lang="en-US" b="0" i="0" baseline="30000" dirty="0">
                <a:solidFill>
                  <a:srgbClr val="222222"/>
                </a:solidFill>
                <a:effectLst/>
                <a:latin typeface="Harding"/>
              </a:rPr>
              <a:t>,</a:t>
            </a:r>
            <a:r>
              <a:rPr lang="en-US" b="0" i="0" baseline="30000" dirty="0">
                <a:solidFill>
                  <a:srgbClr val="006699"/>
                </a:solidFill>
                <a:effectLst/>
                <a:latin typeface="Harding"/>
                <a:hlinkClick r:id="rId3" tooltip="Zhou, B. et al. Boosting NAD level suppresses inflammatory activation of PBMCs in heart failure. J. Clin. Invest. 130, 6054–6063 (2020)."/>
              </a:rPr>
              <a:t>23</a:t>
            </a:r>
            <a:r>
              <a:rPr lang="en-US" b="0" i="0" dirty="0">
                <a:solidFill>
                  <a:srgbClr val="222222"/>
                </a:solidFill>
                <a:effectLst/>
                <a:latin typeface="Harding"/>
              </a:rPr>
              <a:t>. </a:t>
            </a:r>
          </a:p>
          <a:p>
            <a:pPr algn="l">
              <a:spcAft>
                <a:spcPts val="1800"/>
              </a:spcAft>
            </a:pPr>
            <a:r>
              <a:rPr lang="en-US" b="0" i="0" dirty="0">
                <a:solidFill>
                  <a:srgbClr val="222222"/>
                </a:solidFill>
                <a:effectLst/>
                <a:latin typeface="Harding"/>
              </a:rPr>
              <a:t>A further secondary outcome was, therefore, to investigate the impact of NR on inflammation in both circulating and airway compartments. </a:t>
            </a:r>
          </a:p>
          <a:p>
            <a:pPr algn="l">
              <a:spcAft>
                <a:spcPts val="1800"/>
              </a:spcAft>
            </a:pPr>
            <a:r>
              <a:rPr lang="en-US" b="0" i="0" dirty="0">
                <a:solidFill>
                  <a:srgbClr val="222222"/>
                </a:solidFill>
                <a:effectLst/>
                <a:latin typeface="Harding"/>
              </a:rPr>
              <a:t>We measured plasma levels of the SASP cytokine IL-6 and found higher levels in patients with COPD compared to lung-healthy controls, but no effects of NR treatment could be detected (Fig. </a:t>
            </a:r>
            <a:r>
              <a:rPr lang="en-US" b="0" i="0" dirty="0">
                <a:solidFill>
                  <a:srgbClr val="006699"/>
                </a:solidFill>
                <a:effectLst/>
                <a:latin typeface="Harding"/>
                <a:hlinkClick r:id="rId4"/>
              </a:rPr>
              <a:t>2d</a:t>
            </a:r>
            <a:r>
              <a:rPr lang="en-US" b="0" i="0" dirty="0">
                <a:solidFill>
                  <a:srgbClr val="222222"/>
                </a:solidFill>
                <a:effectLst/>
                <a:latin typeface="Harding"/>
              </a:rPr>
              <a:t>). </a:t>
            </a:r>
          </a:p>
          <a:p>
            <a:pPr algn="l">
              <a:spcAft>
                <a:spcPts val="1800"/>
              </a:spcAft>
            </a:pPr>
            <a:r>
              <a:rPr lang="en-US" b="0" i="0" dirty="0">
                <a:solidFill>
                  <a:srgbClr val="222222"/>
                </a:solidFill>
                <a:effectLst/>
                <a:latin typeface="Harding"/>
              </a:rPr>
              <a:t>Because IL-8 is known to induce neutrophil chemotaxis, we conducted post hoc analyses and found an estimated treatment difference in sputum neutrophil differential count of </a:t>
            </a:r>
            <a:r>
              <a:rPr lang="en-US" b="1" i="0" dirty="0">
                <a:solidFill>
                  <a:srgbClr val="222222"/>
                </a:solidFill>
                <a:effectLst/>
                <a:latin typeface="Harding"/>
              </a:rPr>
              <a:t>58%</a:t>
            </a:r>
            <a:r>
              <a:rPr lang="en-US" b="0" i="0" dirty="0">
                <a:solidFill>
                  <a:srgbClr val="222222"/>
                </a:solidFill>
                <a:effectLst/>
                <a:latin typeface="Harding"/>
              </a:rPr>
              <a:t> (95% CI −78% to −17%; </a:t>
            </a:r>
            <a:r>
              <a:rPr lang="en-US" b="0" i="1" dirty="0">
                <a:solidFill>
                  <a:srgbClr val="222222"/>
                </a:solidFill>
                <a:effectLst/>
                <a:latin typeface="Harding"/>
              </a:rPr>
              <a:t>P</a:t>
            </a:r>
            <a:r>
              <a:rPr lang="en-US" b="0" i="0" dirty="0">
                <a:solidFill>
                  <a:srgbClr val="222222"/>
                </a:solidFill>
                <a:effectLst/>
                <a:latin typeface="Harding"/>
              </a:rPr>
              <a:t> = 0.009; Extended Data Fig. </a:t>
            </a:r>
            <a:r>
              <a:rPr lang="en-US" b="0" i="0" dirty="0">
                <a:solidFill>
                  <a:srgbClr val="006699"/>
                </a:solidFill>
                <a:effectLst/>
                <a:latin typeface="Harding"/>
                <a:hlinkClick r:id="rId5"/>
              </a:rPr>
              <a:t>3</a:t>
            </a:r>
            <a:r>
              <a:rPr lang="en-US" b="0" i="0" dirty="0">
                <a:solidFill>
                  <a:srgbClr val="222222"/>
                </a:solidFill>
                <a:effectLst/>
                <a:latin typeface="Harding"/>
              </a:rPr>
              <a:t>). </a:t>
            </a:r>
          </a:p>
          <a:p>
            <a:pPr algn="l">
              <a:spcAft>
                <a:spcPts val="1800"/>
              </a:spcAft>
            </a:pPr>
            <a:r>
              <a:rPr lang="en-US" b="0" i="0" dirty="0">
                <a:solidFill>
                  <a:srgbClr val="222222"/>
                </a:solidFill>
                <a:effectLst/>
                <a:latin typeface="Harding"/>
              </a:rPr>
              <a:t>Sputum IL-6, neutrophil elastase and the number of macrophages remained unchanged compared to placebo (Extended Data Fig. </a:t>
            </a:r>
            <a:r>
              <a:rPr lang="en-US" b="0" i="0" dirty="0">
                <a:solidFill>
                  <a:srgbClr val="006699"/>
                </a:solidFill>
                <a:effectLst/>
                <a:latin typeface="Harding"/>
                <a:hlinkClick r:id="rId5"/>
              </a:rPr>
              <a:t>3</a:t>
            </a:r>
            <a:r>
              <a:rPr lang="en-US" b="0" i="0" dirty="0">
                <a:solidFill>
                  <a:srgbClr val="222222"/>
                </a:solidFill>
                <a:effectLst/>
                <a:latin typeface="Harding"/>
              </a:rPr>
              <a:t>).</a:t>
            </a:r>
          </a:p>
          <a:p>
            <a:endParaRPr lang="en-US" dirty="0"/>
          </a:p>
        </p:txBody>
      </p:sp>
    </p:spTree>
    <p:extLst>
      <p:ext uri="{BB962C8B-B14F-4D97-AF65-F5344CB8AC3E}">
        <p14:creationId xmlns:p14="http://schemas.microsoft.com/office/powerpoint/2010/main" val="16863430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DF672C-1800-94C9-C03D-E4E1F744930F}"/>
              </a:ext>
            </a:extLst>
          </p:cNvPr>
          <p:cNvSpPr>
            <a:spLocks noGrp="1"/>
          </p:cNvSpPr>
          <p:nvPr>
            <p:ph type="title"/>
          </p:nvPr>
        </p:nvSpPr>
        <p:spPr>
          <a:xfrm>
            <a:off x="421193" y="194304"/>
            <a:ext cx="10515600" cy="629662"/>
          </a:xfrm>
        </p:spPr>
        <p:txBody>
          <a:bodyPr>
            <a:normAutofit fontScale="90000"/>
          </a:bodyPr>
          <a:lstStyle/>
          <a:p>
            <a:r>
              <a:rPr lang="en-US" altLang="ko-KR" dirty="0"/>
              <a:t>What is NR?</a:t>
            </a:r>
            <a:endParaRPr lang="ko-KR" altLang="en-US" dirty="0"/>
          </a:p>
        </p:txBody>
      </p:sp>
      <p:sp>
        <p:nvSpPr>
          <p:cNvPr id="3" name="Content Placeholder 2">
            <a:extLst>
              <a:ext uri="{FF2B5EF4-FFF2-40B4-BE49-F238E27FC236}">
                <a16:creationId xmlns:a16="http://schemas.microsoft.com/office/drawing/2014/main" id="{4779610D-FBEE-ED6E-1618-78421EDD115C}"/>
              </a:ext>
            </a:extLst>
          </p:cNvPr>
          <p:cNvSpPr>
            <a:spLocks noGrp="1"/>
          </p:cNvSpPr>
          <p:nvPr>
            <p:ph idx="1"/>
          </p:nvPr>
        </p:nvSpPr>
        <p:spPr>
          <a:xfrm>
            <a:off x="838199" y="1155560"/>
            <a:ext cx="10792767" cy="5252327"/>
          </a:xfrm>
        </p:spPr>
        <p:txBody>
          <a:bodyPr>
            <a:normAutofit/>
          </a:bodyPr>
          <a:lstStyle/>
          <a:p>
            <a:endParaRPr lang="en-US" altLang="ko-KR" sz="3600" b="1" i="0" dirty="0">
              <a:solidFill>
                <a:srgbClr val="333333"/>
              </a:solidFill>
              <a:effectLst/>
              <a:latin typeface="Arial Narrow" panose="020B0606020202030204" pitchFamily="34" charset="0"/>
            </a:endParaRPr>
          </a:p>
        </p:txBody>
      </p:sp>
      <p:pic>
        <p:nvPicPr>
          <p:cNvPr id="3074" name="Picture 2" descr="Nicotinamide Riboside: Over 83 Royalty-Free Licensable Stock ...">
            <a:extLst>
              <a:ext uri="{FF2B5EF4-FFF2-40B4-BE49-F238E27FC236}">
                <a16:creationId xmlns:a16="http://schemas.microsoft.com/office/drawing/2014/main" id="{B7171B72-3C56-0DE7-7EC9-94294E583EF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98648" y="1582615"/>
            <a:ext cx="6076741" cy="411982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93FB0B1F-09B3-7B74-7D00-22BEBC5F90E9}"/>
              </a:ext>
            </a:extLst>
          </p:cNvPr>
          <p:cNvSpPr txBox="1"/>
          <p:nvPr/>
        </p:nvSpPr>
        <p:spPr>
          <a:xfrm>
            <a:off x="903095" y="6206612"/>
            <a:ext cx="8487089" cy="369332"/>
          </a:xfrm>
          <a:prstGeom prst="rect">
            <a:avLst/>
          </a:prstGeom>
          <a:noFill/>
        </p:spPr>
        <p:txBody>
          <a:bodyPr wrap="square">
            <a:spAutoFit/>
          </a:bodyPr>
          <a:lstStyle/>
          <a:p>
            <a:r>
              <a:rPr lang="en-US" dirty="0"/>
              <a:t>https://www.healthline.com/nutrition/nicotinamide-riboside</a:t>
            </a:r>
          </a:p>
        </p:txBody>
      </p:sp>
    </p:spTree>
    <p:extLst>
      <p:ext uri="{BB962C8B-B14F-4D97-AF65-F5344CB8AC3E}">
        <p14:creationId xmlns:p14="http://schemas.microsoft.com/office/powerpoint/2010/main" val="4584884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4FAE3ED3-5536-FDF3-E849-7994670A591D}"/>
              </a:ext>
            </a:extLst>
          </p:cNvPr>
          <p:cNvSpPr>
            <a:spLocks noGrp="1"/>
          </p:cNvSpPr>
          <p:nvPr>
            <p:ph type="title"/>
          </p:nvPr>
        </p:nvSpPr>
        <p:spPr/>
        <p:txBody>
          <a:bodyPr/>
          <a:lstStyle/>
          <a:p>
            <a:endParaRPr lang="en-US"/>
          </a:p>
        </p:txBody>
      </p:sp>
      <p:sp>
        <p:nvSpPr>
          <p:cNvPr id="3" name="내용 개체 틀 2">
            <a:extLst>
              <a:ext uri="{FF2B5EF4-FFF2-40B4-BE49-F238E27FC236}">
                <a16:creationId xmlns:a16="http://schemas.microsoft.com/office/drawing/2014/main" id="{46D004AC-01F8-0136-8428-F004C097BDC9}"/>
              </a:ext>
            </a:extLst>
          </p:cNvPr>
          <p:cNvSpPr>
            <a:spLocks noGrp="1"/>
          </p:cNvSpPr>
          <p:nvPr>
            <p:ph idx="1"/>
          </p:nvPr>
        </p:nvSpPr>
        <p:spPr/>
        <p:txBody>
          <a:bodyPr/>
          <a:lstStyle/>
          <a:p>
            <a:endParaRPr lang="en-US"/>
          </a:p>
        </p:txBody>
      </p:sp>
      <p:pic>
        <p:nvPicPr>
          <p:cNvPr id="5" name="그림 4">
            <a:extLst>
              <a:ext uri="{FF2B5EF4-FFF2-40B4-BE49-F238E27FC236}">
                <a16:creationId xmlns:a16="http://schemas.microsoft.com/office/drawing/2014/main" id="{5BC5B90F-EE34-2E1C-E0B1-78C746E81FF6}"/>
              </a:ext>
            </a:extLst>
          </p:cNvPr>
          <p:cNvPicPr>
            <a:picLocks noChangeAspect="1"/>
          </p:cNvPicPr>
          <p:nvPr/>
        </p:nvPicPr>
        <p:blipFill>
          <a:blip r:embed="rId2"/>
          <a:stretch>
            <a:fillRect/>
          </a:stretch>
        </p:blipFill>
        <p:spPr>
          <a:xfrm>
            <a:off x="4122455" y="2307071"/>
            <a:ext cx="4142314" cy="3741654"/>
          </a:xfrm>
          <a:prstGeom prst="rect">
            <a:avLst/>
          </a:prstGeom>
        </p:spPr>
      </p:pic>
    </p:spTree>
    <p:extLst>
      <p:ext uri="{BB962C8B-B14F-4D97-AF65-F5344CB8AC3E}">
        <p14:creationId xmlns:p14="http://schemas.microsoft.com/office/powerpoint/2010/main" val="22637373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C6FC088C-30C0-B990-B056-3FF3C0CB813F}"/>
              </a:ext>
            </a:extLst>
          </p:cNvPr>
          <p:cNvSpPr>
            <a:spLocks noGrp="1"/>
          </p:cNvSpPr>
          <p:nvPr>
            <p:ph type="title"/>
          </p:nvPr>
        </p:nvSpPr>
        <p:spPr/>
        <p:txBody>
          <a:bodyPr/>
          <a:lstStyle/>
          <a:p>
            <a:endParaRPr lang="en-US"/>
          </a:p>
        </p:txBody>
      </p:sp>
      <p:pic>
        <p:nvPicPr>
          <p:cNvPr id="5" name="내용 개체 틀 4">
            <a:extLst>
              <a:ext uri="{FF2B5EF4-FFF2-40B4-BE49-F238E27FC236}">
                <a16:creationId xmlns:a16="http://schemas.microsoft.com/office/drawing/2014/main" id="{4AF909DA-753E-0B38-4902-A4309C511712}"/>
              </a:ext>
            </a:extLst>
          </p:cNvPr>
          <p:cNvPicPr>
            <a:picLocks noGrp="1" noChangeAspect="1"/>
          </p:cNvPicPr>
          <p:nvPr>
            <p:ph idx="1"/>
          </p:nvPr>
        </p:nvPicPr>
        <p:blipFill>
          <a:blip r:embed="rId2"/>
          <a:stretch>
            <a:fillRect/>
          </a:stretch>
        </p:blipFill>
        <p:spPr>
          <a:xfrm>
            <a:off x="4588187" y="1621321"/>
            <a:ext cx="4947698" cy="4470510"/>
          </a:xfrm>
        </p:spPr>
      </p:pic>
    </p:spTree>
    <p:extLst>
      <p:ext uri="{BB962C8B-B14F-4D97-AF65-F5344CB8AC3E}">
        <p14:creationId xmlns:p14="http://schemas.microsoft.com/office/powerpoint/2010/main" val="17864032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B49B3912-F6AB-42F0-9A84-A97A5CDCC151}"/>
              </a:ext>
            </a:extLst>
          </p:cNvPr>
          <p:cNvSpPr>
            <a:spLocks noGrp="1"/>
          </p:cNvSpPr>
          <p:nvPr>
            <p:ph type="title"/>
          </p:nvPr>
        </p:nvSpPr>
        <p:spPr>
          <a:xfrm>
            <a:off x="838200" y="365125"/>
            <a:ext cx="10515600" cy="654783"/>
          </a:xfrm>
        </p:spPr>
        <p:txBody>
          <a:bodyPr>
            <a:normAutofit fontScale="90000"/>
          </a:bodyPr>
          <a:lstStyle/>
          <a:p>
            <a:r>
              <a:rPr lang="en-US" b="0" i="0" dirty="0">
                <a:solidFill>
                  <a:srgbClr val="222222"/>
                </a:solidFill>
                <a:effectLst/>
                <a:latin typeface="-apple-system"/>
              </a:rPr>
              <a:t>Secondary outcome NAD</a:t>
            </a:r>
            <a:r>
              <a:rPr lang="en-US" b="0" i="0" baseline="30000" dirty="0">
                <a:solidFill>
                  <a:srgbClr val="222222"/>
                </a:solidFill>
                <a:effectLst/>
                <a:latin typeface="-apple-system"/>
              </a:rPr>
              <a:t>+</a:t>
            </a:r>
            <a:r>
              <a:rPr lang="en-US" b="0" i="0" dirty="0">
                <a:solidFill>
                  <a:srgbClr val="222222"/>
                </a:solidFill>
                <a:effectLst/>
                <a:latin typeface="-apple-system"/>
              </a:rPr>
              <a:t> in whole blood</a:t>
            </a:r>
            <a:endParaRPr lang="en-US" dirty="0"/>
          </a:p>
        </p:txBody>
      </p:sp>
      <p:sp>
        <p:nvSpPr>
          <p:cNvPr id="3" name="내용 개체 틀 2">
            <a:extLst>
              <a:ext uri="{FF2B5EF4-FFF2-40B4-BE49-F238E27FC236}">
                <a16:creationId xmlns:a16="http://schemas.microsoft.com/office/drawing/2014/main" id="{7C528FC2-EF4A-9B3F-E723-2681686A3391}"/>
              </a:ext>
            </a:extLst>
          </p:cNvPr>
          <p:cNvSpPr>
            <a:spLocks noGrp="1"/>
          </p:cNvSpPr>
          <p:nvPr>
            <p:ph idx="1"/>
          </p:nvPr>
        </p:nvSpPr>
        <p:spPr>
          <a:xfrm>
            <a:off x="547635" y="1261068"/>
            <a:ext cx="10806165" cy="4915895"/>
          </a:xfrm>
        </p:spPr>
        <p:txBody>
          <a:bodyPr>
            <a:normAutofit/>
          </a:bodyPr>
          <a:lstStyle/>
          <a:p>
            <a:pPr algn="l">
              <a:spcAft>
                <a:spcPts val="1800"/>
              </a:spcAft>
            </a:pPr>
            <a:r>
              <a:rPr lang="en-US" b="0" i="0" dirty="0">
                <a:solidFill>
                  <a:srgbClr val="222222"/>
                </a:solidFill>
                <a:effectLst/>
                <a:latin typeface="Arial Narrow" panose="020B0606020202030204" pitchFamily="34" charset="0"/>
              </a:rPr>
              <a:t>NR supplementation could augment NAD</a:t>
            </a:r>
            <a:r>
              <a:rPr lang="en-US" b="0" i="0" baseline="30000" dirty="0">
                <a:solidFill>
                  <a:srgbClr val="222222"/>
                </a:solidFill>
                <a:effectLst/>
                <a:latin typeface="Arial Narrow" panose="020B0606020202030204" pitchFamily="34" charset="0"/>
              </a:rPr>
              <a:t>+</a:t>
            </a:r>
            <a:r>
              <a:rPr lang="en-US" b="0" i="0" dirty="0">
                <a:solidFill>
                  <a:srgbClr val="222222"/>
                </a:solidFill>
                <a:effectLst/>
                <a:latin typeface="Arial Narrow" panose="020B0606020202030204" pitchFamily="34" charset="0"/>
              </a:rPr>
              <a:t> levels to a similar extent in both patients with COPD and lung-healthy controls. </a:t>
            </a:r>
          </a:p>
          <a:p>
            <a:pPr algn="l">
              <a:spcAft>
                <a:spcPts val="1800"/>
              </a:spcAft>
            </a:pPr>
            <a:r>
              <a:rPr lang="en-US" b="0" i="0" dirty="0">
                <a:solidFill>
                  <a:srgbClr val="222222"/>
                </a:solidFill>
                <a:effectLst/>
                <a:latin typeface="Arial Narrow" panose="020B0606020202030204" pitchFamily="34" charset="0"/>
              </a:rPr>
              <a:t>Blood samples for assessing NAD</a:t>
            </a:r>
            <a:r>
              <a:rPr lang="en-US" b="0" i="0" baseline="30000" dirty="0">
                <a:solidFill>
                  <a:srgbClr val="222222"/>
                </a:solidFill>
                <a:effectLst/>
                <a:latin typeface="Arial Narrow" panose="020B0606020202030204" pitchFamily="34" charset="0"/>
              </a:rPr>
              <a:t>+</a:t>
            </a:r>
            <a:r>
              <a:rPr lang="en-US" b="0" i="0" dirty="0">
                <a:solidFill>
                  <a:srgbClr val="222222"/>
                </a:solidFill>
                <a:effectLst/>
                <a:latin typeface="Arial Narrow" panose="020B0606020202030204" pitchFamily="34" charset="0"/>
              </a:rPr>
              <a:t> levels were collected in the fasted state, and participants took the last dose of NR/placebo 12–14 h before the post-intervention assessments to limit the effect of acute supplementation</a:t>
            </a:r>
            <a:r>
              <a:rPr lang="en-US" b="0" i="0" baseline="30000" dirty="0">
                <a:solidFill>
                  <a:srgbClr val="006699"/>
                </a:solidFill>
                <a:effectLst/>
                <a:latin typeface="Arial Narrow" panose="020B0606020202030204" pitchFamily="34" charset="0"/>
                <a:hlinkClick r:id="rId2" tooltip="Trammell, S. A. et al. Nicotinamide riboside is uniquely and orally bioavailable in mice and humans. Nat. Commun. 7, 12948 (2016)."/>
              </a:rPr>
              <a:t>21</a:t>
            </a:r>
            <a:r>
              <a:rPr lang="en-US" b="0" i="0" dirty="0">
                <a:solidFill>
                  <a:srgbClr val="222222"/>
                </a:solidFill>
                <a:effectLst/>
                <a:latin typeface="Arial Narrow" panose="020B0606020202030204" pitchFamily="34" charset="0"/>
              </a:rPr>
              <a:t>. </a:t>
            </a:r>
          </a:p>
          <a:p>
            <a:pPr algn="l">
              <a:spcAft>
                <a:spcPts val="1800"/>
              </a:spcAft>
            </a:pPr>
            <a:r>
              <a:rPr lang="en-US" b="0" i="0" dirty="0">
                <a:solidFill>
                  <a:srgbClr val="222222"/>
                </a:solidFill>
                <a:effectLst/>
                <a:latin typeface="Arial Narrow" panose="020B0606020202030204" pitchFamily="34" charset="0"/>
              </a:rPr>
              <a:t>Six weeks of oral supplementation with NR increased NAD</a:t>
            </a:r>
            <a:r>
              <a:rPr lang="en-US" b="0" i="0" baseline="30000" dirty="0">
                <a:solidFill>
                  <a:srgbClr val="222222"/>
                </a:solidFill>
                <a:effectLst/>
                <a:latin typeface="Arial Narrow" panose="020B0606020202030204" pitchFamily="34" charset="0"/>
              </a:rPr>
              <a:t>+</a:t>
            </a:r>
            <a:r>
              <a:rPr lang="en-US" b="0" i="0" dirty="0">
                <a:solidFill>
                  <a:srgbClr val="222222"/>
                </a:solidFill>
                <a:effectLst/>
                <a:latin typeface="Arial Narrow" panose="020B0606020202030204" pitchFamily="34" charset="0"/>
              </a:rPr>
              <a:t> levels in whole blood by 71.1 µM (95% CI 57.2–85.0 µM) in patients with COPD and by 49.4 µM (95% CI 30.9–68.0 µM) in lung-healthy controls, with no change for placebo (Fig. </a:t>
            </a:r>
            <a:r>
              <a:rPr lang="en-US" b="0" i="0" dirty="0">
                <a:solidFill>
                  <a:srgbClr val="006699"/>
                </a:solidFill>
                <a:effectLst/>
                <a:latin typeface="Arial Narrow" panose="020B0606020202030204" pitchFamily="34" charset="0"/>
                <a:hlinkClick r:id="rId3"/>
              </a:rPr>
              <a:t>2c</a:t>
            </a:r>
            <a:r>
              <a:rPr lang="en-US" b="0" i="0" dirty="0">
                <a:solidFill>
                  <a:srgbClr val="222222"/>
                </a:solidFill>
                <a:effectLst/>
                <a:latin typeface="Arial Narrow" panose="020B0606020202030204" pitchFamily="34" charset="0"/>
              </a:rPr>
              <a:t>). </a:t>
            </a:r>
          </a:p>
          <a:p>
            <a:endParaRPr lang="en-US" dirty="0">
              <a:latin typeface="Arial Narrow" panose="020B0606020202030204" pitchFamily="34" charset="0"/>
            </a:endParaRPr>
          </a:p>
        </p:txBody>
      </p:sp>
    </p:spTree>
    <p:extLst>
      <p:ext uri="{BB962C8B-B14F-4D97-AF65-F5344CB8AC3E}">
        <p14:creationId xmlns:p14="http://schemas.microsoft.com/office/powerpoint/2010/main" val="578712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625C46A4-2E90-D985-8FC4-4EB4B37CD6B7}"/>
              </a:ext>
            </a:extLst>
          </p:cNvPr>
          <p:cNvSpPr>
            <a:spLocks noGrp="1"/>
          </p:cNvSpPr>
          <p:nvPr>
            <p:ph type="title"/>
          </p:nvPr>
        </p:nvSpPr>
        <p:spPr>
          <a:xfrm>
            <a:off x="481484" y="229473"/>
            <a:ext cx="10515600" cy="810532"/>
          </a:xfrm>
        </p:spPr>
        <p:txBody>
          <a:bodyPr/>
          <a:lstStyle/>
          <a:p>
            <a:endParaRPr lang="en-US" dirty="0"/>
          </a:p>
        </p:txBody>
      </p:sp>
      <p:sp>
        <p:nvSpPr>
          <p:cNvPr id="3" name="내용 개체 틀 2">
            <a:extLst>
              <a:ext uri="{FF2B5EF4-FFF2-40B4-BE49-F238E27FC236}">
                <a16:creationId xmlns:a16="http://schemas.microsoft.com/office/drawing/2014/main" id="{FF7541D8-FC67-EA58-2D33-67358F406FF9}"/>
              </a:ext>
            </a:extLst>
          </p:cNvPr>
          <p:cNvSpPr>
            <a:spLocks noGrp="1"/>
          </p:cNvSpPr>
          <p:nvPr>
            <p:ph idx="1"/>
          </p:nvPr>
        </p:nvSpPr>
        <p:spPr>
          <a:xfrm>
            <a:off x="571919" y="1271116"/>
            <a:ext cx="11048162" cy="5357411"/>
          </a:xfrm>
        </p:spPr>
        <p:txBody>
          <a:bodyPr>
            <a:normAutofit/>
          </a:bodyPr>
          <a:lstStyle/>
          <a:p>
            <a:r>
              <a:rPr lang="en-US" b="0" i="0" dirty="0">
                <a:solidFill>
                  <a:srgbClr val="222222"/>
                </a:solidFill>
                <a:effectLst/>
                <a:latin typeface="Arial Narrow" panose="020B0606020202030204" pitchFamily="34" charset="0"/>
              </a:rPr>
              <a:t>NAD</a:t>
            </a:r>
            <a:r>
              <a:rPr lang="en-US" b="0" i="0" baseline="30000" dirty="0">
                <a:solidFill>
                  <a:srgbClr val="222222"/>
                </a:solidFill>
                <a:effectLst/>
                <a:latin typeface="Arial Narrow" panose="020B0606020202030204" pitchFamily="34" charset="0"/>
              </a:rPr>
              <a:t>+</a:t>
            </a:r>
            <a:r>
              <a:rPr lang="en-US" b="0" i="0" dirty="0">
                <a:solidFill>
                  <a:srgbClr val="222222"/>
                </a:solidFill>
                <a:effectLst/>
                <a:latin typeface="Arial Narrow" panose="020B0606020202030204" pitchFamily="34" charset="0"/>
              </a:rPr>
              <a:t> levels had completely returned to baseline levels at the follow-up assessment 12 weeks after the end of treatment (Fig. </a:t>
            </a:r>
            <a:r>
              <a:rPr lang="en-US" b="0" i="0" dirty="0">
                <a:solidFill>
                  <a:srgbClr val="006699"/>
                </a:solidFill>
                <a:effectLst/>
                <a:latin typeface="Arial Narrow" panose="020B0606020202030204" pitchFamily="34" charset="0"/>
                <a:hlinkClick r:id="rId2"/>
              </a:rPr>
              <a:t>2d</a:t>
            </a:r>
            <a:r>
              <a:rPr lang="en-US" b="0" i="0" dirty="0">
                <a:solidFill>
                  <a:srgbClr val="222222"/>
                </a:solidFill>
                <a:effectLst/>
                <a:latin typeface="Arial Narrow" panose="020B0606020202030204" pitchFamily="34" charset="0"/>
              </a:rPr>
              <a:t> and Supplementary Table </a:t>
            </a:r>
            <a:r>
              <a:rPr lang="en-US" b="0" i="0" dirty="0">
                <a:solidFill>
                  <a:srgbClr val="006699"/>
                </a:solidFill>
                <a:effectLst/>
                <a:latin typeface="Arial Narrow" panose="020B0606020202030204" pitchFamily="34" charset="0"/>
                <a:hlinkClick r:id="rId3"/>
              </a:rPr>
              <a:t>2</a:t>
            </a:r>
            <a:r>
              <a:rPr lang="en-US" b="0" i="0" dirty="0">
                <a:solidFill>
                  <a:srgbClr val="222222"/>
                </a:solidFill>
                <a:effectLst/>
                <a:latin typeface="Arial Narrow" panose="020B0606020202030204" pitchFamily="34" charset="0"/>
              </a:rPr>
              <a:t>). </a:t>
            </a:r>
          </a:p>
          <a:p>
            <a:r>
              <a:rPr lang="en-US" b="0" i="0" dirty="0">
                <a:solidFill>
                  <a:srgbClr val="222222"/>
                </a:solidFill>
                <a:effectLst/>
                <a:latin typeface="Arial Narrow" panose="020B0606020202030204" pitchFamily="34" charset="0"/>
              </a:rPr>
              <a:t>Baseline NAD</a:t>
            </a:r>
            <a:r>
              <a:rPr lang="en-US" b="0" i="0" baseline="30000" dirty="0">
                <a:solidFill>
                  <a:srgbClr val="222222"/>
                </a:solidFill>
                <a:effectLst/>
                <a:latin typeface="Arial Narrow" panose="020B0606020202030204" pitchFamily="34" charset="0"/>
              </a:rPr>
              <a:t>+</a:t>
            </a:r>
            <a:r>
              <a:rPr lang="en-US" b="0" i="0" dirty="0">
                <a:solidFill>
                  <a:srgbClr val="222222"/>
                </a:solidFill>
                <a:effectLst/>
                <a:latin typeface="Arial Narrow" panose="020B0606020202030204" pitchFamily="34" charset="0"/>
              </a:rPr>
              <a:t> levels were lower in patients with COPD compared to lung-healthy controls (least squares mean 31.9 µM (95% CI 30.3–33.5 µM) versus 34.8 µM (95% CI 32.4–37.1 µM), respectively; Fig. </a:t>
            </a:r>
            <a:r>
              <a:rPr lang="en-US" b="0" i="0" dirty="0">
                <a:solidFill>
                  <a:srgbClr val="006699"/>
                </a:solidFill>
                <a:effectLst/>
                <a:latin typeface="Arial Narrow" panose="020B0606020202030204" pitchFamily="34" charset="0"/>
                <a:hlinkClick r:id="rId2"/>
              </a:rPr>
              <a:t>2c</a:t>
            </a:r>
            <a:r>
              <a:rPr lang="en-US" b="0" i="0" dirty="0">
                <a:solidFill>
                  <a:srgbClr val="222222"/>
                </a:solidFill>
                <a:effectLst/>
                <a:latin typeface="Arial Narrow" panose="020B0606020202030204" pitchFamily="34" charset="0"/>
              </a:rPr>
              <a:t>) and was, in post hoc analyses, positively associated with lung function (Extended Data Fig. </a:t>
            </a:r>
            <a:r>
              <a:rPr lang="en-US" b="0" i="0" dirty="0">
                <a:solidFill>
                  <a:srgbClr val="006699"/>
                </a:solidFill>
                <a:effectLst/>
                <a:latin typeface="Arial Narrow" panose="020B0606020202030204" pitchFamily="34" charset="0"/>
                <a:hlinkClick r:id="rId4"/>
              </a:rPr>
              <a:t>2a</a:t>
            </a:r>
            <a:r>
              <a:rPr lang="en-US" b="0" i="0" dirty="0">
                <a:solidFill>
                  <a:srgbClr val="222222"/>
                </a:solidFill>
                <a:effectLst/>
                <a:latin typeface="Arial Narrow" panose="020B0606020202030204" pitchFamily="34" charset="0"/>
              </a:rPr>
              <a:t>), which suggests that NAD</a:t>
            </a:r>
            <a:r>
              <a:rPr lang="en-US" b="0" i="0" baseline="30000" dirty="0">
                <a:solidFill>
                  <a:srgbClr val="222222"/>
                </a:solidFill>
                <a:effectLst/>
                <a:latin typeface="Arial Narrow" panose="020B0606020202030204" pitchFamily="34" charset="0"/>
              </a:rPr>
              <a:t>+</a:t>
            </a:r>
            <a:r>
              <a:rPr lang="en-US" b="0" i="0" dirty="0">
                <a:solidFill>
                  <a:srgbClr val="222222"/>
                </a:solidFill>
                <a:effectLst/>
                <a:latin typeface="Arial Narrow" panose="020B0606020202030204" pitchFamily="34" charset="0"/>
              </a:rPr>
              <a:t> levels decrease with increasing disease severity. </a:t>
            </a:r>
          </a:p>
          <a:p>
            <a:endParaRPr lang="en-US" dirty="0"/>
          </a:p>
        </p:txBody>
      </p:sp>
    </p:spTree>
    <p:extLst>
      <p:ext uri="{BB962C8B-B14F-4D97-AF65-F5344CB8AC3E}">
        <p14:creationId xmlns:p14="http://schemas.microsoft.com/office/powerpoint/2010/main" val="18821900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B83BFBA0-633B-18CD-D11E-B4471614036A}"/>
              </a:ext>
            </a:extLst>
          </p:cNvPr>
          <p:cNvSpPr>
            <a:spLocks noGrp="1"/>
          </p:cNvSpPr>
          <p:nvPr>
            <p:ph type="title"/>
          </p:nvPr>
        </p:nvSpPr>
        <p:spPr/>
        <p:txBody>
          <a:bodyPr/>
          <a:lstStyle/>
          <a:p>
            <a:endParaRPr lang="en-US"/>
          </a:p>
        </p:txBody>
      </p:sp>
      <p:sp>
        <p:nvSpPr>
          <p:cNvPr id="3" name="내용 개체 틀 2">
            <a:extLst>
              <a:ext uri="{FF2B5EF4-FFF2-40B4-BE49-F238E27FC236}">
                <a16:creationId xmlns:a16="http://schemas.microsoft.com/office/drawing/2014/main" id="{72B26A4A-E43C-EB68-9C45-FBD7CA7DBAE7}"/>
              </a:ext>
            </a:extLst>
          </p:cNvPr>
          <p:cNvSpPr>
            <a:spLocks noGrp="1"/>
          </p:cNvSpPr>
          <p:nvPr>
            <p:ph idx="1"/>
          </p:nvPr>
        </p:nvSpPr>
        <p:spPr/>
        <p:txBody>
          <a:bodyPr/>
          <a:lstStyle/>
          <a:p>
            <a:r>
              <a:rPr lang="en-US" b="0" i="0" dirty="0">
                <a:solidFill>
                  <a:srgbClr val="222222"/>
                </a:solidFill>
                <a:effectLst/>
                <a:latin typeface="Arial Narrow" panose="020B0606020202030204" pitchFamily="34" charset="0"/>
              </a:rPr>
              <a:t>It has been suggested that </a:t>
            </a:r>
            <a:r>
              <a:rPr lang="en-US" b="1" i="0" dirty="0">
                <a:solidFill>
                  <a:srgbClr val="222222"/>
                </a:solidFill>
                <a:effectLst/>
                <a:latin typeface="Arial Narrow" panose="020B0606020202030204" pitchFamily="34" charset="0"/>
              </a:rPr>
              <a:t>a greater NAD</a:t>
            </a:r>
            <a:r>
              <a:rPr lang="en-US" b="1" i="0" baseline="30000" dirty="0">
                <a:solidFill>
                  <a:srgbClr val="222222"/>
                </a:solidFill>
                <a:effectLst/>
                <a:latin typeface="Arial Narrow" panose="020B0606020202030204" pitchFamily="34" charset="0"/>
              </a:rPr>
              <a:t>+</a:t>
            </a:r>
            <a:r>
              <a:rPr lang="en-US" b="1" i="0" dirty="0">
                <a:solidFill>
                  <a:srgbClr val="222222"/>
                </a:solidFill>
                <a:effectLst/>
                <a:latin typeface="Arial Narrow" panose="020B0606020202030204" pitchFamily="34" charset="0"/>
              </a:rPr>
              <a:t> response to NR supplementation occurs in individuals with lower baseline levels of NAD</a:t>
            </a:r>
            <a:r>
              <a:rPr lang="en-US" b="0" i="0" baseline="30000" dirty="0">
                <a:solidFill>
                  <a:srgbClr val="222222"/>
                </a:solidFill>
                <a:effectLst/>
                <a:latin typeface="Arial Narrow" panose="020B0606020202030204" pitchFamily="34" charset="0"/>
              </a:rPr>
              <a:t>+</a:t>
            </a:r>
            <a:r>
              <a:rPr lang="en-US" b="0" i="0" dirty="0">
                <a:solidFill>
                  <a:srgbClr val="222222"/>
                </a:solidFill>
                <a:effectLst/>
                <a:latin typeface="Arial Narrow" panose="020B0606020202030204" pitchFamily="34" charset="0"/>
              </a:rPr>
              <a:t> (ref. </a:t>
            </a:r>
            <a:r>
              <a:rPr lang="en-US" b="0" i="0" baseline="30000" dirty="0">
                <a:solidFill>
                  <a:srgbClr val="006699"/>
                </a:solidFill>
                <a:effectLst/>
                <a:latin typeface="Arial Narrow" panose="020B0606020202030204" pitchFamily="34" charset="0"/>
                <a:hlinkClick r:id="rId2" tooltip="Martens, C. et al. Chronic nicotinamide riboside supplementation is well-tolerated and elevates NAD+ in healthy middle-aged and older adults. Nat. Commun. 9, 1286 (2018)."/>
              </a:rPr>
              <a:t>11</a:t>
            </a:r>
            <a:r>
              <a:rPr lang="en-US" b="0" i="0" dirty="0">
                <a:solidFill>
                  <a:srgbClr val="222222"/>
                </a:solidFill>
                <a:effectLst/>
                <a:latin typeface="Arial Narrow" panose="020B0606020202030204" pitchFamily="34" charset="0"/>
              </a:rPr>
              <a:t>). </a:t>
            </a:r>
          </a:p>
          <a:p>
            <a:r>
              <a:rPr lang="en-US" b="0" i="0" dirty="0">
                <a:solidFill>
                  <a:srgbClr val="222222"/>
                </a:solidFill>
                <a:effectLst/>
                <a:latin typeface="Arial Narrow" panose="020B0606020202030204" pitchFamily="34" charset="0"/>
              </a:rPr>
              <a:t>Our findings only partly support this hypothesis because, although patients with COPD did experience a numerically greater increase in NAD</a:t>
            </a:r>
            <a:r>
              <a:rPr lang="en-US" b="0" i="0" baseline="30000" dirty="0">
                <a:solidFill>
                  <a:srgbClr val="222222"/>
                </a:solidFill>
                <a:effectLst/>
                <a:latin typeface="Arial Narrow" panose="020B0606020202030204" pitchFamily="34" charset="0"/>
              </a:rPr>
              <a:t>+</a:t>
            </a:r>
            <a:r>
              <a:rPr lang="en-US" b="0" i="0" dirty="0">
                <a:solidFill>
                  <a:srgbClr val="222222"/>
                </a:solidFill>
                <a:effectLst/>
                <a:latin typeface="Arial Narrow" panose="020B0606020202030204" pitchFamily="34" charset="0"/>
              </a:rPr>
              <a:t> levels after treatment compared to controls—with an estimated difference of 18.8 µM (95% CI −4.4 µM to 42.0 µM; </a:t>
            </a:r>
            <a:r>
              <a:rPr lang="en-US" b="0" i="1" dirty="0">
                <a:solidFill>
                  <a:srgbClr val="222222"/>
                </a:solidFill>
                <a:effectLst/>
                <a:latin typeface="Arial Narrow" panose="020B0606020202030204" pitchFamily="34" charset="0"/>
              </a:rPr>
              <a:t>P</a:t>
            </a:r>
            <a:r>
              <a:rPr lang="en-US" b="0" i="0" dirty="0">
                <a:solidFill>
                  <a:srgbClr val="222222"/>
                </a:solidFill>
                <a:effectLst/>
                <a:latin typeface="Arial Narrow" panose="020B0606020202030204" pitchFamily="34" charset="0"/>
              </a:rPr>
              <a:t> = 0.11)—there was no relationship between baseline NAD</a:t>
            </a:r>
            <a:r>
              <a:rPr lang="en-US" b="0" i="0" baseline="30000" dirty="0">
                <a:solidFill>
                  <a:srgbClr val="222222"/>
                </a:solidFill>
                <a:effectLst/>
                <a:latin typeface="Arial Narrow" panose="020B0606020202030204" pitchFamily="34" charset="0"/>
              </a:rPr>
              <a:t>+</a:t>
            </a:r>
            <a:r>
              <a:rPr lang="en-US" b="0" i="0" dirty="0">
                <a:solidFill>
                  <a:srgbClr val="222222"/>
                </a:solidFill>
                <a:effectLst/>
                <a:latin typeface="Arial Narrow" panose="020B0606020202030204" pitchFamily="34" charset="0"/>
              </a:rPr>
              <a:t> levels and the response to 6 weeks of NR supplementation (Extended Data Fig. </a:t>
            </a:r>
            <a:r>
              <a:rPr lang="en-US" b="0" i="0" dirty="0">
                <a:solidFill>
                  <a:srgbClr val="006699"/>
                </a:solidFill>
                <a:effectLst/>
                <a:latin typeface="Arial Narrow" panose="020B0606020202030204" pitchFamily="34" charset="0"/>
                <a:hlinkClick r:id="rId3"/>
              </a:rPr>
              <a:t>2b</a:t>
            </a:r>
            <a:r>
              <a:rPr lang="en-US" b="0" i="0" dirty="0">
                <a:solidFill>
                  <a:srgbClr val="222222"/>
                </a:solidFill>
                <a:effectLst/>
                <a:latin typeface="Arial Narrow" panose="020B0606020202030204" pitchFamily="34" charset="0"/>
              </a:rPr>
              <a:t>).</a:t>
            </a:r>
          </a:p>
          <a:p>
            <a:endParaRPr lang="en-US" dirty="0"/>
          </a:p>
        </p:txBody>
      </p:sp>
    </p:spTree>
    <p:extLst>
      <p:ext uri="{BB962C8B-B14F-4D97-AF65-F5344CB8AC3E}">
        <p14:creationId xmlns:p14="http://schemas.microsoft.com/office/powerpoint/2010/main" val="19735119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EF6EBB5B-2295-737E-6206-1E943D0D9E4E}"/>
              </a:ext>
            </a:extLst>
          </p:cNvPr>
          <p:cNvSpPr>
            <a:spLocks noGrp="1"/>
          </p:cNvSpPr>
          <p:nvPr>
            <p:ph type="title"/>
          </p:nvPr>
        </p:nvSpPr>
        <p:spPr/>
        <p:txBody>
          <a:bodyPr/>
          <a:lstStyle/>
          <a:p>
            <a:endParaRPr lang="en-US"/>
          </a:p>
        </p:txBody>
      </p:sp>
      <p:sp>
        <p:nvSpPr>
          <p:cNvPr id="3" name="내용 개체 틀 2">
            <a:extLst>
              <a:ext uri="{FF2B5EF4-FFF2-40B4-BE49-F238E27FC236}">
                <a16:creationId xmlns:a16="http://schemas.microsoft.com/office/drawing/2014/main" id="{D6F40FFF-AC8D-4A4B-E04A-FB37D50FBD40}"/>
              </a:ext>
            </a:extLst>
          </p:cNvPr>
          <p:cNvSpPr>
            <a:spLocks noGrp="1"/>
          </p:cNvSpPr>
          <p:nvPr>
            <p:ph idx="1"/>
          </p:nvPr>
        </p:nvSpPr>
        <p:spPr/>
        <p:txBody>
          <a:bodyPr/>
          <a:lstStyle/>
          <a:p>
            <a:endParaRPr lang="en-US"/>
          </a:p>
        </p:txBody>
      </p:sp>
      <p:pic>
        <p:nvPicPr>
          <p:cNvPr id="5" name="그림 4">
            <a:extLst>
              <a:ext uri="{FF2B5EF4-FFF2-40B4-BE49-F238E27FC236}">
                <a16:creationId xmlns:a16="http://schemas.microsoft.com/office/drawing/2014/main" id="{A150AF67-A071-62C8-6934-4BA3A69FFFA7}"/>
              </a:ext>
            </a:extLst>
          </p:cNvPr>
          <p:cNvPicPr>
            <a:picLocks noChangeAspect="1"/>
          </p:cNvPicPr>
          <p:nvPr/>
        </p:nvPicPr>
        <p:blipFill>
          <a:blip r:embed="rId2"/>
          <a:stretch>
            <a:fillRect/>
          </a:stretch>
        </p:blipFill>
        <p:spPr>
          <a:xfrm>
            <a:off x="3761129" y="1738366"/>
            <a:ext cx="6161722" cy="4157306"/>
          </a:xfrm>
          <a:prstGeom prst="rect">
            <a:avLst/>
          </a:prstGeom>
        </p:spPr>
      </p:pic>
    </p:spTree>
    <p:extLst>
      <p:ext uri="{BB962C8B-B14F-4D97-AF65-F5344CB8AC3E}">
        <p14:creationId xmlns:p14="http://schemas.microsoft.com/office/powerpoint/2010/main" val="27819208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CB78C6A2-CA3B-4B0B-BFD9-248111FC8545}"/>
              </a:ext>
            </a:extLst>
          </p:cNvPr>
          <p:cNvSpPr>
            <a:spLocks noGrp="1"/>
          </p:cNvSpPr>
          <p:nvPr>
            <p:ph type="title"/>
          </p:nvPr>
        </p:nvSpPr>
        <p:spPr/>
        <p:txBody>
          <a:bodyPr/>
          <a:lstStyle/>
          <a:p>
            <a:endParaRPr lang="en-US"/>
          </a:p>
        </p:txBody>
      </p:sp>
      <p:sp>
        <p:nvSpPr>
          <p:cNvPr id="3" name="내용 개체 틀 2">
            <a:extLst>
              <a:ext uri="{FF2B5EF4-FFF2-40B4-BE49-F238E27FC236}">
                <a16:creationId xmlns:a16="http://schemas.microsoft.com/office/drawing/2014/main" id="{DA8570E9-B918-1D9D-994C-9F07BF9EB769}"/>
              </a:ext>
            </a:extLst>
          </p:cNvPr>
          <p:cNvSpPr>
            <a:spLocks noGrp="1"/>
          </p:cNvSpPr>
          <p:nvPr>
            <p:ph idx="1"/>
          </p:nvPr>
        </p:nvSpPr>
        <p:spPr/>
        <p:txBody>
          <a:bodyPr/>
          <a:lstStyle/>
          <a:p>
            <a:endParaRPr lang="en-US"/>
          </a:p>
        </p:txBody>
      </p:sp>
      <p:pic>
        <p:nvPicPr>
          <p:cNvPr id="5" name="그림 4">
            <a:extLst>
              <a:ext uri="{FF2B5EF4-FFF2-40B4-BE49-F238E27FC236}">
                <a16:creationId xmlns:a16="http://schemas.microsoft.com/office/drawing/2014/main" id="{2614EA15-6D6B-7BF1-3280-F6BE68CD62A5}"/>
              </a:ext>
            </a:extLst>
          </p:cNvPr>
          <p:cNvPicPr>
            <a:picLocks noChangeAspect="1"/>
          </p:cNvPicPr>
          <p:nvPr/>
        </p:nvPicPr>
        <p:blipFill>
          <a:blip r:embed="rId2"/>
          <a:stretch>
            <a:fillRect/>
          </a:stretch>
        </p:blipFill>
        <p:spPr>
          <a:xfrm>
            <a:off x="4289115" y="1825625"/>
            <a:ext cx="5596588" cy="4265431"/>
          </a:xfrm>
          <a:prstGeom prst="rect">
            <a:avLst/>
          </a:prstGeom>
        </p:spPr>
      </p:pic>
    </p:spTree>
    <p:extLst>
      <p:ext uri="{BB962C8B-B14F-4D97-AF65-F5344CB8AC3E}">
        <p14:creationId xmlns:p14="http://schemas.microsoft.com/office/powerpoint/2010/main" val="7290972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39AC8722-1745-4ED2-BA0A-2B920F32FF54}"/>
              </a:ext>
            </a:extLst>
          </p:cNvPr>
          <p:cNvSpPr>
            <a:spLocks noGrp="1"/>
          </p:cNvSpPr>
          <p:nvPr>
            <p:ph type="title"/>
          </p:nvPr>
        </p:nvSpPr>
        <p:spPr/>
        <p:txBody>
          <a:bodyPr/>
          <a:lstStyle/>
          <a:p>
            <a:endParaRPr lang="en-US"/>
          </a:p>
        </p:txBody>
      </p:sp>
      <p:sp>
        <p:nvSpPr>
          <p:cNvPr id="3" name="내용 개체 틀 2">
            <a:extLst>
              <a:ext uri="{FF2B5EF4-FFF2-40B4-BE49-F238E27FC236}">
                <a16:creationId xmlns:a16="http://schemas.microsoft.com/office/drawing/2014/main" id="{DAFBAF92-353E-DBDC-991A-762AD23AF743}"/>
              </a:ext>
            </a:extLst>
          </p:cNvPr>
          <p:cNvSpPr>
            <a:spLocks noGrp="1"/>
          </p:cNvSpPr>
          <p:nvPr>
            <p:ph idx="1"/>
          </p:nvPr>
        </p:nvSpPr>
        <p:spPr/>
        <p:txBody>
          <a:bodyPr/>
          <a:lstStyle/>
          <a:p>
            <a:endParaRPr lang="en-US"/>
          </a:p>
        </p:txBody>
      </p:sp>
      <p:pic>
        <p:nvPicPr>
          <p:cNvPr id="5" name="그림 4">
            <a:extLst>
              <a:ext uri="{FF2B5EF4-FFF2-40B4-BE49-F238E27FC236}">
                <a16:creationId xmlns:a16="http://schemas.microsoft.com/office/drawing/2014/main" id="{D5074756-B65E-C10B-26BB-A0F3F7BACA7F}"/>
              </a:ext>
            </a:extLst>
          </p:cNvPr>
          <p:cNvPicPr>
            <a:picLocks noChangeAspect="1"/>
          </p:cNvPicPr>
          <p:nvPr/>
        </p:nvPicPr>
        <p:blipFill>
          <a:blip r:embed="rId2"/>
          <a:stretch>
            <a:fillRect/>
          </a:stretch>
        </p:blipFill>
        <p:spPr>
          <a:xfrm>
            <a:off x="4759010" y="1438900"/>
            <a:ext cx="3822282" cy="4326746"/>
          </a:xfrm>
          <a:prstGeom prst="rect">
            <a:avLst/>
          </a:prstGeom>
        </p:spPr>
      </p:pic>
    </p:spTree>
    <p:extLst>
      <p:ext uri="{BB962C8B-B14F-4D97-AF65-F5344CB8AC3E}">
        <p14:creationId xmlns:p14="http://schemas.microsoft.com/office/powerpoint/2010/main" val="12404640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D5B0D877-9292-D4D1-C417-A7A9D0859E95}"/>
              </a:ext>
            </a:extLst>
          </p:cNvPr>
          <p:cNvSpPr>
            <a:spLocks noGrp="1"/>
          </p:cNvSpPr>
          <p:nvPr>
            <p:ph type="title"/>
          </p:nvPr>
        </p:nvSpPr>
        <p:spPr/>
        <p:txBody>
          <a:bodyPr/>
          <a:lstStyle/>
          <a:p>
            <a:endParaRPr lang="en-US"/>
          </a:p>
        </p:txBody>
      </p:sp>
      <p:sp>
        <p:nvSpPr>
          <p:cNvPr id="3" name="내용 개체 틀 2">
            <a:extLst>
              <a:ext uri="{FF2B5EF4-FFF2-40B4-BE49-F238E27FC236}">
                <a16:creationId xmlns:a16="http://schemas.microsoft.com/office/drawing/2014/main" id="{1BBBAAAA-1220-36D6-825C-FB0C77391AF4}"/>
              </a:ext>
            </a:extLst>
          </p:cNvPr>
          <p:cNvSpPr>
            <a:spLocks noGrp="1"/>
          </p:cNvSpPr>
          <p:nvPr>
            <p:ph idx="1"/>
          </p:nvPr>
        </p:nvSpPr>
        <p:spPr/>
        <p:txBody>
          <a:bodyPr/>
          <a:lstStyle/>
          <a:p>
            <a:endParaRPr lang="en-US"/>
          </a:p>
        </p:txBody>
      </p:sp>
      <p:pic>
        <p:nvPicPr>
          <p:cNvPr id="5" name="그림 4">
            <a:extLst>
              <a:ext uri="{FF2B5EF4-FFF2-40B4-BE49-F238E27FC236}">
                <a16:creationId xmlns:a16="http://schemas.microsoft.com/office/drawing/2014/main" id="{EA31E3C1-055C-CF7A-F272-1C8DCD07903E}"/>
              </a:ext>
            </a:extLst>
          </p:cNvPr>
          <p:cNvPicPr>
            <a:picLocks noChangeAspect="1"/>
          </p:cNvPicPr>
          <p:nvPr/>
        </p:nvPicPr>
        <p:blipFill>
          <a:blip r:embed="rId2"/>
          <a:stretch>
            <a:fillRect/>
          </a:stretch>
        </p:blipFill>
        <p:spPr>
          <a:xfrm>
            <a:off x="3427623" y="1825625"/>
            <a:ext cx="6391771" cy="4486275"/>
          </a:xfrm>
          <a:prstGeom prst="rect">
            <a:avLst/>
          </a:prstGeom>
        </p:spPr>
      </p:pic>
    </p:spTree>
    <p:extLst>
      <p:ext uri="{BB962C8B-B14F-4D97-AF65-F5344CB8AC3E}">
        <p14:creationId xmlns:p14="http://schemas.microsoft.com/office/powerpoint/2010/main" val="29153239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C1B44F76-3128-9B45-F5BD-4D656EDDA3B0}"/>
              </a:ext>
            </a:extLst>
          </p:cNvPr>
          <p:cNvSpPr>
            <a:spLocks noGrp="1"/>
          </p:cNvSpPr>
          <p:nvPr>
            <p:ph type="title"/>
          </p:nvPr>
        </p:nvSpPr>
        <p:spPr/>
        <p:txBody>
          <a:bodyPr/>
          <a:lstStyle/>
          <a:p>
            <a:endParaRPr lang="en-US"/>
          </a:p>
        </p:txBody>
      </p:sp>
      <p:sp>
        <p:nvSpPr>
          <p:cNvPr id="3" name="내용 개체 틀 2">
            <a:extLst>
              <a:ext uri="{FF2B5EF4-FFF2-40B4-BE49-F238E27FC236}">
                <a16:creationId xmlns:a16="http://schemas.microsoft.com/office/drawing/2014/main" id="{7A6F1D57-D7AD-9D4D-3EA9-B2614DB010A5}"/>
              </a:ext>
            </a:extLst>
          </p:cNvPr>
          <p:cNvSpPr>
            <a:spLocks noGrp="1"/>
          </p:cNvSpPr>
          <p:nvPr>
            <p:ph idx="1"/>
          </p:nvPr>
        </p:nvSpPr>
        <p:spPr/>
        <p:txBody>
          <a:bodyPr/>
          <a:lstStyle/>
          <a:p>
            <a:endParaRPr lang="en-US"/>
          </a:p>
        </p:txBody>
      </p:sp>
      <p:pic>
        <p:nvPicPr>
          <p:cNvPr id="5" name="그림 4">
            <a:extLst>
              <a:ext uri="{FF2B5EF4-FFF2-40B4-BE49-F238E27FC236}">
                <a16:creationId xmlns:a16="http://schemas.microsoft.com/office/drawing/2014/main" id="{7E12B0FC-A1FF-6DB6-A095-7FEA3246E72F}"/>
              </a:ext>
            </a:extLst>
          </p:cNvPr>
          <p:cNvPicPr>
            <a:picLocks noChangeAspect="1"/>
          </p:cNvPicPr>
          <p:nvPr/>
        </p:nvPicPr>
        <p:blipFill>
          <a:blip r:embed="rId2"/>
          <a:stretch>
            <a:fillRect/>
          </a:stretch>
        </p:blipFill>
        <p:spPr>
          <a:xfrm>
            <a:off x="3980023" y="1959429"/>
            <a:ext cx="5031553" cy="3948646"/>
          </a:xfrm>
          <a:prstGeom prst="rect">
            <a:avLst/>
          </a:prstGeom>
        </p:spPr>
      </p:pic>
    </p:spTree>
    <p:extLst>
      <p:ext uri="{BB962C8B-B14F-4D97-AF65-F5344CB8AC3E}">
        <p14:creationId xmlns:p14="http://schemas.microsoft.com/office/powerpoint/2010/main" val="35437660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D5F62DE4-C3CB-1546-F0AE-27097B51C220}"/>
              </a:ext>
            </a:extLst>
          </p:cNvPr>
          <p:cNvSpPr>
            <a:spLocks noGrp="1"/>
          </p:cNvSpPr>
          <p:nvPr>
            <p:ph type="title"/>
          </p:nvPr>
        </p:nvSpPr>
        <p:spPr/>
        <p:txBody>
          <a:bodyPr/>
          <a:lstStyle/>
          <a:p>
            <a:endParaRPr lang="en-US"/>
          </a:p>
        </p:txBody>
      </p:sp>
      <p:sp>
        <p:nvSpPr>
          <p:cNvPr id="3" name="내용 개체 틀 2">
            <a:extLst>
              <a:ext uri="{FF2B5EF4-FFF2-40B4-BE49-F238E27FC236}">
                <a16:creationId xmlns:a16="http://schemas.microsoft.com/office/drawing/2014/main" id="{3643F7DA-3188-CCF6-D4B4-99CBDCD01608}"/>
              </a:ext>
            </a:extLst>
          </p:cNvPr>
          <p:cNvSpPr>
            <a:spLocks noGrp="1"/>
          </p:cNvSpPr>
          <p:nvPr>
            <p:ph idx="1"/>
          </p:nvPr>
        </p:nvSpPr>
        <p:spPr/>
        <p:txBody>
          <a:bodyPr/>
          <a:lstStyle/>
          <a:p>
            <a:endParaRPr lang="en-US"/>
          </a:p>
        </p:txBody>
      </p:sp>
      <p:pic>
        <p:nvPicPr>
          <p:cNvPr id="4098" name="Picture 2">
            <a:extLst>
              <a:ext uri="{FF2B5EF4-FFF2-40B4-BE49-F238E27FC236}">
                <a16:creationId xmlns:a16="http://schemas.microsoft.com/office/drawing/2014/main" id="{8D50E57B-F04F-836D-E36F-47095A9B6EC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28788" y="0"/>
            <a:ext cx="8732837"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4347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20E554CB-5096-3B34-9AAA-79F2C79EA607}"/>
              </a:ext>
            </a:extLst>
          </p:cNvPr>
          <p:cNvSpPr>
            <a:spLocks noGrp="1"/>
          </p:cNvSpPr>
          <p:nvPr>
            <p:ph type="title"/>
          </p:nvPr>
        </p:nvSpPr>
        <p:spPr/>
        <p:txBody>
          <a:bodyPr/>
          <a:lstStyle/>
          <a:p>
            <a:endParaRPr lang="en-US"/>
          </a:p>
        </p:txBody>
      </p:sp>
      <p:sp>
        <p:nvSpPr>
          <p:cNvPr id="3" name="내용 개체 틀 2">
            <a:extLst>
              <a:ext uri="{FF2B5EF4-FFF2-40B4-BE49-F238E27FC236}">
                <a16:creationId xmlns:a16="http://schemas.microsoft.com/office/drawing/2014/main" id="{F5338130-5656-4AAC-187F-6A8AE63C2A4D}"/>
              </a:ext>
            </a:extLst>
          </p:cNvPr>
          <p:cNvSpPr>
            <a:spLocks noGrp="1"/>
          </p:cNvSpPr>
          <p:nvPr>
            <p:ph idx="1"/>
          </p:nvPr>
        </p:nvSpPr>
        <p:spPr/>
        <p:txBody>
          <a:bodyPr/>
          <a:lstStyle/>
          <a:p>
            <a:endParaRPr lang="en-US"/>
          </a:p>
        </p:txBody>
      </p:sp>
      <p:pic>
        <p:nvPicPr>
          <p:cNvPr id="5" name="그림 4">
            <a:extLst>
              <a:ext uri="{FF2B5EF4-FFF2-40B4-BE49-F238E27FC236}">
                <a16:creationId xmlns:a16="http://schemas.microsoft.com/office/drawing/2014/main" id="{FE9719DC-4556-665C-C2A0-39ED30582A0A}"/>
              </a:ext>
            </a:extLst>
          </p:cNvPr>
          <p:cNvPicPr>
            <a:picLocks noChangeAspect="1"/>
          </p:cNvPicPr>
          <p:nvPr/>
        </p:nvPicPr>
        <p:blipFill>
          <a:blip r:embed="rId2"/>
          <a:stretch>
            <a:fillRect/>
          </a:stretch>
        </p:blipFill>
        <p:spPr>
          <a:xfrm>
            <a:off x="5065302" y="991062"/>
            <a:ext cx="4123916" cy="5185901"/>
          </a:xfrm>
          <a:prstGeom prst="rect">
            <a:avLst/>
          </a:prstGeom>
        </p:spPr>
      </p:pic>
    </p:spTree>
    <p:extLst>
      <p:ext uri="{BB962C8B-B14F-4D97-AF65-F5344CB8AC3E}">
        <p14:creationId xmlns:p14="http://schemas.microsoft.com/office/powerpoint/2010/main" val="3708392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063E3CD3-42F1-9660-2ED6-4631237EAD77}"/>
              </a:ext>
            </a:extLst>
          </p:cNvPr>
          <p:cNvSpPr>
            <a:spLocks noGrp="1"/>
          </p:cNvSpPr>
          <p:nvPr>
            <p:ph type="title"/>
          </p:nvPr>
        </p:nvSpPr>
        <p:spPr>
          <a:xfrm>
            <a:off x="270467" y="149085"/>
            <a:ext cx="11471031" cy="1325563"/>
          </a:xfrm>
        </p:spPr>
        <p:txBody>
          <a:bodyPr>
            <a:normAutofit/>
          </a:bodyPr>
          <a:lstStyle/>
          <a:p>
            <a:r>
              <a:rPr lang="en-US" dirty="0">
                <a:solidFill>
                  <a:srgbClr val="222222"/>
                </a:solidFill>
                <a:latin typeface="-apple-system"/>
              </a:rPr>
              <a:t>Exploratory outcome epigenetic age in peripheral blood mononuclear cells</a:t>
            </a:r>
            <a:endParaRPr lang="en-US" dirty="0"/>
          </a:p>
        </p:txBody>
      </p:sp>
      <p:sp>
        <p:nvSpPr>
          <p:cNvPr id="3" name="내용 개체 틀 2">
            <a:extLst>
              <a:ext uri="{FF2B5EF4-FFF2-40B4-BE49-F238E27FC236}">
                <a16:creationId xmlns:a16="http://schemas.microsoft.com/office/drawing/2014/main" id="{9241757B-32B5-C3C9-B5D0-B686A97CE3C7}"/>
              </a:ext>
            </a:extLst>
          </p:cNvPr>
          <p:cNvSpPr>
            <a:spLocks noGrp="1"/>
          </p:cNvSpPr>
          <p:nvPr>
            <p:ph idx="1"/>
          </p:nvPr>
        </p:nvSpPr>
        <p:spPr>
          <a:xfrm>
            <a:off x="838200" y="1474648"/>
            <a:ext cx="10515600" cy="4702315"/>
          </a:xfrm>
        </p:spPr>
        <p:txBody>
          <a:bodyPr>
            <a:normAutofit fontScale="92500" lnSpcReduction="20000"/>
          </a:bodyPr>
          <a:lstStyle/>
          <a:p>
            <a:pPr algn="l">
              <a:spcAft>
                <a:spcPts val="1800"/>
              </a:spcAft>
            </a:pPr>
            <a:r>
              <a:rPr lang="en-US" b="0" i="0" dirty="0">
                <a:solidFill>
                  <a:srgbClr val="222222"/>
                </a:solidFill>
                <a:effectLst/>
                <a:latin typeface="Harding"/>
              </a:rPr>
              <a:t>COPD has been described as a disease of accelerated lung aging</a:t>
            </a:r>
            <a:r>
              <a:rPr lang="en-US" b="0" i="0" baseline="30000" dirty="0">
                <a:solidFill>
                  <a:srgbClr val="006699"/>
                </a:solidFill>
                <a:effectLst/>
                <a:latin typeface="Harding"/>
                <a:hlinkClick r:id="rId2" tooltip="Ito, K. &amp; Barnes, P. J. COPD as a disease of accelerated lung aging. Chest 135, 173–180 (2009)."/>
              </a:rPr>
              <a:t>2</a:t>
            </a:r>
            <a:r>
              <a:rPr lang="en-US" b="0" i="0" dirty="0">
                <a:solidFill>
                  <a:srgbClr val="222222"/>
                </a:solidFill>
                <a:effectLst/>
                <a:latin typeface="Harding"/>
              </a:rPr>
              <a:t>, and NAD</a:t>
            </a:r>
            <a:r>
              <a:rPr lang="en-US" b="0" i="0" baseline="30000" dirty="0">
                <a:solidFill>
                  <a:srgbClr val="222222"/>
                </a:solidFill>
                <a:effectLst/>
                <a:latin typeface="Harding"/>
              </a:rPr>
              <a:t>+</a:t>
            </a:r>
            <a:r>
              <a:rPr lang="en-US" b="0" i="0" dirty="0">
                <a:solidFill>
                  <a:srgbClr val="222222"/>
                </a:solidFill>
                <a:effectLst/>
                <a:latin typeface="Harding"/>
              </a:rPr>
              <a:t> has been implicated in regulating epigenetic processes, such as DNA methylation</a:t>
            </a:r>
            <a:r>
              <a:rPr lang="en-US" b="0" i="0" baseline="30000" dirty="0">
                <a:solidFill>
                  <a:srgbClr val="006699"/>
                </a:solidFill>
                <a:effectLst/>
                <a:latin typeface="Harding"/>
                <a:hlinkClick r:id="rId3" tooltip="Covarrubias, A. J., Perrone, R., Grozio, A. &amp; Verdin, E. NAD+ metabolism and its roles in cellular processes during ageing. Nat. Rev. Mol. Cell Biol. 22, 119–141 (2021)."/>
              </a:rPr>
              <a:t>24</a:t>
            </a:r>
            <a:r>
              <a:rPr lang="en-US" b="0" i="0" dirty="0">
                <a:solidFill>
                  <a:srgbClr val="222222"/>
                </a:solidFill>
                <a:effectLst/>
                <a:latin typeface="Harding"/>
              </a:rPr>
              <a:t>. </a:t>
            </a:r>
          </a:p>
          <a:p>
            <a:pPr algn="l">
              <a:spcAft>
                <a:spcPts val="1800"/>
              </a:spcAft>
            </a:pPr>
            <a:r>
              <a:rPr lang="en-US" b="0" i="0" dirty="0">
                <a:solidFill>
                  <a:srgbClr val="222222"/>
                </a:solidFill>
                <a:effectLst/>
                <a:latin typeface="Harding"/>
              </a:rPr>
              <a:t>We, therefore, explored epigenetic age as measured by DNA methylation changes in peripheral blood mononuclear cells (PBMCs)</a:t>
            </a:r>
            <a:r>
              <a:rPr lang="en-US" b="0" i="0" baseline="30000" dirty="0">
                <a:solidFill>
                  <a:srgbClr val="006699"/>
                </a:solidFill>
                <a:effectLst/>
                <a:latin typeface="Harding"/>
                <a:hlinkClick r:id="rId4" tooltip="Horvath, S. et al. Epigenetic clock for skin and blood cells applied to Hutchinson Gilford Progeria Syndrome and ex vivo studies. Aging 10, 1758–1775 (2018)."/>
              </a:rPr>
              <a:t>25</a:t>
            </a:r>
            <a:r>
              <a:rPr lang="en-US" b="0" i="0" baseline="30000" dirty="0">
                <a:solidFill>
                  <a:srgbClr val="222222"/>
                </a:solidFill>
                <a:effectLst/>
                <a:latin typeface="Harding"/>
              </a:rPr>
              <a:t>,</a:t>
            </a:r>
            <a:r>
              <a:rPr lang="en-US" b="0" i="0" baseline="30000" dirty="0">
                <a:solidFill>
                  <a:srgbClr val="006699"/>
                </a:solidFill>
                <a:effectLst/>
                <a:latin typeface="Harding"/>
                <a:hlinkClick r:id="rId5" tooltip="Zhang, Q. et al. Improved precision of epigenetic clock estimates across tissues and its implication for biological ageing. Genome Med. 11, 54 (2019)."/>
              </a:rPr>
              <a:t>26</a:t>
            </a:r>
            <a:r>
              <a:rPr lang="en-US" b="0" i="0" baseline="30000" dirty="0">
                <a:solidFill>
                  <a:srgbClr val="222222"/>
                </a:solidFill>
                <a:effectLst/>
                <a:latin typeface="Harding"/>
              </a:rPr>
              <a:t>,</a:t>
            </a:r>
            <a:r>
              <a:rPr lang="en-US" b="0" i="0" baseline="30000" dirty="0">
                <a:solidFill>
                  <a:srgbClr val="006699"/>
                </a:solidFill>
                <a:effectLst/>
                <a:latin typeface="Harding"/>
                <a:hlinkClick r:id="rId6" tooltip="Levine, M. E. et al. An epigenetic biomarker of aging for lifespan and healthspan. Aging 10, 573–591 (2018)."/>
              </a:rPr>
              <a:t>27</a:t>
            </a:r>
            <a:r>
              <a:rPr lang="en-US" b="0" i="0" baseline="30000" dirty="0">
                <a:solidFill>
                  <a:srgbClr val="222222"/>
                </a:solidFill>
                <a:effectLst/>
                <a:latin typeface="Harding"/>
              </a:rPr>
              <a:t>,</a:t>
            </a:r>
            <a:r>
              <a:rPr lang="en-US" b="0" i="0" baseline="30000" dirty="0">
                <a:solidFill>
                  <a:srgbClr val="006699"/>
                </a:solidFill>
                <a:effectLst/>
                <a:latin typeface="Harding"/>
                <a:hlinkClick r:id="rId7" tooltip="Higgins-Chen, A. T. et al. A computational solution for bolstering reliability of epigenetic clocks: implications for clinical trials and longitudinal tracking. Nat. Aging 2, 644–661 (2022)."/>
              </a:rPr>
              <a:t>28</a:t>
            </a:r>
            <a:r>
              <a:rPr lang="en-US" b="0" i="0" dirty="0">
                <a:solidFill>
                  <a:srgbClr val="222222"/>
                </a:solidFill>
                <a:effectLst/>
                <a:latin typeface="Harding"/>
              </a:rPr>
              <a:t>. </a:t>
            </a:r>
          </a:p>
          <a:p>
            <a:pPr algn="l">
              <a:spcAft>
                <a:spcPts val="1800"/>
              </a:spcAft>
            </a:pPr>
            <a:r>
              <a:rPr lang="en-US" b="0" i="0" dirty="0">
                <a:solidFill>
                  <a:srgbClr val="222222"/>
                </a:solidFill>
                <a:effectLst/>
                <a:latin typeface="Harding"/>
              </a:rPr>
              <a:t>Additionally, we explored ‘System age’, which aims to capture epigenetic aging in distinct physiological systems</a:t>
            </a:r>
            <a:r>
              <a:rPr lang="en-US" b="0" i="0" baseline="30000" dirty="0">
                <a:solidFill>
                  <a:srgbClr val="006699"/>
                </a:solidFill>
                <a:effectLst/>
                <a:latin typeface="Harding"/>
                <a:hlinkClick r:id="rId8" tooltip="Sehgal, R. et al. Systems Age: a single blood methylation test to quantify aging heterogeneity across 11 physiological systems. Preprint at bioRxiv &#10;                https://doi.org/10.1101/2023.07.13.548904&#10;                &#10;               (2023)."/>
              </a:rPr>
              <a:t>29</a:t>
            </a:r>
            <a:r>
              <a:rPr lang="en-US" b="0" i="0" dirty="0">
                <a:solidFill>
                  <a:srgbClr val="222222"/>
                </a:solidFill>
                <a:effectLst/>
                <a:latin typeface="Harding"/>
              </a:rPr>
              <a:t>. </a:t>
            </a:r>
          </a:p>
          <a:p>
            <a:pPr algn="l">
              <a:spcAft>
                <a:spcPts val="1800"/>
              </a:spcAft>
            </a:pPr>
            <a:r>
              <a:rPr lang="en-US" b="0" i="0" dirty="0">
                <a:solidFill>
                  <a:srgbClr val="222222"/>
                </a:solidFill>
                <a:effectLst/>
                <a:latin typeface="Harding"/>
              </a:rPr>
              <a:t>After treatment with NR, we observed a general pattern suggesting a decrease in epigenetic age in patients with COPD (Fig. </a:t>
            </a:r>
            <a:r>
              <a:rPr lang="en-US" b="0" i="0" dirty="0">
                <a:solidFill>
                  <a:srgbClr val="006699"/>
                </a:solidFill>
                <a:effectLst/>
                <a:latin typeface="Harding"/>
                <a:hlinkClick r:id="rId9"/>
              </a:rPr>
              <a:t>3a</a:t>
            </a:r>
            <a:r>
              <a:rPr lang="en-US" b="0" i="0" dirty="0">
                <a:solidFill>
                  <a:srgbClr val="222222"/>
                </a:solidFill>
                <a:effectLst/>
                <a:latin typeface="Harding"/>
              </a:rPr>
              <a:t>). Rate of aging was reduced after NR as calculated by the Horvath clock (</a:t>
            </a:r>
            <a:r>
              <a:rPr lang="en-US" b="0" i="1" dirty="0">
                <a:solidFill>
                  <a:srgbClr val="222222"/>
                </a:solidFill>
                <a:effectLst/>
                <a:latin typeface="Harding"/>
              </a:rPr>
              <a:t>P</a:t>
            </a:r>
            <a:r>
              <a:rPr lang="en-US" b="0" i="0" dirty="0">
                <a:solidFill>
                  <a:srgbClr val="222222"/>
                </a:solidFill>
                <a:effectLst/>
                <a:latin typeface="Harding"/>
              </a:rPr>
              <a:t> = 0.024), but this change did not differ from placebo (</a:t>
            </a:r>
            <a:r>
              <a:rPr lang="en-US" b="0" i="1" dirty="0">
                <a:solidFill>
                  <a:srgbClr val="222222"/>
                </a:solidFill>
                <a:effectLst/>
                <a:latin typeface="Harding"/>
              </a:rPr>
              <a:t>P</a:t>
            </a:r>
            <a:r>
              <a:rPr lang="en-US" b="0" i="0" dirty="0">
                <a:solidFill>
                  <a:srgbClr val="222222"/>
                </a:solidFill>
                <a:effectLst/>
                <a:latin typeface="Harding"/>
              </a:rPr>
              <a:t> = 0.16). </a:t>
            </a:r>
          </a:p>
          <a:p>
            <a:endParaRPr lang="en-US" dirty="0"/>
          </a:p>
        </p:txBody>
      </p:sp>
    </p:spTree>
    <p:extLst>
      <p:ext uri="{BB962C8B-B14F-4D97-AF65-F5344CB8AC3E}">
        <p14:creationId xmlns:p14="http://schemas.microsoft.com/office/powerpoint/2010/main" val="150674192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4303A281-9368-8C7A-4DBC-DF12B35A9BBC}"/>
              </a:ext>
            </a:extLst>
          </p:cNvPr>
          <p:cNvSpPr>
            <a:spLocks noGrp="1"/>
          </p:cNvSpPr>
          <p:nvPr>
            <p:ph type="title"/>
          </p:nvPr>
        </p:nvSpPr>
        <p:spPr/>
        <p:txBody>
          <a:bodyPr/>
          <a:lstStyle/>
          <a:p>
            <a:r>
              <a:rPr lang="en-US" dirty="0">
                <a:solidFill>
                  <a:srgbClr val="222222"/>
                </a:solidFill>
                <a:latin typeface="-apple-system"/>
              </a:rPr>
              <a:t>Exploratory outcome epigenetic age in peripheral blood mononuclear cells</a:t>
            </a:r>
            <a:endParaRPr lang="en-US" dirty="0"/>
          </a:p>
        </p:txBody>
      </p:sp>
      <p:sp>
        <p:nvSpPr>
          <p:cNvPr id="3" name="내용 개체 틀 2">
            <a:extLst>
              <a:ext uri="{FF2B5EF4-FFF2-40B4-BE49-F238E27FC236}">
                <a16:creationId xmlns:a16="http://schemas.microsoft.com/office/drawing/2014/main" id="{6EA58C62-6A9C-E3ED-9AAF-6987DA16055F}"/>
              </a:ext>
            </a:extLst>
          </p:cNvPr>
          <p:cNvSpPr>
            <a:spLocks noGrp="1"/>
          </p:cNvSpPr>
          <p:nvPr>
            <p:ph idx="1"/>
          </p:nvPr>
        </p:nvSpPr>
        <p:spPr/>
        <p:txBody>
          <a:bodyPr>
            <a:normAutofit fontScale="92500"/>
          </a:bodyPr>
          <a:lstStyle/>
          <a:p>
            <a:pPr algn="l">
              <a:spcAft>
                <a:spcPts val="1800"/>
              </a:spcAft>
            </a:pPr>
            <a:r>
              <a:rPr lang="en-US" b="0" i="0" dirty="0">
                <a:solidFill>
                  <a:srgbClr val="222222"/>
                </a:solidFill>
                <a:effectLst/>
                <a:latin typeface="Harding"/>
              </a:rPr>
              <a:t>In post hoc analyses at the 12-week follow-up, we observed a pattern of reduced rate of aging in the NR group for ‘Index’ (</a:t>
            </a:r>
            <a:r>
              <a:rPr lang="en-US" b="0" i="1" dirty="0">
                <a:solidFill>
                  <a:srgbClr val="222222"/>
                </a:solidFill>
                <a:effectLst/>
                <a:latin typeface="Harding"/>
              </a:rPr>
              <a:t>P</a:t>
            </a:r>
            <a:r>
              <a:rPr lang="en-US" b="0" i="0" dirty="0">
                <a:solidFill>
                  <a:srgbClr val="222222"/>
                </a:solidFill>
                <a:effectLst/>
                <a:latin typeface="Harding"/>
              </a:rPr>
              <a:t> = 0.027) but also for the ‘System age’ clocks Metabolic (</a:t>
            </a:r>
            <a:r>
              <a:rPr lang="en-US" b="0" i="1" dirty="0">
                <a:solidFill>
                  <a:srgbClr val="222222"/>
                </a:solidFill>
                <a:effectLst/>
                <a:latin typeface="Harding"/>
              </a:rPr>
              <a:t>P</a:t>
            </a:r>
            <a:r>
              <a:rPr lang="en-US" b="0" i="0" dirty="0">
                <a:solidFill>
                  <a:srgbClr val="222222"/>
                </a:solidFill>
                <a:effectLst/>
                <a:latin typeface="Harding"/>
              </a:rPr>
              <a:t> &lt; 0.0001), Brain (</a:t>
            </a:r>
            <a:r>
              <a:rPr lang="en-US" b="0" i="1" dirty="0">
                <a:solidFill>
                  <a:srgbClr val="222222"/>
                </a:solidFill>
                <a:effectLst/>
                <a:latin typeface="Harding"/>
              </a:rPr>
              <a:t>P</a:t>
            </a:r>
            <a:r>
              <a:rPr lang="en-US" b="0" i="0" dirty="0">
                <a:solidFill>
                  <a:srgbClr val="222222"/>
                </a:solidFill>
                <a:effectLst/>
                <a:latin typeface="Harding"/>
              </a:rPr>
              <a:t> = 0.0002) and Liver (</a:t>
            </a:r>
            <a:r>
              <a:rPr lang="en-US" b="0" i="1" dirty="0">
                <a:solidFill>
                  <a:srgbClr val="222222"/>
                </a:solidFill>
                <a:effectLst/>
                <a:latin typeface="Harding"/>
              </a:rPr>
              <a:t>P</a:t>
            </a:r>
            <a:r>
              <a:rPr lang="en-US" b="0" i="0" dirty="0">
                <a:solidFill>
                  <a:srgbClr val="222222"/>
                </a:solidFill>
                <a:effectLst/>
                <a:latin typeface="Harding"/>
              </a:rPr>
              <a:t> = 0.010), albeit with no differences from placebo (</a:t>
            </a:r>
            <a:r>
              <a:rPr lang="en-US" b="0" i="1" dirty="0">
                <a:solidFill>
                  <a:srgbClr val="222222"/>
                </a:solidFill>
                <a:effectLst/>
                <a:latin typeface="Harding"/>
              </a:rPr>
              <a:t>P</a:t>
            </a:r>
            <a:r>
              <a:rPr lang="en-US" b="0" i="0" dirty="0">
                <a:solidFill>
                  <a:srgbClr val="222222"/>
                </a:solidFill>
                <a:effectLst/>
                <a:latin typeface="Harding"/>
              </a:rPr>
              <a:t> = 0.28, </a:t>
            </a:r>
            <a:r>
              <a:rPr lang="en-US" b="0" i="1" dirty="0">
                <a:solidFill>
                  <a:srgbClr val="222222"/>
                </a:solidFill>
                <a:effectLst/>
                <a:latin typeface="Harding"/>
              </a:rPr>
              <a:t>P</a:t>
            </a:r>
            <a:r>
              <a:rPr lang="en-US" b="0" i="0" dirty="0">
                <a:solidFill>
                  <a:srgbClr val="222222"/>
                </a:solidFill>
                <a:effectLst/>
                <a:latin typeface="Harding"/>
              </a:rPr>
              <a:t> = 0.14, </a:t>
            </a:r>
            <a:r>
              <a:rPr lang="en-US" b="0" i="1" dirty="0">
                <a:solidFill>
                  <a:srgbClr val="222222"/>
                </a:solidFill>
                <a:effectLst/>
                <a:latin typeface="Harding"/>
              </a:rPr>
              <a:t>P</a:t>
            </a:r>
            <a:r>
              <a:rPr lang="en-US" b="0" i="0" dirty="0">
                <a:solidFill>
                  <a:srgbClr val="222222"/>
                </a:solidFill>
                <a:effectLst/>
                <a:latin typeface="Harding"/>
              </a:rPr>
              <a:t> = 0.15 and </a:t>
            </a:r>
            <a:r>
              <a:rPr lang="en-US" b="0" i="1" dirty="0">
                <a:solidFill>
                  <a:srgbClr val="222222"/>
                </a:solidFill>
                <a:effectLst/>
                <a:latin typeface="Harding"/>
              </a:rPr>
              <a:t>P</a:t>
            </a:r>
            <a:r>
              <a:rPr lang="en-US" b="0" i="0" dirty="0">
                <a:solidFill>
                  <a:srgbClr val="222222"/>
                </a:solidFill>
                <a:effectLst/>
                <a:latin typeface="Harding"/>
              </a:rPr>
              <a:t> = 0.36, respectively; Extended Data Fig. </a:t>
            </a:r>
            <a:r>
              <a:rPr lang="en-US" b="0" i="0" dirty="0">
                <a:solidFill>
                  <a:srgbClr val="006699"/>
                </a:solidFill>
                <a:effectLst/>
                <a:latin typeface="Harding"/>
                <a:hlinkClick r:id="rId2"/>
              </a:rPr>
              <a:t>4</a:t>
            </a:r>
            <a:r>
              <a:rPr lang="en-US" b="0" i="0" dirty="0">
                <a:solidFill>
                  <a:srgbClr val="222222"/>
                </a:solidFill>
                <a:effectLst/>
                <a:latin typeface="Harding"/>
              </a:rPr>
              <a:t>). </a:t>
            </a:r>
          </a:p>
          <a:p>
            <a:pPr algn="l">
              <a:spcAft>
                <a:spcPts val="1800"/>
              </a:spcAft>
            </a:pPr>
            <a:r>
              <a:rPr lang="en-US" b="0" i="0" dirty="0">
                <a:solidFill>
                  <a:srgbClr val="222222"/>
                </a:solidFill>
                <a:effectLst/>
                <a:latin typeface="Harding"/>
              </a:rPr>
              <a:t>No clear pattern of NR treatment was seen for lung-healthy controls (Supplementary Table </a:t>
            </a:r>
            <a:r>
              <a:rPr lang="en-US" b="0" i="0" dirty="0">
                <a:solidFill>
                  <a:srgbClr val="006699"/>
                </a:solidFill>
                <a:effectLst/>
                <a:latin typeface="Harding"/>
                <a:hlinkClick r:id="rId3"/>
              </a:rPr>
              <a:t>4</a:t>
            </a:r>
            <a:r>
              <a:rPr lang="en-US" b="0" i="0" dirty="0">
                <a:solidFill>
                  <a:srgbClr val="222222"/>
                </a:solidFill>
                <a:effectLst/>
                <a:latin typeface="Harding"/>
              </a:rPr>
              <a:t>). </a:t>
            </a:r>
          </a:p>
          <a:p>
            <a:pPr algn="l">
              <a:spcAft>
                <a:spcPts val="1800"/>
              </a:spcAft>
            </a:pPr>
            <a:r>
              <a:rPr lang="en-US" b="0" i="0" dirty="0">
                <a:solidFill>
                  <a:srgbClr val="222222"/>
                </a:solidFill>
                <a:effectLst/>
                <a:latin typeface="Harding"/>
              </a:rPr>
              <a:t>Across numerous clocks, we observed </a:t>
            </a:r>
            <a:r>
              <a:rPr lang="en-US" b="1" i="0" dirty="0">
                <a:solidFill>
                  <a:srgbClr val="222222"/>
                </a:solidFill>
                <a:effectLst/>
                <a:latin typeface="Harding"/>
              </a:rPr>
              <a:t>indications of accelerated aging in patients with COPD</a:t>
            </a:r>
            <a:r>
              <a:rPr lang="en-US" b="0" i="0" dirty="0">
                <a:solidFill>
                  <a:srgbClr val="222222"/>
                </a:solidFill>
                <a:effectLst/>
                <a:latin typeface="Harding"/>
              </a:rPr>
              <a:t> when compared to lung-healthy controls (Fig. </a:t>
            </a:r>
            <a:r>
              <a:rPr lang="en-US" b="0" i="0" dirty="0">
                <a:solidFill>
                  <a:srgbClr val="006699"/>
                </a:solidFill>
                <a:effectLst/>
                <a:latin typeface="Harding"/>
                <a:hlinkClick r:id="rId4"/>
              </a:rPr>
              <a:t>3a</a:t>
            </a:r>
            <a:r>
              <a:rPr lang="en-US" b="0" i="0" dirty="0">
                <a:solidFill>
                  <a:srgbClr val="222222"/>
                </a:solidFill>
                <a:effectLst/>
                <a:latin typeface="Harding"/>
              </a:rPr>
              <a:t>).</a:t>
            </a:r>
          </a:p>
          <a:p>
            <a:endParaRPr lang="en-US" dirty="0"/>
          </a:p>
        </p:txBody>
      </p:sp>
    </p:spTree>
    <p:extLst>
      <p:ext uri="{BB962C8B-B14F-4D97-AF65-F5344CB8AC3E}">
        <p14:creationId xmlns:p14="http://schemas.microsoft.com/office/powerpoint/2010/main" val="312638806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B666773-33A0-3DCE-FC5C-AB0A0A927883}"/>
              </a:ext>
            </a:extLst>
          </p:cNvPr>
          <p:cNvSpPr>
            <a:spLocks noGrp="1"/>
          </p:cNvSpPr>
          <p:nvPr>
            <p:ph type="title"/>
          </p:nvPr>
        </p:nvSpPr>
        <p:spPr/>
        <p:txBody>
          <a:bodyPr/>
          <a:lstStyle/>
          <a:p>
            <a:endParaRPr lang="en-US"/>
          </a:p>
        </p:txBody>
      </p:sp>
      <p:sp>
        <p:nvSpPr>
          <p:cNvPr id="3" name="내용 개체 틀 2">
            <a:extLst>
              <a:ext uri="{FF2B5EF4-FFF2-40B4-BE49-F238E27FC236}">
                <a16:creationId xmlns:a16="http://schemas.microsoft.com/office/drawing/2014/main" id="{30022AFB-E8AB-F1A5-E14D-DC32DD767E32}"/>
              </a:ext>
            </a:extLst>
          </p:cNvPr>
          <p:cNvSpPr>
            <a:spLocks noGrp="1"/>
          </p:cNvSpPr>
          <p:nvPr>
            <p:ph idx="1"/>
          </p:nvPr>
        </p:nvSpPr>
        <p:spPr/>
        <p:txBody>
          <a:bodyPr/>
          <a:lstStyle/>
          <a:p>
            <a:endParaRPr lang="en-US"/>
          </a:p>
        </p:txBody>
      </p:sp>
      <p:pic>
        <p:nvPicPr>
          <p:cNvPr id="5" name="그림 4">
            <a:extLst>
              <a:ext uri="{FF2B5EF4-FFF2-40B4-BE49-F238E27FC236}">
                <a16:creationId xmlns:a16="http://schemas.microsoft.com/office/drawing/2014/main" id="{4122501D-86C3-AB81-2055-F19FC33BF996}"/>
              </a:ext>
            </a:extLst>
          </p:cNvPr>
          <p:cNvPicPr>
            <a:picLocks noChangeAspect="1"/>
          </p:cNvPicPr>
          <p:nvPr/>
        </p:nvPicPr>
        <p:blipFill>
          <a:blip r:embed="rId2"/>
          <a:stretch>
            <a:fillRect/>
          </a:stretch>
        </p:blipFill>
        <p:spPr>
          <a:xfrm>
            <a:off x="3791555" y="1285935"/>
            <a:ext cx="6096045" cy="4929224"/>
          </a:xfrm>
          <a:prstGeom prst="rect">
            <a:avLst/>
          </a:prstGeom>
        </p:spPr>
      </p:pic>
    </p:spTree>
    <p:extLst>
      <p:ext uri="{BB962C8B-B14F-4D97-AF65-F5344CB8AC3E}">
        <p14:creationId xmlns:p14="http://schemas.microsoft.com/office/powerpoint/2010/main" val="119071774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31EFEEA3-F047-4905-2841-65D895CBBB4B}"/>
              </a:ext>
            </a:extLst>
          </p:cNvPr>
          <p:cNvSpPr>
            <a:spLocks noGrp="1"/>
          </p:cNvSpPr>
          <p:nvPr>
            <p:ph type="title"/>
          </p:nvPr>
        </p:nvSpPr>
        <p:spPr>
          <a:xfrm>
            <a:off x="567731" y="256232"/>
            <a:ext cx="11229033" cy="2210637"/>
          </a:xfrm>
        </p:spPr>
        <p:txBody>
          <a:bodyPr>
            <a:noAutofit/>
          </a:bodyPr>
          <a:lstStyle/>
          <a:p>
            <a:r>
              <a:rPr lang="en-US" sz="2400" b="0" i="0" dirty="0">
                <a:solidFill>
                  <a:srgbClr val="222222"/>
                </a:solidFill>
                <a:effectLst/>
                <a:latin typeface="Arial Narrow" panose="020B0606020202030204" pitchFamily="34" charset="0"/>
              </a:rPr>
              <a:t>Analysis workflow showing a representative micrograph of a sputum sample and monocyte nuclei detection by the DNNs. Change in the post hoc outcome predicted IR-induced senescence and replicative senescence from baseline (Pre, </a:t>
            </a:r>
            <a:r>
              <a:rPr lang="en-US" sz="2400" b="0" i="1" dirty="0">
                <a:solidFill>
                  <a:srgbClr val="222222"/>
                </a:solidFill>
                <a:effectLst/>
                <a:latin typeface="Arial Narrow" panose="020B0606020202030204" pitchFamily="34" charset="0"/>
              </a:rPr>
              <a:t>n</a:t>
            </a:r>
            <a:r>
              <a:rPr lang="en-US" sz="2400" b="0" i="0" dirty="0">
                <a:solidFill>
                  <a:srgbClr val="222222"/>
                </a:solidFill>
                <a:effectLst/>
                <a:latin typeface="Arial Narrow" panose="020B0606020202030204" pitchFamily="34" charset="0"/>
              </a:rPr>
              <a:t> = 29) after 6 weeks of NR/placebo supplementation (Post, </a:t>
            </a:r>
            <a:r>
              <a:rPr lang="en-US" sz="2400" b="0" i="1" dirty="0">
                <a:solidFill>
                  <a:srgbClr val="222222"/>
                </a:solidFill>
                <a:effectLst/>
                <a:latin typeface="Arial Narrow" panose="020B0606020202030204" pitchFamily="34" charset="0"/>
              </a:rPr>
              <a:t>n</a:t>
            </a:r>
            <a:r>
              <a:rPr lang="en-US" sz="2400" b="0" i="0" dirty="0">
                <a:solidFill>
                  <a:srgbClr val="222222"/>
                </a:solidFill>
                <a:effectLst/>
                <a:latin typeface="Arial Narrow" panose="020B0606020202030204" pitchFamily="34" charset="0"/>
              </a:rPr>
              <a:t> = 25) and after a 12-week follow-up (Follow-up, </a:t>
            </a:r>
            <a:r>
              <a:rPr lang="en-US" sz="2400" b="0" i="1" dirty="0">
                <a:solidFill>
                  <a:srgbClr val="222222"/>
                </a:solidFill>
                <a:effectLst/>
                <a:latin typeface="Arial Narrow" panose="020B0606020202030204" pitchFamily="34" charset="0"/>
              </a:rPr>
              <a:t>n</a:t>
            </a:r>
            <a:r>
              <a:rPr lang="en-US" sz="2400" b="0" i="0" dirty="0">
                <a:solidFill>
                  <a:srgbClr val="222222"/>
                </a:solidFill>
                <a:effectLst/>
                <a:latin typeface="Arial Narrow" panose="020B0606020202030204" pitchFamily="34" charset="0"/>
              </a:rPr>
              <a:t> = 24) in patients with COPD. A similar statistical model as </a:t>
            </a:r>
            <a:r>
              <a:rPr lang="en-US" sz="2400" b="1" i="0" dirty="0">
                <a:solidFill>
                  <a:srgbClr val="222222"/>
                </a:solidFill>
                <a:effectLst/>
                <a:latin typeface="Arial Narrow" panose="020B0606020202030204" pitchFamily="34" charset="0"/>
              </a:rPr>
              <a:t>a</a:t>
            </a:r>
            <a:r>
              <a:rPr lang="en-US" sz="2400" b="0" i="0" dirty="0">
                <a:solidFill>
                  <a:srgbClr val="222222"/>
                </a:solidFill>
                <a:effectLst/>
                <a:latin typeface="Arial Narrow" panose="020B0606020202030204" pitchFamily="34" charset="0"/>
              </a:rPr>
              <a:t> was used. Corrections for multiplicity were not made.</a:t>
            </a:r>
            <a:endParaRPr lang="en-US" sz="2400" dirty="0">
              <a:latin typeface="Arial Narrow" panose="020B0606020202030204" pitchFamily="34" charset="0"/>
            </a:endParaRPr>
          </a:p>
        </p:txBody>
      </p:sp>
      <p:sp>
        <p:nvSpPr>
          <p:cNvPr id="3" name="내용 개체 틀 2">
            <a:extLst>
              <a:ext uri="{FF2B5EF4-FFF2-40B4-BE49-F238E27FC236}">
                <a16:creationId xmlns:a16="http://schemas.microsoft.com/office/drawing/2014/main" id="{0814665B-AE69-5BAC-C8F1-56CA2DDD5D27}"/>
              </a:ext>
            </a:extLst>
          </p:cNvPr>
          <p:cNvSpPr>
            <a:spLocks noGrp="1"/>
          </p:cNvSpPr>
          <p:nvPr>
            <p:ph idx="1"/>
          </p:nvPr>
        </p:nvSpPr>
        <p:spPr/>
        <p:txBody>
          <a:bodyPr/>
          <a:lstStyle/>
          <a:p>
            <a:endParaRPr lang="en-US" dirty="0"/>
          </a:p>
        </p:txBody>
      </p:sp>
      <p:pic>
        <p:nvPicPr>
          <p:cNvPr id="5" name="그림 4">
            <a:extLst>
              <a:ext uri="{FF2B5EF4-FFF2-40B4-BE49-F238E27FC236}">
                <a16:creationId xmlns:a16="http://schemas.microsoft.com/office/drawing/2014/main" id="{178AACA9-41AF-96EB-BE05-BD4583A0F00C}"/>
              </a:ext>
            </a:extLst>
          </p:cNvPr>
          <p:cNvPicPr>
            <a:picLocks noChangeAspect="1"/>
          </p:cNvPicPr>
          <p:nvPr/>
        </p:nvPicPr>
        <p:blipFill>
          <a:blip r:embed="rId2"/>
          <a:stretch>
            <a:fillRect/>
          </a:stretch>
        </p:blipFill>
        <p:spPr>
          <a:xfrm>
            <a:off x="6039058" y="4300695"/>
            <a:ext cx="5564489" cy="2361363"/>
          </a:xfrm>
          <a:prstGeom prst="rect">
            <a:avLst/>
          </a:prstGeom>
        </p:spPr>
      </p:pic>
      <p:pic>
        <p:nvPicPr>
          <p:cNvPr id="7" name="그림 6">
            <a:extLst>
              <a:ext uri="{FF2B5EF4-FFF2-40B4-BE49-F238E27FC236}">
                <a16:creationId xmlns:a16="http://schemas.microsoft.com/office/drawing/2014/main" id="{53D4C288-AA4E-6D5B-6FBE-7E73E07A43E5}"/>
              </a:ext>
            </a:extLst>
          </p:cNvPr>
          <p:cNvPicPr>
            <a:picLocks noChangeAspect="1"/>
          </p:cNvPicPr>
          <p:nvPr/>
        </p:nvPicPr>
        <p:blipFill>
          <a:blip r:embed="rId3"/>
          <a:stretch>
            <a:fillRect/>
          </a:stretch>
        </p:blipFill>
        <p:spPr>
          <a:xfrm>
            <a:off x="482046" y="2466869"/>
            <a:ext cx="6996018" cy="2092503"/>
          </a:xfrm>
          <a:prstGeom prst="rect">
            <a:avLst/>
          </a:prstGeom>
        </p:spPr>
      </p:pic>
      <p:sp>
        <p:nvSpPr>
          <p:cNvPr id="9" name="TextBox 8">
            <a:extLst>
              <a:ext uri="{FF2B5EF4-FFF2-40B4-BE49-F238E27FC236}">
                <a16:creationId xmlns:a16="http://schemas.microsoft.com/office/drawing/2014/main" id="{B763C0BB-4EA7-F56F-8D73-5302C03B3788}"/>
              </a:ext>
            </a:extLst>
          </p:cNvPr>
          <p:cNvSpPr txBox="1"/>
          <p:nvPr/>
        </p:nvSpPr>
        <p:spPr>
          <a:xfrm>
            <a:off x="390211" y="6050178"/>
            <a:ext cx="3312607" cy="369332"/>
          </a:xfrm>
          <a:prstGeom prst="rect">
            <a:avLst/>
          </a:prstGeom>
          <a:noFill/>
        </p:spPr>
        <p:txBody>
          <a:bodyPr wrap="square">
            <a:spAutoFit/>
          </a:bodyPr>
          <a:lstStyle/>
          <a:p>
            <a:r>
              <a:rPr lang="en-US" dirty="0"/>
              <a:t>IR: ionizing radiation</a:t>
            </a:r>
          </a:p>
        </p:txBody>
      </p:sp>
    </p:spTree>
    <p:extLst>
      <p:ext uri="{BB962C8B-B14F-4D97-AF65-F5344CB8AC3E}">
        <p14:creationId xmlns:p14="http://schemas.microsoft.com/office/powerpoint/2010/main" val="359579021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9EB233E9-2B1D-83FD-C5C5-F1BBC871124C}"/>
              </a:ext>
            </a:extLst>
          </p:cNvPr>
          <p:cNvSpPr>
            <a:spLocks noGrp="1"/>
          </p:cNvSpPr>
          <p:nvPr>
            <p:ph type="title"/>
          </p:nvPr>
        </p:nvSpPr>
        <p:spPr/>
        <p:txBody>
          <a:bodyPr>
            <a:normAutofit/>
          </a:bodyPr>
          <a:lstStyle/>
          <a:p>
            <a:r>
              <a:rPr lang="en-US" b="0" i="0" dirty="0">
                <a:solidFill>
                  <a:srgbClr val="222222"/>
                </a:solidFill>
                <a:effectLst/>
                <a:latin typeface="-apple-system"/>
              </a:rPr>
              <a:t>Exploratory outcome RNA sequencing in nasal epithelial cells</a:t>
            </a:r>
            <a:endParaRPr lang="en-US" dirty="0"/>
          </a:p>
        </p:txBody>
      </p:sp>
      <p:sp>
        <p:nvSpPr>
          <p:cNvPr id="3" name="내용 개체 틀 2">
            <a:extLst>
              <a:ext uri="{FF2B5EF4-FFF2-40B4-BE49-F238E27FC236}">
                <a16:creationId xmlns:a16="http://schemas.microsoft.com/office/drawing/2014/main" id="{70063742-FE0D-788C-6747-89B88A8BD44F}"/>
              </a:ext>
            </a:extLst>
          </p:cNvPr>
          <p:cNvSpPr>
            <a:spLocks noGrp="1"/>
          </p:cNvSpPr>
          <p:nvPr>
            <p:ph idx="1"/>
          </p:nvPr>
        </p:nvSpPr>
        <p:spPr/>
        <p:txBody>
          <a:bodyPr>
            <a:normAutofit fontScale="62500" lnSpcReduction="20000"/>
          </a:bodyPr>
          <a:lstStyle/>
          <a:p>
            <a:pPr algn="l">
              <a:spcAft>
                <a:spcPts val="1800"/>
              </a:spcAft>
            </a:pPr>
            <a:r>
              <a:rPr lang="en-US" b="0" i="0" dirty="0">
                <a:solidFill>
                  <a:srgbClr val="222222"/>
                </a:solidFill>
                <a:effectLst/>
                <a:latin typeface="Harding"/>
              </a:rPr>
              <a:t>NR could impact the airway epithelium, we used RNA sequencing to explore changes in global gene expression of nasal epithelial cells. </a:t>
            </a:r>
          </a:p>
          <a:p>
            <a:pPr algn="l">
              <a:spcAft>
                <a:spcPts val="1800"/>
              </a:spcAft>
            </a:pPr>
            <a:r>
              <a:rPr lang="en-US" b="0" i="0" dirty="0">
                <a:solidFill>
                  <a:srgbClr val="222222"/>
                </a:solidFill>
                <a:effectLst/>
                <a:latin typeface="Harding"/>
              </a:rPr>
              <a:t>NAD</a:t>
            </a:r>
            <a:r>
              <a:rPr lang="en-US" b="0" i="0" baseline="30000" dirty="0">
                <a:solidFill>
                  <a:srgbClr val="222222"/>
                </a:solidFill>
                <a:effectLst/>
                <a:latin typeface="Harding"/>
              </a:rPr>
              <a:t>+</a:t>
            </a:r>
            <a:r>
              <a:rPr lang="en-US" b="0" i="0" dirty="0">
                <a:solidFill>
                  <a:srgbClr val="222222"/>
                </a:solidFill>
                <a:effectLst/>
                <a:latin typeface="Harding"/>
              </a:rPr>
              <a:t> regulates DNA repair</a:t>
            </a:r>
            <a:r>
              <a:rPr lang="en-US" b="0" i="0" baseline="30000" dirty="0">
                <a:solidFill>
                  <a:srgbClr val="006699"/>
                </a:solidFill>
                <a:effectLst/>
                <a:latin typeface="Harding"/>
                <a:hlinkClick r:id="rId2" tooltip="Petr, M. A., Tulika, T., Carmona-Marin, L. M. &amp; Scheibye-Knudsen, M. Protecting the aging genome. Trends Cell Biol. 30, 117–132 (2020)."/>
              </a:rPr>
              <a:t>30</a:t>
            </a:r>
            <a:r>
              <a:rPr lang="en-US" b="0" i="0" dirty="0">
                <a:solidFill>
                  <a:srgbClr val="222222"/>
                </a:solidFill>
                <a:effectLst/>
                <a:latin typeface="Harding"/>
              </a:rPr>
              <a:t>, and NR supplementation led to an upregulation of gene sets related to the maintenance of genomic integrity in both lung-healthy controls and patients with COPD (Fig. </a:t>
            </a:r>
            <a:r>
              <a:rPr lang="en-US" b="0" i="0" dirty="0">
                <a:solidFill>
                  <a:srgbClr val="006699"/>
                </a:solidFill>
                <a:effectLst/>
                <a:latin typeface="Harding"/>
                <a:hlinkClick r:id="rId3"/>
              </a:rPr>
              <a:t>3b</a:t>
            </a:r>
            <a:r>
              <a:rPr lang="en-US" b="0" i="0" dirty="0">
                <a:solidFill>
                  <a:srgbClr val="222222"/>
                </a:solidFill>
                <a:effectLst/>
                <a:latin typeface="Harding"/>
              </a:rPr>
              <a:t>). </a:t>
            </a:r>
          </a:p>
          <a:p>
            <a:pPr algn="l">
              <a:spcAft>
                <a:spcPts val="1800"/>
              </a:spcAft>
            </a:pPr>
            <a:r>
              <a:rPr lang="en-US" b="0" i="0" dirty="0">
                <a:solidFill>
                  <a:srgbClr val="222222"/>
                </a:solidFill>
                <a:effectLst/>
                <a:latin typeface="Harding"/>
              </a:rPr>
              <a:t>DNA damage leads to increased inflammation</a:t>
            </a:r>
            <a:r>
              <a:rPr lang="en-US" b="0" i="0" baseline="30000" dirty="0">
                <a:solidFill>
                  <a:srgbClr val="006699"/>
                </a:solidFill>
                <a:effectLst/>
                <a:latin typeface="Harding"/>
                <a:hlinkClick r:id="rId4" tooltip="Kang, C. et al. The DNA damage response induces inflammation and senescence by inhibiting autophagy of GATA4. Science 349, aaa5612 (2015)."/>
              </a:rPr>
              <a:t>31</a:t>
            </a:r>
            <a:r>
              <a:rPr lang="en-US" b="0" i="0" dirty="0">
                <a:solidFill>
                  <a:srgbClr val="222222"/>
                </a:solidFill>
                <a:effectLst/>
                <a:latin typeface="Harding"/>
              </a:rPr>
              <a:t>, and COPD is characterized by an aberrant immune response to triggers, such as viruses</a:t>
            </a:r>
            <a:r>
              <a:rPr lang="en-US" b="0" i="0" baseline="30000" dirty="0">
                <a:solidFill>
                  <a:srgbClr val="006699"/>
                </a:solidFill>
                <a:effectLst/>
                <a:latin typeface="Harding"/>
                <a:hlinkClick r:id="rId5" tooltip="Rohde, G. et al. Respiratory viruses in exacerbations of chronic obstructive pulmonary disease requiring hospitalisation: a case–control study. Thorax 58, 37–42 (2003)."/>
              </a:rPr>
              <a:t>32</a:t>
            </a:r>
            <a:r>
              <a:rPr lang="en-US" b="0" i="0" dirty="0">
                <a:solidFill>
                  <a:srgbClr val="222222"/>
                </a:solidFill>
                <a:effectLst/>
                <a:latin typeface="Harding"/>
              </a:rPr>
              <a:t>. </a:t>
            </a:r>
          </a:p>
          <a:p>
            <a:pPr algn="l">
              <a:spcAft>
                <a:spcPts val="1800"/>
              </a:spcAft>
            </a:pPr>
            <a:r>
              <a:rPr lang="en-US" b="0" i="0" dirty="0">
                <a:solidFill>
                  <a:srgbClr val="222222"/>
                </a:solidFill>
                <a:effectLst/>
                <a:latin typeface="Harding"/>
              </a:rPr>
              <a:t>Notably, NR supplementation led to a downregulation of gene sets related to immunity and antigen processing in both patients with COPD and lung-healthy controls. </a:t>
            </a:r>
          </a:p>
          <a:p>
            <a:pPr algn="l">
              <a:spcAft>
                <a:spcPts val="1800"/>
              </a:spcAft>
            </a:pPr>
            <a:r>
              <a:rPr lang="en-US" b="0" i="0" dirty="0">
                <a:solidFill>
                  <a:srgbClr val="222222"/>
                </a:solidFill>
                <a:effectLst/>
                <a:latin typeface="Harding"/>
              </a:rPr>
              <a:t>A full list of upregulated and downregulated gene sets can be found in Supplementary Table </a:t>
            </a:r>
            <a:r>
              <a:rPr lang="en-US" b="0" i="0" dirty="0">
                <a:solidFill>
                  <a:srgbClr val="006699"/>
                </a:solidFill>
                <a:effectLst/>
                <a:latin typeface="Harding"/>
                <a:hlinkClick r:id="rId6"/>
              </a:rPr>
              <a:t>8</a:t>
            </a:r>
            <a:r>
              <a:rPr lang="en-US" b="0" i="0" dirty="0">
                <a:solidFill>
                  <a:srgbClr val="222222"/>
                </a:solidFill>
                <a:effectLst/>
                <a:latin typeface="Harding"/>
              </a:rPr>
              <a:t>. </a:t>
            </a:r>
          </a:p>
          <a:p>
            <a:pPr algn="l">
              <a:spcAft>
                <a:spcPts val="1800"/>
              </a:spcAft>
            </a:pPr>
            <a:r>
              <a:rPr lang="en-US" b="0" i="0" dirty="0">
                <a:solidFill>
                  <a:srgbClr val="222222"/>
                </a:solidFill>
                <a:effectLst/>
                <a:latin typeface="Harding"/>
              </a:rPr>
              <a:t>Strikingly, 12 weeks after treatment, gene sets related to immunity were still suppressed in patients with COPD, whereas these changes had been normalized in controls (Extended Data Fig. </a:t>
            </a:r>
            <a:r>
              <a:rPr lang="en-US" b="0" i="0" dirty="0">
                <a:solidFill>
                  <a:srgbClr val="006699"/>
                </a:solidFill>
                <a:effectLst/>
                <a:latin typeface="Harding"/>
                <a:hlinkClick r:id="rId7"/>
              </a:rPr>
              <a:t>5</a:t>
            </a:r>
            <a:r>
              <a:rPr lang="en-US" b="0" i="0" dirty="0">
                <a:solidFill>
                  <a:srgbClr val="222222"/>
                </a:solidFill>
                <a:effectLst/>
                <a:latin typeface="Harding"/>
              </a:rPr>
              <a:t>). </a:t>
            </a:r>
          </a:p>
          <a:p>
            <a:endParaRPr lang="en-US" dirty="0"/>
          </a:p>
        </p:txBody>
      </p:sp>
    </p:spTree>
    <p:extLst>
      <p:ext uri="{BB962C8B-B14F-4D97-AF65-F5344CB8AC3E}">
        <p14:creationId xmlns:p14="http://schemas.microsoft.com/office/powerpoint/2010/main" val="124552608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EC506E32-F336-74F7-C493-F32BCC01D593}"/>
              </a:ext>
            </a:extLst>
          </p:cNvPr>
          <p:cNvSpPr>
            <a:spLocks noGrp="1"/>
          </p:cNvSpPr>
          <p:nvPr>
            <p:ph type="title"/>
          </p:nvPr>
        </p:nvSpPr>
        <p:spPr/>
        <p:txBody>
          <a:bodyPr/>
          <a:lstStyle/>
          <a:p>
            <a:endParaRPr lang="en-US"/>
          </a:p>
        </p:txBody>
      </p:sp>
      <p:sp>
        <p:nvSpPr>
          <p:cNvPr id="3" name="내용 개체 틀 2">
            <a:extLst>
              <a:ext uri="{FF2B5EF4-FFF2-40B4-BE49-F238E27FC236}">
                <a16:creationId xmlns:a16="http://schemas.microsoft.com/office/drawing/2014/main" id="{402B1C1D-A067-C001-2B88-6B0878AA264E}"/>
              </a:ext>
            </a:extLst>
          </p:cNvPr>
          <p:cNvSpPr>
            <a:spLocks noGrp="1"/>
          </p:cNvSpPr>
          <p:nvPr>
            <p:ph idx="1"/>
          </p:nvPr>
        </p:nvSpPr>
        <p:spPr/>
        <p:txBody>
          <a:bodyPr>
            <a:normAutofit fontScale="92500" lnSpcReduction="10000"/>
          </a:bodyPr>
          <a:lstStyle/>
          <a:p>
            <a:r>
              <a:rPr lang="en-US" b="0" i="0" dirty="0">
                <a:solidFill>
                  <a:srgbClr val="222222"/>
                </a:solidFill>
                <a:effectLst/>
                <a:latin typeface="Harding"/>
              </a:rPr>
              <a:t>NAD</a:t>
            </a:r>
            <a:r>
              <a:rPr lang="en-US" b="0" i="0" baseline="30000" dirty="0">
                <a:solidFill>
                  <a:srgbClr val="222222"/>
                </a:solidFill>
                <a:effectLst/>
                <a:latin typeface="Harding"/>
              </a:rPr>
              <a:t>+</a:t>
            </a:r>
            <a:r>
              <a:rPr lang="en-US" b="0" i="0" dirty="0">
                <a:solidFill>
                  <a:srgbClr val="222222"/>
                </a:solidFill>
                <a:effectLst/>
                <a:latin typeface="Harding"/>
              </a:rPr>
              <a:t> is known to stimulate mitochondrial biogenesis</a:t>
            </a:r>
            <a:r>
              <a:rPr lang="en-US" b="0" i="0" baseline="30000" dirty="0">
                <a:solidFill>
                  <a:srgbClr val="006699"/>
                </a:solidFill>
                <a:effectLst/>
                <a:latin typeface="Harding"/>
                <a:hlinkClick r:id="rId2" tooltip="Lapatto, H. A. K. et al. Nicotinamide riboside improves muscle mitochondrial biogenesis, satellite cell differentiation, and gut microbiota in a twin study. Sci. Adv. 9, eadd5163 (2023)."/>
              </a:rPr>
              <a:t>33</a:t>
            </a:r>
            <a:r>
              <a:rPr lang="en-US" b="0" i="0" dirty="0">
                <a:solidFill>
                  <a:srgbClr val="222222"/>
                </a:solidFill>
                <a:effectLst/>
                <a:latin typeface="Harding"/>
              </a:rPr>
              <a:t>, and NR treatment upregulated gene sets related to cellular respiration in the airways of patients with COPD at follow-up (Extended Data Fig. </a:t>
            </a:r>
            <a:r>
              <a:rPr lang="en-US" b="0" i="0" dirty="0">
                <a:solidFill>
                  <a:srgbClr val="006699"/>
                </a:solidFill>
                <a:effectLst/>
                <a:latin typeface="Harding"/>
                <a:hlinkClick r:id="rId3"/>
              </a:rPr>
              <a:t>5c</a:t>
            </a:r>
            <a:r>
              <a:rPr lang="en-US" b="0" i="0" dirty="0">
                <a:solidFill>
                  <a:srgbClr val="222222"/>
                </a:solidFill>
                <a:effectLst/>
                <a:latin typeface="Harding"/>
              </a:rPr>
              <a:t>). </a:t>
            </a:r>
          </a:p>
          <a:p>
            <a:r>
              <a:rPr lang="en-US" b="0" i="0" dirty="0">
                <a:solidFill>
                  <a:srgbClr val="222222"/>
                </a:solidFill>
                <a:effectLst/>
                <a:latin typeface="Harding"/>
              </a:rPr>
              <a:t>Principal component analysis indicated that the main effect of NR treatment occurred on principal component 1 (PC1, </a:t>
            </a:r>
            <a:r>
              <a:rPr lang="en-US" b="0" i="1" dirty="0">
                <a:solidFill>
                  <a:srgbClr val="222222"/>
                </a:solidFill>
                <a:effectLst/>
                <a:latin typeface="Harding"/>
              </a:rPr>
              <a:t>x</a:t>
            </a:r>
            <a:r>
              <a:rPr lang="en-US" b="0" i="0" dirty="0">
                <a:solidFill>
                  <a:srgbClr val="222222"/>
                </a:solidFill>
                <a:effectLst/>
                <a:latin typeface="Harding"/>
              </a:rPr>
              <a:t> axis) in patients with COPD and on PC2 in lung-healthy controls (Extended Data Fig. </a:t>
            </a:r>
            <a:r>
              <a:rPr lang="en-US" b="0" i="0" dirty="0">
                <a:solidFill>
                  <a:srgbClr val="006699"/>
                </a:solidFill>
                <a:effectLst/>
                <a:latin typeface="Harding"/>
                <a:hlinkClick r:id="rId4"/>
              </a:rPr>
              <a:t>6a</a:t>
            </a:r>
            <a:r>
              <a:rPr lang="en-US" b="0" i="0" dirty="0">
                <a:solidFill>
                  <a:srgbClr val="222222"/>
                </a:solidFill>
                <a:effectLst/>
                <a:latin typeface="Harding"/>
              </a:rPr>
              <a:t>). </a:t>
            </a:r>
          </a:p>
          <a:p>
            <a:r>
              <a:rPr lang="en-US" b="0" i="0" dirty="0">
                <a:solidFill>
                  <a:srgbClr val="222222"/>
                </a:solidFill>
                <a:effectLst/>
                <a:latin typeface="Harding"/>
              </a:rPr>
              <a:t>Notably, female post-menopausal smokers are at increased risk of COPD</a:t>
            </a:r>
            <a:r>
              <a:rPr lang="en-US" b="0" i="0" baseline="30000" dirty="0">
                <a:solidFill>
                  <a:srgbClr val="006699"/>
                </a:solidFill>
                <a:effectLst/>
                <a:latin typeface="Harding"/>
                <a:hlinkClick r:id="rId5" tooltip="Gan, W. Q., Man, S. F. P., Postma, D. S., Camp, P. &amp; Sin, D. D. Female smokers beyond the perimenopausal period are at increased risk of chronic obstructive pulmonary disease: a systematic review and meta-analysis. Respir. Res. 7, 52 (2006)."/>
              </a:rPr>
              <a:t>34</a:t>
            </a:r>
            <a:r>
              <a:rPr lang="en-US" b="0" i="0" dirty="0">
                <a:solidFill>
                  <a:srgbClr val="222222"/>
                </a:solidFill>
                <a:effectLst/>
                <a:latin typeface="Harding"/>
              </a:rPr>
              <a:t>, and, in the entire unselected gene set, we observed considerable sexual dimorphism (Extended Data Fig. </a:t>
            </a:r>
            <a:r>
              <a:rPr lang="en-US" b="0" i="0" dirty="0">
                <a:solidFill>
                  <a:srgbClr val="006699"/>
                </a:solidFill>
                <a:effectLst/>
                <a:latin typeface="Harding"/>
                <a:hlinkClick r:id="rId4"/>
              </a:rPr>
              <a:t>6b</a:t>
            </a:r>
            <a:r>
              <a:rPr lang="en-US" b="0" i="0" dirty="0">
                <a:solidFill>
                  <a:srgbClr val="222222"/>
                </a:solidFill>
                <a:effectLst/>
                <a:latin typeface="Harding"/>
              </a:rPr>
              <a:t>). </a:t>
            </a:r>
          </a:p>
          <a:p>
            <a:r>
              <a:rPr lang="en-US" b="0" i="0" dirty="0">
                <a:solidFill>
                  <a:srgbClr val="222222"/>
                </a:solidFill>
                <a:effectLst/>
                <a:latin typeface="Harding"/>
              </a:rPr>
              <a:t>Collectively, these findings suggest that NR may alter the COPD-related transcriptome toward increased DNA repair, reduced inflammation and increased cellular respiration.</a:t>
            </a:r>
          </a:p>
          <a:p>
            <a:endParaRPr lang="en-US" dirty="0"/>
          </a:p>
        </p:txBody>
      </p:sp>
    </p:spTree>
    <p:extLst>
      <p:ext uri="{BB962C8B-B14F-4D97-AF65-F5344CB8AC3E}">
        <p14:creationId xmlns:p14="http://schemas.microsoft.com/office/powerpoint/2010/main" val="5482331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07AD6A7C-6C54-10F7-D9BB-BDF73C0DD062}"/>
              </a:ext>
            </a:extLst>
          </p:cNvPr>
          <p:cNvSpPr>
            <a:spLocks noGrp="1"/>
          </p:cNvSpPr>
          <p:nvPr>
            <p:ph type="title"/>
          </p:nvPr>
        </p:nvSpPr>
        <p:spPr>
          <a:xfrm>
            <a:off x="255395" y="189278"/>
            <a:ext cx="10515600" cy="720097"/>
          </a:xfrm>
        </p:spPr>
        <p:txBody>
          <a:bodyPr/>
          <a:lstStyle/>
          <a:p>
            <a:r>
              <a:rPr lang="en-US" dirty="0">
                <a:solidFill>
                  <a:srgbClr val="001D35"/>
                </a:solidFill>
                <a:latin typeface="Google Sans"/>
              </a:rPr>
              <a:t>A form of vitamin B3 </a:t>
            </a:r>
            <a:endParaRPr lang="en-US" dirty="0"/>
          </a:p>
        </p:txBody>
      </p:sp>
      <p:sp>
        <p:nvSpPr>
          <p:cNvPr id="3" name="내용 개체 틀 2">
            <a:extLst>
              <a:ext uri="{FF2B5EF4-FFF2-40B4-BE49-F238E27FC236}">
                <a16:creationId xmlns:a16="http://schemas.microsoft.com/office/drawing/2014/main" id="{9A9A0653-2980-3908-EE8F-9E06D2124E74}"/>
              </a:ext>
            </a:extLst>
          </p:cNvPr>
          <p:cNvSpPr>
            <a:spLocks noGrp="1"/>
          </p:cNvSpPr>
          <p:nvPr>
            <p:ph idx="1"/>
          </p:nvPr>
        </p:nvSpPr>
        <p:spPr>
          <a:xfrm>
            <a:off x="838200" y="1055077"/>
            <a:ext cx="10515600" cy="5437798"/>
          </a:xfrm>
        </p:spPr>
        <p:txBody>
          <a:bodyPr>
            <a:normAutofit fontScale="92500"/>
          </a:bodyPr>
          <a:lstStyle/>
          <a:p>
            <a:pPr algn="l" fontAlgn="ctr">
              <a:lnSpc>
                <a:spcPct val="100000"/>
              </a:lnSpc>
              <a:spcBef>
                <a:spcPts val="750"/>
              </a:spcBef>
              <a:spcAft>
                <a:spcPts val="750"/>
              </a:spcAft>
            </a:pPr>
            <a:r>
              <a:rPr lang="en-US" sz="3200" dirty="0">
                <a:solidFill>
                  <a:srgbClr val="001D35"/>
                </a:solidFill>
                <a:latin typeface="Arial Narrow" panose="020B0606020202030204" pitchFamily="34" charset="0"/>
              </a:rPr>
              <a:t>It </a:t>
            </a:r>
            <a:r>
              <a:rPr lang="en-US" sz="3200" b="0" i="0" dirty="0">
                <a:solidFill>
                  <a:srgbClr val="001D35"/>
                </a:solidFill>
                <a:effectLst/>
                <a:latin typeface="Arial Narrow" panose="020B0606020202030204" pitchFamily="34" charset="0"/>
              </a:rPr>
              <a:t>is a precursor to nicotinamide adenine dinucleotide (NAD+). </a:t>
            </a:r>
          </a:p>
          <a:p>
            <a:pPr marL="0" indent="0" algn="l" fontAlgn="ctr">
              <a:lnSpc>
                <a:spcPct val="100000"/>
              </a:lnSpc>
              <a:spcBef>
                <a:spcPts val="750"/>
              </a:spcBef>
              <a:spcAft>
                <a:spcPts val="750"/>
              </a:spcAft>
              <a:buNone/>
            </a:pPr>
            <a:r>
              <a:rPr lang="en-US" sz="3200" dirty="0">
                <a:solidFill>
                  <a:srgbClr val="001D35"/>
                </a:solidFill>
                <a:latin typeface="Arial Narrow" panose="020B0606020202030204" pitchFamily="34" charset="0"/>
              </a:rPr>
              <a:t>   </a:t>
            </a:r>
            <a:r>
              <a:rPr lang="en-US" sz="3200" b="0" i="0" dirty="0">
                <a:solidFill>
                  <a:srgbClr val="001D35"/>
                </a:solidFill>
                <a:effectLst/>
                <a:latin typeface="Arial Narrow" panose="020B0606020202030204" pitchFamily="34" charset="0"/>
              </a:rPr>
              <a:t>It has many effects, including: </a:t>
            </a:r>
          </a:p>
          <a:p>
            <a:pPr algn="l" fontAlgn="ctr">
              <a:lnSpc>
                <a:spcPct val="100000"/>
              </a:lnSpc>
              <a:spcBef>
                <a:spcPts val="750"/>
              </a:spcBef>
              <a:spcAft>
                <a:spcPts val="600"/>
              </a:spcAft>
              <a:buFont typeface="Arial" panose="020B0604020202020204" pitchFamily="34" charset="0"/>
              <a:buChar char="•"/>
            </a:pPr>
            <a:r>
              <a:rPr lang="en-US" sz="3200" b="1" i="0" dirty="0">
                <a:solidFill>
                  <a:srgbClr val="001D35"/>
                </a:solidFill>
                <a:effectLst/>
                <a:latin typeface="Arial Narrow" panose="020B0606020202030204" pitchFamily="34" charset="0"/>
              </a:rPr>
              <a:t>Increasing NAD levels</a:t>
            </a:r>
            <a:r>
              <a:rPr lang="en-US" sz="3200" b="0" i="0" dirty="0">
                <a:solidFill>
                  <a:srgbClr val="001D35"/>
                </a:solidFill>
                <a:effectLst/>
                <a:latin typeface="Arial Narrow" panose="020B0606020202030204" pitchFamily="34" charset="0"/>
              </a:rPr>
              <a:t>: NR increases NAD levels, which can enhance oxidative metabolism and protect against metabolic abnormalities. </a:t>
            </a:r>
          </a:p>
          <a:p>
            <a:pPr algn="l" fontAlgn="ctr">
              <a:lnSpc>
                <a:spcPct val="100000"/>
              </a:lnSpc>
              <a:spcBef>
                <a:spcPts val="750"/>
              </a:spcBef>
              <a:spcAft>
                <a:spcPts val="600"/>
              </a:spcAft>
              <a:buFont typeface="Arial" panose="020B0604020202020204" pitchFamily="34" charset="0"/>
              <a:buChar char="•"/>
            </a:pPr>
            <a:r>
              <a:rPr lang="en-US" sz="3200" b="1" i="0" dirty="0">
                <a:solidFill>
                  <a:srgbClr val="001D35"/>
                </a:solidFill>
                <a:effectLst/>
                <a:latin typeface="Arial Narrow" panose="020B0606020202030204" pitchFamily="34" charset="0"/>
              </a:rPr>
              <a:t>Improving muscle quality</a:t>
            </a:r>
            <a:r>
              <a:rPr lang="en-US" sz="3200" b="0" i="0" dirty="0">
                <a:solidFill>
                  <a:srgbClr val="001D35"/>
                </a:solidFill>
                <a:effectLst/>
                <a:latin typeface="Arial Narrow" panose="020B0606020202030204" pitchFamily="34" charset="0"/>
              </a:rPr>
              <a:t>: NR can improve muscle quality, endurance, and grip strength. </a:t>
            </a:r>
          </a:p>
          <a:p>
            <a:pPr algn="l" fontAlgn="ctr">
              <a:lnSpc>
                <a:spcPct val="100000"/>
              </a:lnSpc>
              <a:spcBef>
                <a:spcPts val="750"/>
              </a:spcBef>
              <a:spcAft>
                <a:spcPts val="600"/>
              </a:spcAft>
              <a:buFont typeface="Arial" panose="020B0604020202020204" pitchFamily="34" charset="0"/>
              <a:buChar char="•"/>
            </a:pPr>
            <a:r>
              <a:rPr lang="en-US" sz="3200" b="1" i="0" dirty="0">
                <a:solidFill>
                  <a:srgbClr val="001D35"/>
                </a:solidFill>
                <a:effectLst/>
                <a:latin typeface="Arial Narrow" panose="020B0606020202030204" pitchFamily="34" charset="0"/>
              </a:rPr>
              <a:t>Neuroprotection</a:t>
            </a:r>
            <a:r>
              <a:rPr lang="en-US" sz="3200" b="0" i="0" dirty="0">
                <a:solidFill>
                  <a:srgbClr val="001D35"/>
                </a:solidFill>
                <a:effectLst/>
                <a:latin typeface="Arial Narrow" panose="020B0606020202030204" pitchFamily="34" charset="0"/>
              </a:rPr>
              <a:t>: NR can help with neuroprotection. </a:t>
            </a:r>
          </a:p>
          <a:p>
            <a:pPr algn="l">
              <a:lnSpc>
                <a:spcPct val="100000"/>
              </a:lnSpc>
              <a:spcBef>
                <a:spcPts val="750"/>
              </a:spcBef>
              <a:spcAft>
                <a:spcPts val="1500"/>
              </a:spcAft>
              <a:buFont typeface="Arial" panose="020B0604020202020204" pitchFamily="34" charset="0"/>
              <a:buChar char="•"/>
            </a:pPr>
            <a:r>
              <a:rPr lang="en-US" sz="3200" b="1" i="0" dirty="0">
                <a:solidFill>
                  <a:srgbClr val="001D35"/>
                </a:solidFill>
                <a:effectLst/>
                <a:latin typeface="Arial Narrow" panose="020B0606020202030204" pitchFamily="34" charset="0"/>
              </a:rPr>
              <a:t>Reducing cognitive deterioration</a:t>
            </a:r>
            <a:r>
              <a:rPr lang="en-US" sz="3200" b="0" i="0" dirty="0">
                <a:solidFill>
                  <a:srgbClr val="001D35"/>
                </a:solidFill>
                <a:effectLst/>
                <a:latin typeface="Arial Narrow" panose="020B0606020202030204" pitchFamily="34" charset="0"/>
              </a:rPr>
              <a:t>: NR can reduce cognitive deterioration in a mouse model of Alzheimer's disease. </a:t>
            </a:r>
          </a:p>
          <a:p>
            <a:pPr>
              <a:lnSpc>
                <a:spcPct val="100000"/>
              </a:lnSpc>
            </a:pPr>
            <a:endParaRPr lang="en-US" dirty="0"/>
          </a:p>
        </p:txBody>
      </p:sp>
    </p:spTree>
    <p:extLst>
      <p:ext uri="{BB962C8B-B14F-4D97-AF65-F5344CB8AC3E}">
        <p14:creationId xmlns:p14="http://schemas.microsoft.com/office/powerpoint/2010/main" val="32989706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38CD0C8-B678-D72F-CCC1-1A6D2DFA9542}"/>
              </a:ext>
            </a:extLst>
          </p:cNvPr>
          <p:cNvSpPr>
            <a:spLocks noGrp="1"/>
          </p:cNvSpPr>
          <p:nvPr>
            <p:ph type="title"/>
          </p:nvPr>
        </p:nvSpPr>
        <p:spPr/>
        <p:txBody>
          <a:bodyPr/>
          <a:lstStyle/>
          <a:p>
            <a:r>
              <a:rPr lang="en-US" dirty="0"/>
              <a:t>What is IL-8?</a:t>
            </a:r>
          </a:p>
        </p:txBody>
      </p:sp>
      <p:sp>
        <p:nvSpPr>
          <p:cNvPr id="3" name="내용 개체 틀 2">
            <a:extLst>
              <a:ext uri="{FF2B5EF4-FFF2-40B4-BE49-F238E27FC236}">
                <a16:creationId xmlns:a16="http://schemas.microsoft.com/office/drawing/2014/main" id="{18DF8B30-E284-43A0-A5C2-23E9B325CB63}"/>
              </a:ext>
            </a:extLst>
          </p:cNvPr>
          <p:cNvSpPr>
            <a:spLocks noGrp="1"/>
          </p:cNvSpPr>
          <p:nvPr>
            <p:ph idx="1"/>
          </p:nvPr>
        </p:nvSpPr>
        <p:spPr/>
        <p:txBody>
          <a:bodyPr/>
          <a:lstStyle/>
          <a:p>
            <a:r>
              <a:rPr lang="en-US" b="0" i="0" dirty="0">
                <a:solidFill>
                  <a:srgbClr val="222222"/>
                </a:solidFill>
                <a:effectLst/>
                <a:latin typeface="Harding"/>
              </a:rPr>
              <a:t>IL-8, which is an essential aggravator of cellular senescence</a:t>
            </a:r>
            <a:endParaRPr lang="en-US" dirty="0"/>
          </a:p>
        </p:txBody>
      </p:sp>
      <p:pic>
        <p:nvPicPr>
          <p:cNvPr id="1026" name="Picture 2" descr="undefined">
            <a:extLst>
              <a:ext uri="{FF2B5EF4-FFF2-40B4-BE49-F238E27FC236}">
                <a16:creationId xmlns:a16="http://schemas.microsoft.com/office/drawing/2014/main" id="{A8FA88BD-8AA7-06C2-1B42-07E9D924C0F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83792" y="3335494"/>
            <a:ext cx="4227007" cy="35225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03975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75150E7E-9D73-3698-3358-9B72CFBC3972}"/>
              </a:ext>
            </a:extLst>
          </p:cNvPr>
          <p:cNvSpPr>
            <a:spLocks noGrp="1"/>
          </p:cNvSpPr>
          <p:nvPr>
            <p:ph type="title"/>
          </p:nvPr>
        </p:nvSpPr>
        <p:spPr/>
        <p:txBody>
          <a:bodyPr/>
          <a:lstStyle/>
          <a:p>
            <a:r>
              <a:rPr lang="en-US" b="1" dirty="0">
                <a:solidFill>
                  <a:srgbClr val="202122"/>
                </a:solidFill>
                <a:latin typeface="Arial" panose="020B0604020202020204" pitchFamily="34" charset="0"/>
              </a:rPr>
              <a:t>Interleukin 8</a:t>
            </a:r>
            <a:r>
              <a:rPr lang="en-US" dirty="0">
                <a:solidFill>
                  <a:srgbClr val="202122"/>
                </a:solidFill>
                <a:latin typeface="Arial" panose="020B0604020202020204" pitchFamily="34" charset="0"/>
              </a:rPr>
              <a:t> </a:t>
            </a:r>
            <a:endParaRPr lang="en-US" dirty="0"/>
          </a:p>
        </p:txBody>
      </p:sp>
      <p:sp>
        <p:nvSpPr>
          <p:cNvPr id="3" name="내용 개체 틀 2">
            <a:extLst>
              <a:ext uri="{FF2B5EF4-FFF2-40B4-BE49-F238E27FC236}">
                <a16:creationId xmlns:a16="http://schemas.microsoft.com/office/drawing/2014/main" id="{4365255D-463F-FCCA-F4C0-DA7B6061A00E}"/>
              </a:ext>
            </a:extLst>
          </p:cNvPr>
          <p:cNvSpPr>
            <a:spLocks noGrp="1"/>
          </p:cNvSpPr>
          <p:nvPr>
            <p:ph idx="1"/>
          </p:nvPr>
        </p:nvSpPr>
        <p:spPr/>
        <p:txBody>
          <a:bodyPr>
            <a:normAutofit/>
          </a:bodyPr>
          <a:lstStyle/>
          <a:p>
            <a:r>
              <a:rPr lang="en-US" sz="3600" b="0" i="0" dirty="0">
                <a:solidFill>
                  <a:srgbClr val="202122"/>
                </a:solidFill>
                <a:effectLst/>
                <a:latin typeface="Arial" panose="020B0604020202020204" pitchFamily="34" charset="0"/>
              </a:rPr>
              <a:t>(</a:t>
            </a:r>
            <a:r>
              <a:rPr lang="en-US" sz="3600" b="1" i="0" dirty="0">
                <a:solidFill>
                  <a:srgbClr val="202122"/>
                </a:solidFill>
                <a:effectLst/>
                <a:latin typeface="Arial" panose="020B0604020202020204" pitchFamily="34" charset="0"/>
              </a:rPr>
              <a:t>IL-8</a:t>
            </a:r>
            <a:r>
              <a:rPr lang="en-US" sz="3600" b="0" i="0" dirty="0">
                <a:solidFill>
                  <a:srgbClr val="202122"/>
                </a:solidFill>
                <a:effectLst/>
                <a:latin typeface="Arial" panose="020B0604020202020204" pitchFamily="34" charset="0"/>
              </a:rPr>
              <a:t> or chemokine (C-X-C motif) ligand 8, </a:t>
            </a:r>
            <a:r>
              <a:rPr lang="en-US" sz="3600" b="1" i="0" dirty="0">
                <a:solidFill>
                  <a:srgbClr val="202122"/>
                </a:solidFill>
                <a:effectLst/>
                <a:latin typeface="Arial" panose="020B0604020202020204" pitchFamily="34" charset="0"/>
              </a:rPr>
              <a:t>CXCL8</a:t>
            </a:r>
            <a:r>
              <a:rPr lang="en-US" sz="3600" b="0" i="0" dirty="0">
                <a:solidFill>
                  <a:srgbClr val="202122"/>
                </a:solidFill>
                <a:effectLst/>
                <a:latin typeface="Arial" panose="020B0604020202020204" pitchFamily="34" charset="0"/>
              </a:rPr>
              <a:t>) is a </a:t>
            </a:r>
            <a:r>
              <a:rPr lang="en-US" sz="3600" b="0" i="0" u="none" strike="noStrike" dirty="0">
                <a:effectLst/>
                <a:latin typeface="Arial" panose="020B0604020202020204" pitchFamily="34" charset="0"/>
                <a:hlinkClick r:id="rId2" tooltip="Chemokine"/>
              </a:rPr>
              <a:t>chemokine</a:t>
            </a:r>
            <a:r>
              <a:rPr lang="en-US" sz="3600" b="0" i="0" dirty="0">
                <a:solidFill>
                  <a:srgbClr val="202122"/>
                </a:solidFill>
                <a:effectLst/>
                <a:latin typeface="Arial" panose="020B0604020202020204" pitchFamily="34" charset="0"/>
              </a:rPr>
              <a:t> produced by </a:t>
            </a:r>
            <a:r>
              <a:rPr lang="en-US" sz="3600" b="0" i="0" u="none" strike="noStrike" dirty="0">
                <a:effectLst/>
                <a:latin typeface="Arial" panose="020B0604020202020204" pitchFamily="34" charset="0"/>
                <a:hlinkClick r:id="rId3" tooltip="Macrophages"/>
              </a:rPr>
              <a:t>macrophages</a:t>
            </a:r>
            <a:r>
              <a:rPr lang="en-US" sz="3600" b="0" i="0" dirty="0">
                <a:solidFill>
                  <a:srgbClr val="202122"/>
                </a:solidFill>
                <a:effectLst/>
                <a:latin typeface="Arial" panose="020B0604020202020204" pitchFamily="34" charset="0"/>
              </a:rPr>
              <a:t> and other cell types such as </a:t>
            </a:r>
            <a:r>
              <a:rPr lang="en-US" sz="3600" b="0" i="0" u="none" strike="noStrike" dirty="0">
                <a:effectLst/>
                <a:latin typeface="Arial" panose="020B0604020202020204" pitchFamily="34" charset="0"/>
                <a:hlinkClick r:id="rId4" tooltip="Epithelial cells"/>
              </a:rPr>
              <a:t>epithelial cells</a:t>
            </a:r>
            <a:r>
              <a:rPr lang="en-US" sz="3600" b="0" i="0" dirty="0">
                <a:solidFill>
                  <a:srgbClr val="202122"/>
                </a:solidFill>
                <a:effectLst/>
                <a:latin typeface="Arial" panose="020B0604020202020204" pitchFamily="34" charset="0"/>
              </a:rPr>
              <a:t>, airway smooth muscle cells</a:t>
            </a:r>
            <a:r>
              <a:rPr lang="en-US" sz="3600" b="0" i="0" u="none" strike="noStrike" baseline="30000" dirty="0">
                <a:solidFill>
                  <a:srgbClr val="202122"/>
                </a:solidFill>
                <a:effectLst/>
                <a:latin typeface="Arial" panose="020B0604020202020204" pitchFamily="34" charset="0"/>
                <a:hlinkClick r:id="rId5"/>
              </a:rPr>
              <a:t>[3]</a:t>
            </a:r>
            <a:r>
              <a:rPr lang="en-US" sz="3600" b="0" i="0" dirty="0">
                <a:solidFill>
                  <a:srgbClr val="202122"/>
                </a:solidFill>
                <a:effectLst/>
                <a:latin typeface="Arial" panose="020B0604020202020204" pitchFamily="34" charset="0"/>
              </a:rPr>
              <a:t> and endothelial cells.</a:t>
            </a:r>
            <a:endParaRPr lang="en-US" sz="3600" dirty="0"/>
          </a:p>
        </p:txBody>
      </p:sp>
    </p:spTree>
    <p:extLst>
      <p:ext uri="{BB962C8B-B14F-4D97-AF65-F5344CB8AC3E}">
        <p14:creationId xmlns:p14="http://schemas.microsoft.com/office/powerpoint/2010/main" val="29521462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0E6048FC-F206-ACB6-FCD6-B32196AAD7FD}"/>
              </a:ext>
            </a:extLst>
          </p:cNvPr>
          <p:cNvSpPr>
            <a:spLocks noGrp="1"/>
          </p:cNvSpPr>
          <p:nvPr>
            <p:ph type="title"/>
          </p:nvPr>
        </p:nvSpPr>
        <p:spPr/>
        <p:txBody>
          <a:bodyPr/>
          <a:lstStyle/>
          <a:p>
            <a:endParaRPr lang="en-US"/>
          </a:p>
        </p:txBody>
      </p:sp>
      <p:sp>
        <p:nvSpPr>
          <p:cNvPr id="3" name="내용 개체 틀 2">
            <a:extLst>
              <a:ext uri="{FF2B5EF4-FFF2-40B4-BE49-F238E27FC236}">
                <a16:creationId xmlns:a16="http://schemas.microsoft.com/office/drawing/2014/main" id="{BD51C603-7427-AC85-9D7C-28C18251D13A}"/>
              </a:ext>
            </a:extLst>
          </p:cNvPr>
          <p:cNvSpPr>
            <a:spLocks noGrp="1"/>
          </p:cNvSpPr>
          <p:nvPr>
            <p:ph idx="1"/>
          </p:nvPr>
        </p:nvSpPr>
        <p:spPr/>
        <p:txBody>
          <a:bodyPr/>
          <a:lstStyle/>
          <a:p>
            <a:r>
              <a:rPr lang="en-US" b="0" i="0" dirty="0">
                <a:solidFill>
                  <a:srgbClr val="202122"/>
                </a:solidFill>
                <a:effectLst/>
                <a:latin typeface="Arial" panose="020B0604020202020204" pitchFamily="34" charset="0"/>
              </a:rPr>
              <a:t>Interleukin-8 is a key mediator associated with inflammation where it plays a key role in neutrophil recruitment and neutrophil degranulation.</a:t>
            </a:r>
            <a:r>
              <a:rPr lang="en-US" b="0" i="0" u="none" strike="noStrike" baseline="30000" dirty="0">
                <a:solidFill>
                  <a:srgbClr val="202122"/>
                </a:solidFill>
                <a:effectLst/>
                <a:latin typeface="Arial" panose="020B0604020202020204" pitchFamily="34" charset="0"/>
                <a:hlinkClick r:id="rId2"/>
              </a:rPr>
              <a:t>[15]</a:t>
            </a:r>
            <a:r>
              <a:rPr lang="en-US" b="0" i="0" dirty="0">
                <a:solidFill>
                  <a:srgbClr val="202122"/>
                </a:solidFill>
                <a:effectLst/>
                <a:latin typeface="Arial" panose="020B0604020202020204" pitchFamily="34" charset="0"/>
              </a:rPr>
              <a:t> As an example, it has been cited as a proinflammatory mediator in </a:t>
            </a:r>
            <a:r>
              <a:rPr lang="en-US" b="0" i="0" u="none" strike="noStrike" dirty="0">
                <a:effectLst/>
                <a:latin typeface="Arial" panose="020B0604020202020204" pitchFamily="34" charset="0"/>
                <a:hlinkClick r:id="rId3" tooltip="Gingivitis"/>
              </a:rPr>
              <a:t>gingivitis</a:t>
            </a:r>
            <a:r>
              <a:rPr lang="en-US" b="0" i="0" u="none" strike="noStrike" baseline="30000" dirty="0">
                <a:solidFill>
                  <a:srgbClr val="202122"/>
                </a:solidFill>
                <a:effectLst/>
                <a:latin typeface="Arial" panose="020B0604020202020204" pitchFamily="34" charset="0"/>
                <a:hlinkClick r:id="rId4"/>
              </a:rPr>
              <a:t>[16]</a:t>
            </a:r>
            <a:r>
              <a:rPr lang="en-US" b="0" i="0" dirty="0">
                <a:solidFill>
                  <a:srgbClr val="202122"/>
                </a:solidFill>
                <a:effectLst/>
                <a:latin typeface="Arial" panose="020B0604020202020204" pitchFamily="34" charset="0"/>
              </a:rPr>
              <a:t> and </a:t>
            </a:r>
            <a:r>
              <a:rPr lang="en-US" b="0" i="0" u="none" strike="noStrike" dirty="0">
                <a:effectLst/>
                <a:latin typeface="Arial" panose="020B0604020202020204" pitchFamily="34" charset="0"/>
                <a:hlinkClick r:id="rId5" tooltip="Psoriasis"/>
              </a:rPr>
              <a:t>psoriasis</a:t>
            </a:r>
            <a:r>
              <a:rPr lang="en-US" b="0" i="0" dirty="0">
                <a:solidFill>
                  <a:srgbClr val="202122"/>
                </a:solidFill>
                <a:effectLst/>
                <a:latin typeface="Arial" panose="020B0604020202020204" pitchFamily="34" charset="0"/>
              </a:rPr>
              <a:t>.</a:t>
            </a:r>
            <a:endParaRPr lang="en-US" dirty="0"/>
          </a:p>
        </p:txBody>
      </p:sp>
    </p:spTree>
    <p:extLst>
      <p:ext uri="{BB962C8B-B14F-4D97-AF65-F5344CB8AC3E}">
        <p14:creationId xmlns:p14="http://schemas.microsoft.com/office/powerpoint/2010/main" val="42424488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60881AA8-D040-D30F-C01A-2AA8487791E2}"/>
              </a:ext>
            </a:extLst>
          </p:cNvPr>
          <p:cNvSpPr>
            <a:spLocks noGrp="1"/>
          </p:cNvSpPr>
          <p:nvPr>
            <p:ph type="title"/>
          </p:nvPr>
        </p:nvSpPr>
        <p:spPr/>
        <p:txBody>
          <a:bodyPr/>
          <a:lstStyle/>
          <a:p>
            <a:endParaRPr lang="en-US"/>
          </a:p>
        </p:txBody>
      </p:sp>
      <p:sp>
        <p:nvSpPr>
          <p:cNvPr id="3" name="내용 개체 틀 2">
            <a:extLst>
              <a:ext uri="{FF2B5EF4-FFF2-40B4-BE49-F238E27FC236}">
                <a16:creationId xmlns:a16="http://schemas.microsoft.com/office/drawing/2014/main" id="{4436F058-18FA-D97F-F811-5447D18D9265}"/>
              </a:ext>
            </a:extLst>
          </p:cNvPr>
          <p:cNvSpPr>
            <a:spLocks noGrp="1"/>
          </p:cNvSpPr>
          <p:nvPr>
            <p:ph idx="1"/>
          </p:nvPr>
        </p:nvSpPr>
        <p:spPr/>
        <p:txBody>
          <a:bodyPr>
            <a:normAutofit lnSpcReduction="10000"/>
          </a:bodyPr>
          <a:lstStyle/>
          <a:p>
            <a:pPr algn="l"/>
            <a:r>
              <a:rPr lang="en-US" b="0" i="0" dirty="0">
                <a:solidFill>
                  <a:srgbClr val="202122"/>
                </a:solidFill>
                <a:effectLst/>
                <a:latin typeface="Arial" panose="020B0604020202020204" pitchFamily="34" charset="0"/>
              </a:rPr>
              <a:t>Interleukin-8 secretion is increased by oxidant stress, which thereby cause the recruitment of inflammatory cells and induces a further increase in oxidant stress mediators, making it a key parameter in localized inflammation.</a:t>
            </a:r>
            <a:r>
              <a:rPr lang="en-US" b="0" i="0" u="none" strike="noStrike" baseline="30000" dirty="0">
                <a:solidFill>
                  <a:srgbClr val="202122"/>
                </a:solidFill>
                <a:effectLst/>
                <a:latin typeface="Arial" panose="020B0604020202020204" pitchFamily="34" charset="0"/>
                <a:hlinkClick r:id="rId2"/>
              </a:rPr>
              <a:t>[17]</a:t>
            </a:r>
            <a:r>
              <a:rPr lang="en-US" b="0" i="0" dirty="0">
                <a:solidFill>
                  <a:srgbClr val="202122"/>
                </a:solidFill>
                <a:effectLst/>
                <a:latin typeface="Arial" panose="020B0604020202020204" pitchFamily="34" charset="0"/>
              </a:rPr>
              <a:t> IL-8 was shown to be associated with </a:t>
            </a:r>
            <a:r>
              <a:rPr lang="en-US" b="0" i="0" u="none" strike="noStrike" dirty="0">
                <a:solidFill>
                  <a:srgbClr val="202122"/>
                </a:solidFill>
                <a:effectLst/>
                <a:latin typeface="Arial" panose="020B0604020202020204" pitchFamily="34" charset="0"/>
                <a:hlinkClick r:id="rId3" tooltip="Obesity"/>
              </a:rPr>
              <a:t>obesity</a:t>
            </a:r>
            <a:r>
              <a:rPr lang="en-US" b="0" i="0" dirty="0">
                <a:solidFill>
                  <a:srgbClr val="202122"/>
                </a:solidFill>
                <a:effectLst/>
                <a:latin typeface="Arial" panose="020B0604020202020204" pitchFamily="34" charset="0"/>
              </a:rPr>
              <a:t>.</a:t>
            </a:r>
            <a:r>
              <a:rPr lang="en-US" b="0" i="0" u="none" strike="noStrike" baseline="30000" dirty="0">
                <a:solidFill>
                  <a:srgbClr val="202122"/>
                </a:solidFill>
                <a:effectLst/>
                <a:latin typeface="Arial" panose="020B0604020202020204" pitchFamily="34" charset="0"/>
                <a:hlinkClick r:id="rId4"/>
              </a:rPr>
              <a:t>[18]</a:t>
            </a:r>
            <a:endParaRPr lang="en-US" b="0" i="0" dirty="0">
              <a:solidFill>
                <a:srgbClr val="202122"/>
              </a:solidFill>
              <a:effectLst/>
              <a:latin typeface="Arial" panose="020B0604020202020204" pitchFamily="34" charset="0"/>
            </a:endParaRPr>
          </a:p>
          <a:p>
            <a:pPr algn="l"/>
            <a:r>
              <a:rPr lang="en-US" b="0" i="0">
                <a:solidFill>
                  <a:srgbClr val="202122"/>
                </a:solidFill>
                <a:effectLst/>
                <a:latin typeface="Arial" panose="020B0604020202020204" pitchFamily="34" charset="0"/>
              </a:rPr>
              <a:t>IL-8 has also been implied to have a role in colorectal cancer by acting as an </a:t>
            </a:r>
            <a:r>
              <a:rPr lang="en-US" b="0" i="0" u="none" strike="noStrike">
                <a:solidFill>
                  <a:srgbClr val="202122"/>
                </a:solidFill>
                <a:effectLst/>
                <a:latin typeface="Arial" panose="020B0604020202020204" pitchFamily="34" charset="0"/>
                <a:hlinkClick r:id="rId5" tooltip="Autocrine"/>
              </a:rPr>
              <a:t>autocrine</a:t>
            </a:r>
            <a:r>
              <a:rPr lang="en-US" b="0" i="0">
                <a:solidFill>
                  <a:srgbClr val="202122"/>
                </a:solidFill>
                <a:effectLst/>
                <a:latin typeface="Arial" panose="020B0604020202020204" pitchFamily="34" charset="0"/>
              </a:rPr>
              <a:t> growth factor for colon carcinoma cell lines</a:t>
            </a:r>
            <a:r>
              <a:rPr lang="en-US" b="0" i="0" u="none" strike="noStrike" baseline="30000">
                <a:solidFill>
                  <a:srgbClr val="202122"/>
                </a:solidFill>
                <a:effectLst/>
                <a:latin typeface="Arial" panose="020B0604020202020204" pitchFamily="34" charset="0"/>
                <a:hlinkClick r:id="rId6"/>
              </a:rPr>
              <a:t>[19]</a:t>
            </a:r>
            <a:r>
              <a:rPr lang="en-US" b="0" i="0">
                <a:solidFill>
                  <a:srgbClr val="202122"/>
                </a:solidFill>
                <a:effectLst/>
                <a:latin typeface="Arial" panose="020B0604020202020204" pitchFamily="34" charset="0"/>
              </a:rPr>
              <a:t> or the promotion of division and possible migration by cleaving </a:t>
            </a:r>
            <a:r>
              <a:rPr lang="en-US" b="0" i="0" u="none" strike="noStrike">
                <a:solidFill>
                  <a:srgbClr val="202122"/>
                </a:solidFill>
                <a:effectLst/>
                <a:latin typeface="Arial" panose="020B0604020202020204" pitchFamily="34" charset="0"/>
                <a:hlinkClick r:id="rId7" tooltip="Metalloproteinase"/>
              </a:rPr>
              <a:t>metalloproteinase</a:t>
            </a:r>
            <a:r>
              <a:rPr lang="en-US" b="0" i="0">
                <a:solidFill>
                  <a:srgbClr val="202122"/>
                </a:solidFill>
                <a:effectLst/>
                <a:latin typeface="Arial" panose="020B0604020202020204" pitchFamily="34" charset="0"/>
              </a:rPr>
              <a:t> molecules.</a:t>
            </a:r>
            <a:r>
              <a:rPr lang="en-US" b="0" i="0" u="none" strike="noStrike" baseline="30000">
                <a:solidFill>
                  <a:srgbClr val="202122"/>
                </a:solidFill>
                <a:effectLst/>
                <a:latin typeface="Arial" panose="020B0604020202020204" pitchFamily="34" charset="0"/>
                <a:hlinkClick r:id="rId8"/>
              </a:rPr>
              <a:t>[20]</a:t>
            </a:r>
            <a:r>
              <a:rPr lang="en-US" b="0" i="0">
                <a:solidFill>
                  <a:srgbClr val="202122"/>
                </a:solidFill>
                <a:effectLst/>
                <a:latin typeface="Arial" panose="020B0604020202020204" pitchFamily="34" charset="0"/>
              </a:rPr>
              <a:t> It has also been shown that IL-8 plays an important role in chemoresistance of malignant pleural mesothelioma by inducing expression of transmembrane transporters.</a:t>
            </a:r>
            <a:r>
              <a:rPr lang="en-US" b="0" i="0" u="none" strike="noStrike" baseline="30000">
                <a:solidFill>
                  <a:srgbClr val="202122"/>
                </a:solidFill>
                <a:effectLst/>
                <a:latin typeface="Arial" panose="020B0604020202020204" pitchFamily="34" charset="0"/>
                <a:hlinkClick r:id="rId9"/>
              </a:rPr>
              <a:t>[21]</a:t>
            </a:r>
            <a:endParaRPr lang="en-US" b="0" i="0">
              <a:solidFill>
                <a:srgbClr val="202122"/>
              </a:solidFill>
              <a:effectLst/>
              <a:latin typeface="Arial" panose="020B0604020202020204" pitchFamily="34" charset="0"/>
            </a:endParaRPr>
          </a:p>
          <a:p>
            <a:endParaRPr lang="en-US"/>
          </a:p>
        </p:txBody>
      </p:sp>
    </p:spTree>
    <p:extLst>
      <p:ext uri="{BB962C8B-B14F-4D97-AF65-F5344CB8AC3E}">
        <p14:creationId xmlns:p14="http://schemas.microsoft.com/office/powerpoint/2010/main" val="34246707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0C27DAF1-58E1-D10F-65F9-50E692F9C1FF}"/>
              </a:ext>
            </a:extLst>
          </p:cNvPr>
          <p:cNvSpPr>
            <a:spLocks noGrp="1"/>
          </p:cNvSpPr>
          <p:nvPr>
            <p:ph type="title"/>
          </p:nvPr>
        </p:nvSpPr>
        <p:spPr>
          <a:xfrm>
            <a:off x="225250" y="118941"/>
            <a:ext cx="10515600" cy="994176"/>
          </a:xfrm>
        </p:spPr>
        <p:txBody>
          <a:bodyPr/>
          <a:lstStyle/>
          <a:p>
            <a:r>
              <a:rPr lang="en-US" dirty="0"/>
              <a:t>Case report</a:t>
            </a:r>
          </a:p>
        </p:txBody>
      </p:sp>
      <p:sp>
        <p:nvSpPr>
          <p:cNvPr id="3" name="내용 개체 틀 2">
            <a:extLst>
              <a:ext uri="{FF2B5EF4-FFF2-40B4-BE49-F238E27FC236}">
                <a16:creationId xmlns:a16="http://schemas.microsoft.com/office/drawing/2014/main" id="{4D38126D-430D-4F30-7822-0B3AF9734DE8}"/>
              </a:ext>
            </a:extLst>
          </p:cNvPr>
          <p:cNvSpPr>
            <a:spLocks noGrp="1"/>
          </p:cNvSpPr>
          <p:nvPr>
            <p:ph idx="1"/>
          </p:nvPr>
        </p:nvSpPr>
        <p:spPr>
          <a:xfrm>
            <a:off x="506605" y="1113117"/>
            <a:ext cx="10515600" cy="4351338"/>
          </a:xfrm>
        </p:spPr>
        <p:txBody>
          <a:bodyPr/>
          <a:lstStyle/>
          <a:p>
            <a:r>
              <a:rPr lang="en-US" b="1" i="0" dirty="0">
                <a:solidFill>
                  <a:srgbClr val="222222"/>
                </a:solidFill>
                <a:effectLst/>
                <a:latin typeface="Harding"/>
              </a:rPr>
              <a:t>Effect of nicotinamide riboside on airway inflammation in COPD: a randomized, placebo-controlled trial</a:t>
            </a:r>
          </a:p>
          <a:p>
            <a:endParaRPr lang="en-US" dirty="0"/>
          </a:p>
        </p:txBody>
      </p:sp>
      <p:pic>
        <p:nvPicPr>
          <p:cNvPr id="5" name="그림 4">
            <a:extLst>
              <a:ext uri="{FF2B5EF4-FFF2-40B4-BE49-F238E27FC236}">
                <a16:creationId xmlns:a16="http://schemas.microsoft.com/office/drawing/2014/main" id="{626FBEAF-15C2-E953-3CC3-BC8E3523F209}"/>
              </a:ext>
            </a:extLst>
          </p:cNvPr>
          <p:cNvPicPr>
            <a:picLocks noChangeAspect="1"/>
          </p:cNvPicPr>
          <p:nvPr/>
        </p:nvPicPr>
        <p:blipFill>
          <a:blip r:embed="rId2"/>
          <a:stretch>
            <a:fillRect/>
          </a:stretch>
        </p:blipFill>
        <p:spPr>
          <a:xfrm>
            <a:off x="5774452" y="2436725"/>
            <a:ext cx="6148989" cy="4102293"/>
          </a:xfrm>
          <a:prstGeom prst="rect">
            <a:avLst/>
          </a:prstGeom>
        </p:spPr>
      </p:pic>
    </p:spTree>
    <p:extLst>
      <p:ext uri="{BB962C8B-B14F-4D97-AF65-F5344CB8AC3E}">
        <p14:creationId xmlns:p14="http://schemas.microsoft.com/office/powerpoint/2010/main" val="1747727139"/>
      </p:ext>
    </p:extLst>
  </p:cSld>
  <p:clrMapOvr>
    <a:masterClrMapping/>
  </p:clrMapOvr>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맑은 고딕"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431</TotalTime>
  <Words>2263</Words>
  <Application>Microsoft Office PowerPoint</Application>
  <PresentationFormat>와이드스크린</PresentationFormat>
  <Paragraphs>88</Paragraphs>
  <Slides>36</Slides>
  <Notes>0</Notes>
  <HiddenSlides>0</HiddenSlides>
  <MMClips>0</MMClips>
  <ScaleCrop>false</ScaleCrop>
  <HeadingPairs>
    <vt:vector size="6" baseType="variant">
      <vt:variant>
        <vt:lpstr>사용한 글꼴</vt:lpstr>
      </vt:variant>
      <vt:variant>
        <vt:i4>7</vt:i4>
      </vt:variant>
      <vt:variant>
        <vt:lpstr>테마</vt:lpstr>
      </vt:variant>
      <vt:variant>
        <vt:i4>1</vt:i4>
      </vt:variant>
      <vt:variant>
        <vt:lpstr>슬라이드 제목</vt:lpstr>
      </vt:variant>
      <vt:variant>
        <vt:i4>36</vt:i4>
      </vt:variant>
    </vt:vector>
  </HeadingPairs>
  <TitlesOfParts>
    <vt:vector size="44" baseType="lpstr">
      <vt:lpstr>-apple-system</vt:lpstr>
      <vt:lpstr>Google Sans</vt:lpstr>
      <vt:lpstr>Harding</vt:lpstr>
      <vt:lpstr>맑은 고딕</vt:lpstr>
      <vt:lpstr>Arial</vt:lpstr>
      <vt:lpstr>Arial Narrow</vt:lpstr>
      <vt:lpstr>Wingdings</vt:lpstr>
      <vt:lpstr>Office 테마</vt:lpstr>
      <vt:lpstr>Nicotinamide Riboside as Gerosubstance</vt:lpstr>
      <vt:lpstr>What is NR?</vt:lpstr>
      <vt:lpstr>PowerPoint 프레젠테이션</vt:lpstr>
      <vt:lpstr>A form of vitamin B3 </vt:lpstr>
      <vt:lpstr>What is IL-8?</vt:lpstr>
      <vt:lpstr>Interleukin 8 </vt:lpstr>
      <vt:lpstr>PowerPoint 프레젠테이션</vt:lpstr>
      <vt:lpstr>PowerPoint 프레젠테이션</vt:lpstr>
      <vt:lpstr>Case report</vt:lpstr>
      <vt:lpstr>Effect of nicotinamide riboside on airway inflammation in COPD: a randomized, placebo-controlled trial</vt:lpstr>
      <vt:lpstr>PowerPoint 프레젠테이션</vt:lpstr>
      <vt:lpstr>Randomized, double-blind, placebo-controlled clinical trial</vt:lpstr>
      <vt:lpstr>NR treatment increased NAD+ levels by more than twofold in whole blood,</vt:lpstr>
      <vt:lpstr>Intro: COPD  accelerated lung aging2</vt:lpstr>
      <vt:lpstr>NR rescues DNA repair disorders in animal models</vt:lpstr>
      <vt:lpstr>Experimental design</vt:lpstr>
      <vt:lpstr>PowerPoint 프레젠테이션</vt:lpstr>
      <vt:lpstr>PowerPoint 프레젠테이션</vt:lpstr>
      <vt:lpstr>Secondary outcome IL-6 in plasma</vt:lpstr>
      <vt:lpstr>PowerPoint 프레젠테이션</vt:lpstr>
      <vt:lpstr>PowerPoint 프레젠테이션</vt:lpstr>
      <vt:lpstr>Secondary outcome NAD+ in whole blood</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Exploratory outcome epigenetic age in peripheral blood mononuclear cells</vt:lpstr>
      <vt:lpstr>Exploratory outcome epigenetic age in peripheral blood mononuclear cells</vt:lpstr>
      <vt:lpstr>PowerPoint 프레젠테이션</vt:lpstr>
      <vt:lpstr>Analysis workflow showing a representative micrograph of a sputum sample and monocyte nuclei detection by the DNNs. Change in the post hoc outcome predicted IR-induced senescence and replicative senescence from baseline (Pre, n = 29) after 6 weeks of NR/placebo supplementation (Post, n = 25) and after a 12-week follow-up (Follow-up, n = 24) in patients with COPD. A similar statistical model as a was used. Corrections for multiplicity were not made.</vt:lpstr>
      <vt:lpstr>Exploratory outcome RNA sequencing in nasal epithelial cells</vt:lpstr>
      <vt:lpstr>PowerPoint 프레젠테이션</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Telomeromics</dc:title>
  <dc:creator>Microsoft</dc:creator>
  <cp:lastModifiedBy>Bhak Jong</cp:lastModifiedBy>
  <cp:revision>138</cp:revision>
  <dcterms:created xsi:type="dcterms:W3CDTF">2016-03-19T03:08:48Z</dcterms:created>
  <dcterms:modified xsi:type="dcterms:W3CDTF">2024-11-22T01:21:04Z</dcterms:modified>
</cp:coreProperties>
</file>