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326" r:id="rId3"/>
    <p:sldId id="327" r:id="rId4"/>
    <p:sldId id="324" r:id="rId5"/>
    <p:sldId id="328" r:id="rId6"/>
    <p:sldId id="325" r:id="rId7"/>
    <p:sldId id="323" r:id="rId8"/>
    <p:sldId id="330" r:id="rId9"/>
    <p:sldId id="329" r:id="rId10"/>
    <p:sldId id="331" r:id="rId11"/>
    <p:sldId id="332" r:id="rId12"/>
    <p:sldId id="33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159" autoAdjust="0"/>
  </p:normalViewPr>
  <p:slideViewPr>
    <p:cSldViewPr>
      <p:cViewPr varScale="1">
        <p:scale>
          <a:sx n="100" d="100"/>
          <a:sy n="100" d="100"/>
        </p:scale>
        <p:origin x="75" y="573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A0C555-7A01-4FE0-A008-7717A264F6B3}" type="datetimeFigureOut">
              <a:rPr lang="ko-KR" altLang="en-US" smtClean="0"/>
              <a:pPr/>
              <a:t>2025-03-13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B09193-3D10-496A-B76C-8324B6DB997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8499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7" descr="6.png"/>
          <p:cNvPicPr>
            <a:picLocks noChangeAspect="1"/>
          </p:cNvPicPr>
          <p:nvPr userDrawn="1"/>
        </p:nvPicPr>
        <p:blipFill>
          <a:blip r:embed="rId2" cstate="print"/>
          <a:srcRect l="51968"/>
          <a:stretch>
            <a:fillRect/>
          </a:stretch>
        </p:blipFill>
        <p:spPr bwMode="auto">
          <a:xfrm>
            <a:off x="6335184" y="0"/>
            <a:ext cx="585681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F1063-8E7E-40EF-9A08-CB77BFB2A1BB}" type="datetime1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2025-03-13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767E7-F359-4C56-A3D5-666EED57C501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17318"/>
            <a:ext cx="8686800" cy="4402282"/>
          </a:xfrm>
        </p:spPr>
        <p:txBody>
          <a:bodyPr>
            <a:noAutofit/>
          </a:bodyPr>
          <a:lstStyle/>
          <a:p>
            <a:r>
              <a:rPr lang="en-US" altLang="ko-KR" sz="6600" b="1" dirty="0"/>
              <a:t>Glutathione Pathway</a:t>
            </a:r>
            <a:r>
              <a:rPr lang="en-US" altLang="ko-KR" sz="6000" b="1" dirty="0"/>
              <a:t> </a:t>
            </a:r>
            <a:br>
              <a:rPr lang="en-US" altLang="ko-KR" sz="6000" b="1"/>
            </a:br>
            <a:endParaRPr lang="en-US" altLang="ko-KR" sz="60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5600" y="4572000"/>
            <a:ext cx="6400800" cy="2057400"/>
          </a:xfrm>
        </p:spPr>
        <p:txBody>
          <a:bodyPr>
            <a:normAutofit/>
          </a:bodyPr>
          <a:lstStyle/>
          <a:p>
            <a:r>
              <a:rPr lang="en-US" altLang="ko-KR" sz="1800" dirty="0"/>
              <a:t>Jong</a:t>
            </a:r>
            <a:r>
              <a:rPr lang="ko-KR" altLang="en-US" sz="1800" dirty="0"/>
              <a:t> </a:t>
            </a:r>
            <a:r>
              <a:rPr lang="en-US" altLang="ko-KR" sz="1800" dirty="0"/>
              <a:t>Bhak</a:t>
            </a:r>
          </a:p>
          <a:p>
            <a:endParaRPr lang="en-US" altLang="ko-KR" sz="1800" dirty="0"/>
          </a:p>
          <a:p>
            <a:r>
              <a:rPr lang="en-US" altLang="ko-KR" sz="4400" dirty="0">
                <a:solidFill>
                  <a:srgbClr val="FF0000"/>
                </a:solidFill>
              </a:rPr>
              <a:t>UNIST</a:t>
            </a:r>
            <a:endParaRPr lang="en-US" altLang="ko-KR" dirty="0">
              <a:solidFill>
                <a:srgbClr val="FF0000"/>
              </a:solidFill>
            </a:endParaRPr>
          </a:p>
          <a:p>
            <a:r>
              <a:rPr lang="en-US" altLang="ko-KR" sz="2000" dirty="0">
                <a:solidFill>
                  <a:srgbClr val="FF0000"/>
                </a:solidFill>
              </a:rPr>
              <a:t>jongbhak@genomics.org</a:t>
            </a:r>
            <a:endParaRPr lang="ko-KR" alt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8168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6781800" cy="1143000"/>
          </a:xfrm>
        </p:spPr>
        <p:txBody>
          <a:bodyPr>
            <a:normAutofit/>
          </a:bodyPr>
          <a:lstStyle/>
          <a:p>
            <a:r>
              <a:rPr lang="en-US" altLang="ko-KR" sz="6600" b="1" dirty="0"/>
              <a:t>ERCC1</a:t>
            </a:r>
            <a:r>
              <a:rPr lang="en-US" altLang="ko-KR" sz="6600" dirty="0"/>
              <a:t>  gene</a:t>
            </a:r>
            <a:endParaRPr lang="ko-KR" altLang="en-US" sz="6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981200" y="2362201"/>
            <a:ext cx="8229600" cy="3763963"/>
          </a:xfrm>
        </p:spPr>
        <p:txBody>
          <a:bodyPr/>
          <a:lstStyle/>
          <a:p>
            <a:pPr marL="0" indent="0">
              <a:buNone/>
            </a:pPr>
            <a:r>
              <a:rPr lang="en-US" altLang="ko-KR" sz="4400" dirty="0"/>
              <a:t>a member of the nucleotide excision repair pathway</a:t>
            </a:r>
            <a:endParaRPr lang="ko-KR" altLang="en-US" sz="4400" dirty="0"/>
          </a:p>
          <a:p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381001"/>
            <a:ext cx="2395998" cy="180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8347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81200" y="9525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6000" b="1" dirty="0"/>
              <a:t>Clinical significance</a:t>
            </a:r>
            <a:endParaRPr lang="ko-KR" altLang="en-US" sz="6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981200" y="1524001"/>
            <a:ext cx="8229600" cy="4144963"/>
          </a:xfrm>
        </p:spPr>
        <p:txBody>
          <a:bodyPr/>
          <a:lstStyle/>
          <a:p>
            <a:pPr marL="0" indent="0">
              <a:buNone/>
            </a:pPr>
            <a:r>
              <a:rPr lang="en-US" altLang="ko-KR" dirty="0"/>
              <a:t>Mutations in the human </a:t>
            </a:r>
            <a:r>
              <a:rPr lang="en-US" altLang="ko-KR" i="1" dirty="0"/>
              <a:t>ERCC1</a:t>
            </a:r>
            <a:r>
              <a:rPr lang="en-US" altLang="ko-KR" dirty="0"/>
              <a:t> gene result in </a:t>
            </a:r>
            <a:r>
              <a:rPr lang="en-US" altLang="ko-KR" dirty="0" err="1"/>
              <a:t>cerebro</a:t>
            </a:r>
            <a:r>
              <a:rPr lang="en-US" altLang="ko-KR" dirty="0"/>
              <a:t> </a:t>
            </a:r>
            <a:r>
              <a:rPr lang="en-US" altLang="ko-KR" dirty="0" err="1"/>
              <a:t>oculo</a:t>
            </a:r>
            <a:r>
              <a:rPr lang="en-US" altLang="ko-KR" dirty="0"/>
              <a:t> </a:t>
            </a:r>
            <a:r>
              <a:rPr lang="en-US" altLang="ko-KR" dirty="0" err="1"/>
              <a:t>facioskeletal</a:t>
            </a:r>
            <a:r>
              <a:rPr lang="en-US" altLang="ko-KR" dirty="0"/>
              <a:t> syndrome and polymorphisms that alter expression of this gene may play a role in </a:t>
            </a:r>
            <a:r>
              <a:rPr lang="en-US" altLang="ko-KR" sz="3600" b="1" dirty="0"/>
              <a:t>carcinogenesis</a:t>
            </a:r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339242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b="1" dirty="0" err="1"/>
              <a:t>Cerebro</a:t>
            </a:r>
            <a:r>
              <a:rPr lang="en-US" altLang="ko-KR" b="1" dirty="0"/>
              <a:t> </a:t>
            </a:r>
            <a:r>
              <a:rPr lang="en-US" altLang="ko-KR" b="1" dirty="0" err="1"/>
              <a:t>oculo</a:t>
            </a:r>
            <a:r>
              <a:rPr lang="en-US" altLang="ko-KR" b="1" dirty="0"/>
              <a:t> </a:t>
            </a:r>
            <a:r>
              <a:rPr lang="en-US" altLang="ko-KR" b="1" dirty="0" err="1"/>
              <a:t>facio</a:t>
            </a:r>
            <a:r>
              <a:rPr lang="en-US" altLang="ko-KR" b="1" dirty="0"/>
              <a:t> skeletal syndrome</a:t>
            </a:r>
            <a:endParaRPr lang="ko-KR" altLang="en-US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828800" y="1600200"/>
            <a:ext cx="8610600" cy="4800600"/>
          </a:xfrm>
        </p:spPr>
        <p:txBody>
          <a:bodyPr/>
          <a:lstStyle/>
          <a:p>
            <a:pPr marL="0" indent="0">
              <a:buNone/>
            </a:pPr>
            <a:r>
              <a:rPr lang="en-US" altLang="ko-KR" b="1" dirty="0" err="1"/>
              <a:t>Cockayne</a:t>
            </a:r>
            <a:r>
              <a:rPr lang="en-US" altLang="ko-KR" b="1" dirty="0"/>
              <a:t> syndrome</a:t>
            </a:r>
            <a:r>
              <a:rPr lang="en-US" altLang="ko-KR" dirty="0"/>
              <a:t> (</a:t>
            </a:r>
            <a:r>
              <a:rPr lang="en-US" altLang="ko-KR" b="1" dirty="0"/>
              <a:t>CS</a:t>
            </a:r>
            <a:r>
              <a:rPr lang="en-US" altLang="ko-KR" dirty="0"/>
              <a:t>) (also called </a:t>
            </a:r>
            <a:r>
              <a:rPr lang="en-US" altLang="ko-KR" b="1" dirty="0"/>
              <a:t>Weber-</a:t>
            </a:r>
            <a:r>
              <a:rPr lang="en-US" altLang="ko-KR" b="1" dirty="0" err="1"/>
              <a:t>Cockayne</a:t>
            </a:r>
            <a:r>
              <a:rPr lang="en-US" altLang="ko-KR" b="1" dirty="0"/>
              <a:t> syndrome</a:t>
            </a:r>
            <a:r>
              <a:rPr lang="en-US" altLang="ko-KR" dirty="0"/>
              <a:t>, or </a:t>
            </a:r>
            <a:r>
              <a:rPr lang="en-US" altLang="ko-KR" b="1" dirty="0"/>
              <a:t>Neill-</a:t>
            </a:r>
            <a:r>
              <a:rPr lang="en-US" altLang="ko-KR" b="1" dirty="0" err="1"/>
              <a:t>Dingwall</a:t>
            </a:r>
            <a:r>
              <a:rPr lang="en-US" altLang="ko-KR" b="1" dirty="0"/>
              <a:t> syndrome</a:t>
            </a:r>
            <a:r>
              <a:rPr lang="en-US" altLang="ko-KR" dirty="0"/>
              <a:t>) is a rare autosomal recessive, congenital disorder characterized by growth failure, impaired development of the nervous system, abnormal sensitivity to sunlight (photosensitivity), and premature aging.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05854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7200" b="1" dirty="0"/>
              <a:t>Glutathione Pathway</a:t>
            </a:r>
            <a:endParaRPr lang="ko-KR" altLang="en-US" sz="7200" b="1" dirty="0"/>
          </a:p>
        </p:txBody>
      </p:sp>
      <p:pic>
        <p:nvPicPr>
          <p:cNvPr id="5" name="내용 개체 틀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3200401"/>
            <a:ext cx="5601254" cy="3447317"/>
          </a:xfr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6675" y="1642269"/>
            <a:ext cx="4438650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799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676400" y="1146049"/>
            <a:ext cx="88392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dirty="0" err="1"/>
              <a:t>Thiol</a:t>
            </a:r>
            <a:r>
              <a:rPr lang="en-US" altLang="ko-KR" sz="2800" dirty="0"/>
              <a:t> groups are reducing agents, existing at a concentration around  5 </a:t>
            </a:r>
            <a:r>
              <a:rPr lang="en-US" altLang="ko-KR" sz="2800" dirty="0" err="1"/>
              <a:t>mM</a:t>
            </a:r>
            <a:r>
              <a:rPr lang="en-US" altLang="ko-KR" sz="2800" dirty="0"/>
              <a:t> in animal cells. </a:t>
            </a:r>
          </a:p>
          <a:p>
            <a:r>
              <a:rPr lang="en-US" altLang="ko-KR" sz="2800" dirty="0"/>
              <a:t>Glutathione reduces disulfide bonds formed within cytoplasmic proteins to </a:t>
            </a:r>
            <a:r>
              <a:rPr lang="en-US" altLang="ko-KR" sz="2800" dirty="0" err="1"/>
              <a:t>cysteines</a:t>
            </a:r>
            <a:r>
              <a:rPr lang="en-US" altLang="ko-KR" sz="2800" dirty="0"/>
              <a:t> by serving as an electron donor. </a:t>
            </a:r>
          </a:p>
          <a:p>
            <a:endParaRPr lang="en-US" altLang="ko-KR" sz="2800" dirty="0"/>
          </a:p>
          <a:p>
            <a:r>
              <a:rPr lang="en-US" altLang="ko-KR" sz="2800" dirty="0"/>
              <a:t>In the process, glutathione is converted to its oxidized form, </a:t>
            </a:r>
            <a:r>
              <a:rPr lang="en-US" altLang="ko-KR" sz="2800" dirty="0">
                <a:solidFill>
                  <a:srgbClr val="FF0000"/>
                </a:solidFill>
              </a:rPr>
              <a:t>glutathione disulfide </a:t>
            </a:r>
            <a:r>
              <a:rPr lang="en-US" altLang="ko-KR" sz="2800" dirty="0"/>
              <a:t>(</a:t>
            </a:r>
            <a:r>
              <a:rPr lang="en-US" altLang="ko-KR" sz="2800" b="1" dirty="0"/>
              <a:t>GSSG</a:t>
            </a:r>
            <a:r>
              <a:rPr lang="en-US" altLang="ko-KR" sz="2800" dirty="0"/>
              <a:t>), also called L-(–)-glutathione.</a:t>
            </a:r>
          </a:p>
          <a:p>
            <a:r>
              <a:rPr lang="en-US" altLang="ko-KR" sz="2800" dirty="0"/>
              <a:t>Once oxidized, glutathione can be reduced back by </a:t>
            </a:r>
            <a:r>
              <a:rPr lang="en-US" altLang="ko-KR" sz="2800" b="1" dirty="0">
                <a:solidFill>
                  <a:srgbClr val="00B050"/>
                </a:solidFill>
              </a:rPr>
              <a:t>glutathione reductase</a:t>
            </a:r>
            <a:r>
              <a:rPr lang="en-US" altLang="ko-KR" sz="2800" dirty="0"/>
              <a:t>, using </a:t>
            </a:r>
            <a:r>
              <a:rPr lang="en-US" altLang="ko-KR" sz="2800" b="1" dirty="0"/>
              <a:t>NADPH</a:t>
            </a:r>
            <a:r>
              <a:rPr lang="en-US" altLang="ko-KR" sz="2800" dirty="0"/>
              <a:t> as an electron donor. The ratio of reduced glutathione to oxidized glutathione within cells is often used as a measure of cellular toxicity.</a:t>
            </a:r>
            <a:endParaRPr lang="ko-KR" altLang="en-US" sz="2800" dirty="0"/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1981200" y="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6000" b="1" dirty="0"/>
              <a:t>Glutathione: tripeptide</a:t>
            </a:r>
            <a:endParaRPr lang="ko-KR" alt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30431772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95406" y="71414"/>
            <a:ext cx="2976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i="1" dirty="0">
                <a:latin typeface="Times New Roman" pitchFamily="18" charset="0"/>
                <a:cs typeface="Times New Roman" pitchFamily="18" charset="0"/>
              </a:rPr>
              <a:t>Unique </a:t>
            </a:r>
            <a:r>
              <a:rPr lang="en-US" altLang="ko-KR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amino acid </a:t>
            </a:r>
            <a:r>
              <a:rPr lang="en-US" altLang="ko-KR" b="1" i="1" dirty="0">
                <a:latin typeface="Times New Roman" pitchFamily="18" charset="0"/>
                <a:cs typeface="Times New Roman" pitchFamily="18" charset="0"/>
              </a:rPr>
              <a:t>changes:</a:t>
            </a:r>
            <a:endParaRPr lang="ko-KR" altLang="en-US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14455" y="57485"/>
            <a:ext cx="55990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i="1" dirty="0">
                <a:latin typeface="Times New Roman" pitchFamily="18" charset="0"/>
                <a:cs typeface="Times New Roman" pitchFamily="18" charset="0"/>
              </a:rPr>
              <a:t>Resistance to hypoxic stresses</a:t>
            </a:r>
            <a:endParaRPr lang="ko-KR" altLang="en-US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33600" y="857089"/>
            <a:ext cx="64436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/>
              <a:t>Diving &gt; Hypoxia &gt; increased reactive oxygen species</a:t>
            </a:r>
            <a:endParaRPr lang="ko-KR" altLang="en-US" sz="2000" b="1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6369" y="1657374"/>
            <a:ext cx="8944612" cy="3914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직사각형 7"/>
          <p:cNvSpPr/>
          <p:nvPr/>
        </p:nvSpPr>
        <p:spPr>
          <a:xfrm>
            <a:off x="1738282" y="5648942"/>
            <a:ext cx="87154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/>
              <a:t>positively selected gene</a:t>
            </a:r>
            <a:r>
              <a:rPr lang="en-US" altLang="ko-KR" dirty="0"/>
              <a:t> (GSR) in the bottlenose dolphin is shown in a red rectangle. </a:t>
            </a:r>
            <a:r>
              <a:rPr lang="en-US" altLang="ko-KR" b="1" dirty="0"/>
              <a:t>Genes with cetacean-specific amino acid changes</a:t>
            </a:r>
            <a:r>
              <a:rPr lang="en-US" altLang="ko-KR" dirty="0"/>
              <a:t> (GSR, GPX2, GGT6, GGT7, ANPEP, ODC1 and GCLC) are shown in blue rectangles. </a:t>
            </a:r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1666844" y="1214422"/>
            <a:ext cx="88583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/>
              <a:t>Glutathione is a well-known antioxidant that prevents damage to important cellular components by ROS.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229528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676400" y="1371601"/>
            <a:ext cx="8686800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5400" b="1" dirty="0"/>
              <a:t>Increased </a:t>
            </a:r>
            <a:r>
              <a:rPr lang="en-US" altLang="ko-KR" sz="5400" b="1" dirty="0">
                <a:solidFill>
                  <a:srgbClr val="FF0000"/>
                </a:solidFill>
              </a:rPr>
              <a:t>GSSG</a:t>
            </a:r>
            <a:r>
              <a:rPr lang="en-US" altLang="ko-KR" sz="5400" b="1" dirty="0"/>
              <a:t>-to-</a:t>
            </a:r>
            <a:r>
              <a:rPr lang="en-US" altLang="ko-KR" sz="5400" b="1" dirty="0">
                <a:solidFill>
                  <a:srgbClr val="00B050"/>
                </a:solidFill>
              </a:rPr>
              <a:t>GSH</a:t>
            </a:r>
            <a:r>
              <a:rPr lang="en-US" altLang="ko-KR" sz="5400" b="1" dirty="0"/>
              <a:t> ratio:</a:t>
            </a:r>
          </a:p>
          <a:p>
            <a:endParaRPr lang="en-US" altLang="ko-KR" sz="5400" dirty="0"/>
          </a:p>
          <a:p>
            <a:r>
              <a:rPr lang="en-US" altLang="ko-KR" sz="5400" b="1" dirty="0"/>
              <a:t>Oxidative Stress Indication</a:t>
            </a:r>
          </a:p>
          <a:p>
            <a:endParaRPr lang="en-US" altLang="ko-KR" sz="4000" dirty="0"/>
          </a:p>
          <a:p>
            <a:r>
              <a:rPr lang="en-US" altLang="ko-KR" sz="4400" b="1" dirty="0"/>
              <a:t>     GSSR/GSH   =~  Oxidative Stress</a:t>
            </a:r>
            <a:endParaRPr lang="ko-KR" alt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31473457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143000"/>
            <a:ext cx="51816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057401" y="152400"/>
            <a:ext cx="73266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b="1" dirty="0"/>
              <a:t>Spotted dolphin kidney Sp1k cells</a:t>
            </a:r>
            <a:endParaRPr lang="ko-KR" altLang="en-US" sz="4000" b="1" dirty="0"/>
          </a:p>
        </p:txBody>
      </p:sp>
      <p:sp>
        <p:nvSpPr>
          <p:cNvPr id="6" name="직사각형 5"/>
          <p:cNvSpPr/>
          <p:nvPr/>
        </p:nvSpPr>
        <p:spPr>
          <a:xfrm>
            <a:off x="5486400" y="3483810"/>
            <a:ext cx="50292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dirty="0"/>
              <a:t>Cultured kidney cells from the Atlantic spotted dolphin (Stenella frontalis) </a:t>
            </a:r>
            <a:r>
              <a:rPr lang="en-US" altLang="ko-KR" sz="2800" b="1" dirty="0"/>
              <a:t>showed an increased ratio of </a:t>
            </a:r>
            <a:r>
              <a:rPr lang="en-US" altLang="ko-KR" sz="2800" b="1" dirty="0">
                <a:solidFill>
                  <a:srgbClr val="00B050"/>
                </a:solidFill>
              </a:rPr>
              <a:t>reduced</a:t>
            </a:r>
            <a:r>
              <a:rPr lang="en-US" altLang="ko-KR" sz="2800" b="1" dirty="0"/>
              <a:t> </a:t>
            </a:r>
            <a:r>
              <a:rPr lang="en-US" altLang="ko-KR" sz="2800" b="1" dirty="0">
                <a:solidFill>
                  <a:srgbClr val="00B050"/>
                </a:solidFill>
              </a:rPr>
              <a:t>glutathione</a:t>
            </a:r>
            <a:r>
              <a:rPr lang="en-US" altLang="ko-KR" sz="2800" b="1" dirty="0"/>
              <a:t> to glutathione disulfide (</a:t>
            </a:r>
            <a:r>
              <a:rPr lang="en-US" altLang="ko-KR" sz="2800" b="1" dirty="0">
                <a:solidFill>
                  <a:srgbClr val="FF0000"/>
                </a:solidFill>
              </a:rPr>
              <a:t>GSSR</a:t>
            </a:r>
            <a:r>
              <a:rPr lang="en-US" altLang="ko-KR" sz="2800" b="1" dirty="0"/>
              <a:t>)</a:t>
            </a:r>
            <a:r>
              <a:rPr lang="en-US" altLang="ko-KR" sz="2800" dirty="0"/>
              <a:t> when subjected to hypoxic or oxidative stress.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061576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905000" y="1828800"/>
            <a:ext cx="838200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b="1" dirty="0">
                <a:solidFill>
                  <a:srgbClr val="FF0000"/>
                </a:solidFill>
              </a:rPr>
              <a:t>Glutathione synthetase deficiency </a:t>
            </a:r>
            <a:r>
              <a:rPr lang="en-US" altLang="ko-KR" sz="2800" dirty="0"/>
              <a:t>: rare autosomal recessive metabolic disorder.</a:t>
            </a:r>
          </a:p>
          <a:p>
            <a:r>
              <a:rPr lang="en-US" altLang="ko-KR" sz="2800" dirty="0"/>
              <a:t>  </a:t>
            </a:r>
            <a:r>
              <a:rPr lang="en-US" altLang="ko-KR" sz="2800" dirty="0">
                <a:sym typeface="Wingdings" panose="05000000000000000000" pitchFamily="2" charset="2"/>
              </a:rPr>
              <a:t> P</a:t>
            </a:r>
            <a:r>
              <a:rPr lang="en-US" altLang="ko-KR" sz="2800" dirty="0"/>
              <a:t>revents glutathione production </a:t>
            </a:r>
          </a:p>
          <a:p>
            <a:endParaRPr lang="en-US" altLang="ko-KR" sz="2400" dirty="0"/>
          </a:p>
          <a:p>
            <a:r>
              <a:rPr lang="en-US" altLang="ko-KR" sz="2800" b="1" dirty="0"/>
              <a:t>Glutathione helps prevent damage </a:t>
            </a:r>
            <a:r>
              <a:rPr lang="en-US" altLang="ko-KR" sz="2400" dirty="0"/>
              <a:t>to cells by neutralizing harmful molecules generated during energy production. </a:t>
            </a:r>
          </a:p>
          <a:p>
            <a:endParaRPr lang="en-US" altLang="ko-KR" sz="2400" dirty="0"/>
          </a:p>
          <a:p>
            <a:r>
              <a:rPr lang="en-US" altLang="ko-KR" sz="2800" dirty="0"/>
              <a:t>Glutathione also plays a role in </a:t>
            </a:r>
            <a:r>
              <a:rPr lang="en-US" altLang="ko-KR" sz="2800" b="1" dirty="0"/>
              <a:t>processing medications and cancer-causing compounds </a:t>
            </a:r>
            <a:r>
              <a:rPr lang="en-US" altLang="ko-KR" sz="2800" dirty="0"/>
              <a:t>(</a:t>
            </a:r>
            <a:r>
              <a:rPr lang="en-US" altLang="ko-KR" sz="2800" b="1" dirty="0"/>
              <a:t>carcinogens</a:t>
            </a:r>
            <a:r>
              <a:rPr lang="en-US" altLang="ko-KR" sz="2800" dirty="0"/>
              <a:t>), and building DNA, proteins, and other important cellular components.</a:t>
            </a:r>
            <a:endParaRPr lang="ko-KR" altLang="en-US" sz="2800" dirty="0"/>
          </a:p>
        </p:txBody>
      </p:sp>
      <p:sp>
        <p:nvSpPr>
          <p:cNvPr id="3" name="직사각형 2"/>
          <p:cNvSpPr/>
          <p:nvPr/>
        </p:nvSpPr>
        <p:spPr>
          <a:xfrm>
            <a:off x="1524000" y="0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4400" b="1" dirty="0"/>
              <a:t>Disease associated with </a:t>
            </a:r>
          </a:p>
          <a:p>
            <a:pPr algn="ctr"/>
            <a:r>
              <a:rPr lang="en-US" altLang="ko-KR" sz="4400" b="1" dirty="0"/>
              <a:t>Glutathione deficiency</a:t>
            </a:r>
          </a:p>
        </p:txBody>
      </p:sp>
    </p:spTree>
    <p:extLst>
      <p:ext uri="{BB962C8B-B14F-4D97-AF65-F5344CB8AC3E}">
        <p14:creationId xmlns:p14="http://schemas.microsoft.com/office/powerpoint/2010/main" val="26433574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3867"/>
            <a:ext cx="8915400" cy="1143000"/>
          </a:xfrm>
        </p:spPr>
        <p:txBody>
          <a:bodyPr>
            <a:normAutofit/>
          </a:bodyPr>
          <a:lstStyle/>
          <a:p>
            <a:r>
              <a:rPr lang="en-US" altLang="ko-KR" sz="6000" b="1" dirty="0">
                <a:solidFill>
                  <a:srgbClr val="00B050"/>
                </a:solidFill>
              </a:rPr>
              <a:t>Bowhead Whale Genome</a:t>
            </a:r>
            <a:endParaRPr lang="ko-KR" alt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176867"/>
            <a:ext cx="8763000" cy="522393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altLang="ko-KR" b="1" dirty="0"/>
              <a:t>Statistics of the Bowhead Whale Genome Sequencing (Length: 2.91 Gb)</a:t>
            </a:r>
          </a:p>
          <a:p>
            <a:endParaRPr lang="en-US" altLang="ko-KR" dirty="0"/>
          </a:p>
          <a:p>
            <a:r>
              <a:rPr lang="en-US" altLang="ko-KR" sz="3400" dirty="0"/>
              <a:t>200 </a:t>
            </a:r>
            <a:r>
              <a:rPr lang="en-US" altLang="ko-KR" sz="3400" dirty="0" err="1"/>
              <a:t>bp</a:t>
            </a:r>
            <a:r>
              <a:rPr lang="en-US" altLang="ko-KR" sz="3400" dirty="0"/>
              <a:t> paired end  149.1    51.23x</a:t>
            </a:r>
          </a:p>
          <a:p>
            <a:r>
              <a:rPr lang="en-US" altLang="ko-KR" sz="3400" dirty="0"/>
              <a:t>500 </a:t>
            </a:r>
            <a:r>
              <a:rPr lang="en-US" altLang="ko-KR" sz="3400" dirty="0" err="1"/>
              <a:t>bp</a:t>
            </a:r>
            <a:r>
              <a:rPr lang="en-US" altLang="ko-KR" sz="3400" dirty="0"/>
              <a:t> paired end  141.7    48.73x</a:t>
            </a:r>
          </a:p>
          <a:p>
            <a:r>
              <a:rPr lang="en-US" altLang="ko-KR" sz="3400" dirty="0"/>
              <a:t>3 kb mate paired 57.3         19.73x</a:t>
            </a:r>
          </a:p>
          <a:p>
            <a:r>
              <a:rPr lang="en-US" altLang="ko-KR" sz="3400" dirty="0"/>
              <a:t>5 kb mate paired 72.5         24.93x</a:t>
            </a:r>
          </a:p>
          <a:p>
            <a:r>
              <a:rPr lang="en-US" altLang="ko-KR" sz="3400" dirty="0"/>
              <a:t>10 kb mate paired 28.5        9.83x</a:t>
            </a:r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r>
              <a:rPr lang="en-US" altLang="ko-KR" sz="4600" dirty="0"/>
              <a:t>       Total                  449.1 GB    154.33x</a:t>
            </a:r>
          </a:p>
          <a:p>
            <a:endParaRPr lang="en-US" altLang="ko-KR" dirty="0"/>
          </a:p>
          <a:p>
            <a:pPr marL="0" indent="0">
              <a:buNone/>
            </a:pPr>
            <a:r>
              <a:rPr lang="en-US" altLang="ko-KR" b="1" dirty="0"/>
              <a:t>Genome Assembly Statistics</a:t>
            </a:r>
          </a:p>
          <a:p>
            <a:r>
              <a:rPr lang="en-US" altLang="ko-KR" sz="3400" dirty="0"/>
              <a:t>Assembly    N50 (kb)       Number        Total Size (Gb)</a:t>
            </a:r>
          </a:p>
          <a:p>
            <a:r>
              <a:rPr lang="en-US" altLang="ko-KR" sz="3400" dirty="0" err="1"/>
              <a:t>Contigs</a:t>
            </a:r>
            <a:r>
              <a:rPr lang="en-US" altLang="ko-KR" sz="3400" dirty="0"/>
              <a:t>        34.8 kb         113,673              2.1</a:t>
            </a:r>
          </a:p>
          <a:p>
            <a:r>
              <a:rPr lang="en-US" altLang="ko-KR" sz="3400" dirty="0"/>
              <a:t>Scaffolds     877                7,227                  2.3</a:t>
            </a:r>
          </a:p>
        </p:txBody>
      </p:sp>
    </p:spTree>
    <p:extLst>
      <p:ext uri="{BB962C8B-B14F-4D97-AF65-F5344CB8AC3E}">
        <p14:creationId xmlns:p14="http://schemas.microsoft.com/office/powerpoint/2010/main" val="844116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676400" y="2286000"/>
            <a:ext cx="8763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dirty="0"/>
              <a:t>Bowhead-specific mutations in genes associated with cancer and aging (e.g., </a:t>
            </a:r>
            <a:r>
              <a:rPr lang="en-US" altLang="ko-KR" sz="2800" b="1" dirty="0"/>
              <a:t>ERCC1</a:t>
            </a:r>
            <a:r>
              <a:rPr lang="en-US" altLang="ko-KR" sz="2800" dirty="0"/>
              <a:t>)</a:t>
            </a:r>
          </a:p>
          <a:p>
            <a:endParaRPr lang="en-US" altLang="ko-KR" sz="2800" dirty="0"/>
          </a:p>
          <a:p>
            <a:r>
              <a:rPr lang="en-US" altLang="ko-KR" sz="2800" dirty="0"/>
              <a:t>Duplications in genes associated with DNA repair, cell cycle,</a:t>
            </a:r>
          </a:p>
          <a:p>
            <a:r>
              <a:rPr lang="en-US" altLang="ko-KR" sz="2800" dirty="0"/>
              <a:t>and aging (e.g., </a:t>
            </a:r>
            <a:r>
              <a:rPr lang="en-US" altLang="ko-KR" sz="2800" b="1" dirty="0"/>
              <a:t>PCNA</a:t>
            </a:r>
            <a:r>
              <a:rPr lang="en-US" altLang="ko-KR" sz="2800" dirty="0"/>
              <a:t>)</a:t>
            </a:r>
          </a:p>
          <a:p>
            <a:endParaRPr lang="en-US" altLang="ko-KR" sz="2800" dirty="0"/>
          </a:p>
          <a:p>
            <a:r>
              <a:rPr lang="en-US" altLang="ko-KR" sz="2800" dirty="0"/>
              <a:t>Changes in genes related to thermoregulation (</a:t>
            </a:r>
            <a:r>
              <a:rPr lang="en-US" altLang="ko-KR" sz="2800" b="1" dirty="0"/>
              <a:t>UCP1</a:t>
            </a:r>
            <a:r>
              <a:rPr lang="en-US" altLang="ko-KR" sz="2800" dirty="0"/>
              <a:t>) and</a:t>
            </a:r>
          </a:p>
          <a:p>
            <a:r>
              <a:rPr lang="en-US" altLang="ko-KR" sz="2800" dirty="0"/>
              <a:t>other bowhead traits</a:t>
            </a:r>
            <a:endParaRPr lang="ko-KR" altLang="en-US" sz="2800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100" y="18288"/>
            <a:ext cx="5181600" cy="1922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698340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6896</TotalTime>
  <Words>513</Words>
  <Application>Microsoft Office PowerPoint</Application>
  <PresentationFormat>Widescreen</PresentationFormat>
  <Paragraphs>60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맑은 고딕</vt:lpstr>
      <vt:lpstr>Arial</vt:lpstr>
      <vt:lpstr>Calibri</vt:lpstr>
      <vt:lpstr>Times New Roman</vt:lpstr>
      <vt:lpstr>Wingdings</vt:lpstr>
      <vt:lpstr>Office Theme</vt:lpstr>
      <vt:lpstr>Glutathione Pathway  </vt:lpstr>
      <vt:lpstr>Glutathione Pathway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Bowhead Whale Genome</vt:lpstr>
      <vt:lpstr>PowerPoint Presentation</vt:lpstr>
      <vt:lpstr>ERCC1  gene</vt:lpstr>
      <vt:lpstr>Clinical significance</vt:lpstr>
      <vt:lpstr>Cerebro oculo facio skeletal syndrome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Genomic approaches to aging and healthy aging</dc:title>
  <dc:creator>Ss</dc:creator>
  <cp:lastModifiedBy>(교원) 박종화 (바이오메디컬공학과)</cp:lastModifiedBy>
  <cp:revision>408</cp:revision>
  <dcterms:created xsi:type="dcterms:W3CDTF">2006-08-16T00:00:00Z</dcterms:created>
  <dcterms:modified xsi:type="dcterms:W3CDTF">2025-03-13T09:04:03Z</dcterms:modified>
</cp:coreProperties>
</file>