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56" r:id="rId2"/>
    <p:sldId id="260" r:id="rId3"/>
    <p:sldId id="272" r:id="rId4"/>
    <p:sldId id="271" r:id="rId5"/>
    <p:sldId id="276" r:id="rId6"/>
    <p:sldId id="273" r:id="rId7"/>
    <p:sldId id="274" r:id="rId8"/>
    <p:sldId id="275" r:id="rId9"/>
    <p:sldId id="279" r:id="rId10"/>
    <p:sldId id="277" r:id="rId11"/>
    <p:sldId id="280" r:id="rId12"/>
    <p:sldId id="278" r:id="rId13"/>
    <p:sldId id="257" r:id="rId14"/>
    <p:sldId id="258" r:id="rId15"/>
    <p:sldId id="259" r:id="rId16"/>
    <p:sldId id="267" r:id="rId17"/>
    <p:sldId id="261" r:id="rId18"/>
    <p:sldId id="262" r:id="rId19"/>
    <p:sldId id="263" r:id="rId20"/>
    <p:sldId id="264" r:id="rId21"/>
    <p:sldId id="265" r:id="rId22"/>
    <p:sldId id="266" r:id="rId23"/>
    <p:sldId id="268" r:id="rId24"/>
    <p:sldId id="269" r:id="rId25"/>
    <p:sldId id="270" r:id="rId26"/>
    <p:sldId id="281" r:id="rId27"/>
    <p:sldId id="282" r:id="rId28"/>
    <p:sldId id="283" r:id="rId29"/>
    <p:sldId id="284" r:id="rId30"/>
    <p:sldId id="285"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2451" autoAdjust="0"/>
  </p:normalViewPr>
  <p:slideViewPr>
    <p:cSldViewPr snapToGrid="0">
      <p:cViewPr varScale="1">
        <p:scale>
          <a:sx n="81" d="100"/>
          <a:sy n="81" d="100"/>
        </p:scale>
        <p:origin x="960" y="6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날짜 개체 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3759D0-8557-467C-BB20-E71F78B80A88}" type="datetimeFigureOut">
              <a:rPr lang="en-US" smtClean="0"/>
              <a:t>10/6/2023</a:t>
            </a:fld>
            <a:endParaRPr lang="en-US"/>
          </a:p>
        </p:txBody>
      </p:sp>
      <p:sp>
        <p:nvSpPr>
          <p:cNvPr id="4" name="슬라이드 이미지 개체 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슬라이드 노트 개체 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6" name="바닥글 개체 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슬라이드 번호 개체 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7C3BBB-4A2A-4374-A6B1-9495902C0FDE}" type="slidenum">
              <a:rPr lang="en-US" smtClean="0"/>
              <a:t>‹#›</a:t>
            </a:fld>
            <a:endParaRPr lang="en-US"/>
          </a:p>
        </p:txBody>
      </p:sp>
    </p:spTree>
    <p:extLst>
      <p:ext uri="{BB962C8B-B14F-4D97-AF65-F5344CB8AC3E}">
        <p14:creationId xmlns:p14="http://schemas.microsoft.com/office/powerpoint/2010/main" val="1464949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en-US" dirty="0"/>
          </a:p>
        </p:txBody>
      </p:sp>
      <p:sp>
        <p:nvSpPr>
          <p:cNvPr id="4" name="슬라이드 번호 개체 틀 3"/>
          <p:cNvSpPr>
            <a:spLocks noGrp="1"/>
          </p:cNvSpPr>
          <p:nvPr>
            <p:ph type="sldNum" sz="quarter" idx="5"/>
          </p:nvPr>
        </p:nvSpPr>
        <p:spPr/>
        <p:txBody>
          <a:bodyPr/>
          <a:lstStyle/>
          <a:p>
            <a:fld id="{7A7C3BBB-4A2A-4374-A6B1-9495902C0FDE}" type="slidenum">
              <a:rPr lang="en-US" smtClean="0"/>
              <a:t>17</a:t>
            </a:fld>
            <a:endParaRPr lang="en-US"/>
          </a:p>
        </p:txBody>
      </p:sp>
    </p:spTree>
    <p:extLst>
      <p:ext uri="{BB962C8B-B14F-4D97-AF65-F5344CB8AC3E}">
        <p14:creationId xmlns:p14="http://schemas.microsoft.com/office/powerpoint/2010/main" val="42182600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idx="2"/>
          </p:nvPr>
        </p:nvSpPr>
        <p:spPr>
          <a:xfrm>
            <a:off x="381000" y="685800"/>
            <a:ext cx="6096000" cy="3429000"/>
          </a:xfrm>
          <a:prstGeom prst="rect">
            <a:avLst/>
          </a:prstGeom>
          <a:noFill/>
          <a:ln w="12700">
            <a:miter lim="800000"/>
          </a:ln>
        </p:spPr>
      </p:sp>
      <p:sp>
        <p:nvSpPr>
          <p:cNvPr id="6147" name="Notes Placeholder 2"/>
          <p:cNvSpPr>
            <a:spLocks noGrp="1"/>
          </p:cNvSpPr>
          <p:nvPr>
            <p:ph type="body" idx="3"/>
          </p:nvPr>
        </p:nvSpPr>
        <p:spPr>
          <a:xfrm>
            <a:off x="685800" y="4343400"/>
            <a:ext cx="5486400" cy="4114800"/>
          </a:xfrm>
          <a:prstGeom prst="rect">
            <a:avLst/>
          </a:prstGeom>
          <a:noFill/>
          <a:ln w="9525">
            <a:noFill/>
            <a:miter lim="800000"/>
          </a:ln>
        </p:spPr>
        <p:txBody>
          <a:bodyPr vert="horz" wrap="square" lIns="91440" tIns="45720" rIns="91440" bIns="45720" anchor="t" anchorCtr="0">
            <a:noAutofit/>
          </a:bodyPr>
          <a:lstStyle>
            <a:lvl1pPr marL="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1pPr>
            <a:lvl2pPr marL="45720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2pPr>
            <a:lvl3pPr marL="91440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3pPr>
            <a:lvl4pPr marL="137160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4pPr>
            <a:lvl5pPr marL="182880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5pPr>
          </a:lstStyle>
          <a:p>
            <a:pPr marL="0" lvl="0" indent="0"/>
            <a:r>
              <a:rPr lang="en-US" altLang="en-US" b="1" dirty="0">
                <a:latin typeface="Arial" pitchFamily="34" charset="0"/>
                <a:ea typeface="Arial" pitchFamily="34" charset="0"/>
              </a:rPr>
              <a:t> </a:t>
            </a:r>
            <a:r>
              <a:rPr lang="en-US" altLang="en-US" dirty="0">
                <a:latin typeface="Arial" pitchFamily="34" charset="0"/>
                <a:ea typeface="Arial" pitchFamily="34" charset="0"/>
              </a:rPr>
              <a:t>Potential strategies are developed for rejuvenating stem cells that leverage intrinsic and extrinsic factors including targeting signaling pathways, small molecules, epigenetic modulation, genetic enhancement, in vivo partial reprogramming, and metabolic manipulation. In addition, paracrine factors, extracellular matrix, heterochronic parabioses, or elimination of senescent cells may also rejuvenate stem cells through modulation of stem cell niches.
</a:t>
            </a:r>
          </a:p>
        </p:txBody>
      </p:sp>
      <p:sp>
        <p:nvSpPr>
          <p:cNvPr id="6148" name="Slide Number Placeholder 3"/>
          <p:cNvSpPr>
            <a:spLocks noGrp="1"/>
          </p:cNvSpPr>
          <p:nvPr>
            <p:ph type="sldNum"/>
          </p:nvPr>
        </p:nvSpPr>
        <p:spPr>
          <a:xfrm>
            <a:off x="3884612" y="8685212"/>
            <a:ext cx="2971800" cy="457200"/>
          </a:xfrm>
          <a:prstGeom prst="rect">
            <a:avLst/>
          </a:prstGeom>
          <a:noFill/>
          <a:ln>
            <a:noFill/>
            <a:miter lim="800000"/>
          </a:ln>
        </p:spPr>
        <p:txBody>
          <a:bodyPr anchor="b" anchorCtr="0">
            <a:noAutofit/>
          </a:bodyPr>
          <a:lstStyle>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5pPr>
          </a:lstStyle>
          <a:p>
            <a:pPr marL="0" lvl="0" indent="0" algn="r" eaLnBrk="1" hangingPunct="1"/>
            <a:fld id="{A76376A5-0BA2-4BEB-A80B-21210589CD07}" type="slidenum">
              <a:rPr lang="en-US" altLang="en-US" sz="1200"/>
              <a:t>24</a:t>
            </a:fld>
            <a:endParaRPr lang="en-US"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idx="2"/>
          </p:nvPr>
        </p:nvSpPr>
        <p:spPr>
          <a:xfrm>
            <a:off x="381000" y="685800"/>
            <a:ext cx="6096000" cy="3429000"/>
          </a:xfrm>
          <a:prstGeom prst="rect">
            <a:avLst/>
          </a:prstGeom>
          <a:noFill/>
          <a:ln w="12700">
            <a:miter lim="800000"/>
          </a:ln>
        </p:spPr>
      </p:sp>
      <p:sp>
        <p:nvSpPr>
          <p:cNvPr id="6147" name="Notes Placeholder 2"/>
          <p:cNvSpPr>
            <a:spLocks noGrp="1"/>
          </p:cNvSpPr>
          <p:nvPr>
            <p:ph type="body" idx="3"/>
          </p:nvPr>
        </p:nvSpPr>
        <p:spPr>
          <a:xfrm>
            <a:off x="685800" y="4343400"/>
            <a:ext cx="5486400" cy="4114800"/>
          </a:xfrm>
          <a:prstGeom prst="rect">
            <a:avLst/>
          </a:prstGeom>
          <a:noFill/>
          <a:ln w="9525">
            <a:noFill/>
            <a:miter lim="800000"/>
          </a:ln>
        </p:spPr>
        <p:txBody>
          <a:bodyPr vert="horz" wrap="square" lIns="91440" tIns="45720" rIns="91440" bIns="45720" anchor="t" anchorCtr="0">
            <a:noAutofit/>
          </a:bodyPr>
          <a:lstStyle>
            <a:lvl1pPr marL="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1pPr>
            <a:lvl2pPr marL="45720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2pPr>
            <a:lvl3pPr marL="91440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3pPr>
            <a:lvl4pPr marL="137160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4pPr>
            <a:lvl5pPr marL="182880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5pPr>
          </a:lstStyle>
          <a:p>
            <a:pPr marL="0" lvl="0" indent="0"/>
            <a:r>
              <a:rPr lang="en-US" altLang="en-US" b="1" dirty="0">
                <a:latin typeface="Arial" pitchFamily="34" charset="0"/>
                <a:ea typeface="Arial" pitchFamily="34" charset="0"/>
              </a:rPr>
              <a:t>Figure 1. </a:t>
            </a:r>
            <a:r>
              <a:rPr lang="en-US" altLang="en-US" dirty="0">
                <a:latin typeface="Arial" pitchFamily="34" charset="0"/>
                <a:ea typeface="Arial" pitchFamily="34" charset="0"/>
              </a:rPr>
              <a:t>Rejuvenation of different stem cells by modulation of signaling pathways. Modulation of signaling pathways, including the activation of </a:t>
            </a:r>
            <a:r>
              <a:rPr lang="en-US" altLang="en-US" dirty="0" err="1">
                <a:latin typeface="Arial" pitchFamily="34" charset="0"/>
                <a:ea typeface="Arial" pitchFamily="34" charset="0"/>
              </a:rPr>
              <a:t>Wnt</a:t>
            </a:r>
            <a:r>
              <a:rPr lang="en-US" altLang="en-US" dirty="0">
                <a:latin typeface="Arial" pitchFamily="34" charset="0"/>
                <a:ea typeface="Arial" pitchFamily="34" charset="0"/>
              </a:rPr>
              <a:t> and Notch pathways (red arrows), and the inhibition of p38 MAPK and Cdc42 (blue arrows), could facilitate the maintenance and self-renewal of multiple stem cell systems (gray boxes). ISC, intestinal stem cell; </a:t>
            </a:r>
            <a:r>
              <a:rPr lang="en-US" altLang="en-US" dirty="0" err="1">
                <a:latin typeface="Arial" pitchFamily="34" charset="0"/>
                <a:ea typeface="Arial" pitchFamily="34" charset="0"/>
              </a:rPr>
              <a:t>MuSC</a:t>
            </a:r>
            <a:r>
              <a:rPr lang="en-US" altLang="en-US" dirty="0">
                <a:latin typeface="Arial" pitchFamily="34" charset="0"/>
                <a:ea typeface="Arial" pitchFamily="34" charset="0"/>
              </a:rPr>
              <a:t>, muscle stem cell; HFSC, hair follicle stem cell; HSC, hematopoietic stem cell; NSC, neural stem cell; </a:t>
            </a:r>
            <a:r>
              <a:rPr lang="en-US" altLang="en-US" dirty="0" err="1">
                <a:latin typeface="Arial" pitchFamily="34" charset="0"/>
                <a:ea typeface="Arial" pitchFamily="34" charset="0"/>
              </a:rPr>
              <a:t>mESC</a:t>
            </a:r>
            <a:r>
              <a:rPr lang="en-US" altLang="en-US" dirty="0">
                <a:latin typeface="Arial" pitchFamily="34" charset="0"/>
                <a:ea typeface="Arial" pitchFamily="34" charset="0"/>
              </a:rPr>
              <a:t>, mouse embryonic stem cell; iPSC, induced pluripotent stem cell.
</a:t>
            </a:r>
          </a:p>
        </p:txBody>
      </p:sp>
      <p:sp>
        <p:nvSpPr>
          <p:cNvPr id="6148" name="Slide Number Placeholder 3"/>
          <p:cNvSpPr>
            <a:spLocks noGrp="1"/>
          </p:cNvSpPr>
          <p:nvPr>
            <p:ph type="sldNum"/>
          </p:nvPr>
        </p:nvSpPr>
        <p:spPr>
          <a:xfrm>
            <a:off x="3884612" y="8685212"/>
            <a:ext cx="2971800" cy="457200"/>
          </a:xfrm>
          <a:prstGeom prst="rect">
            <a:avLst/>
          </a:prstGeom>
          <a:noFill/>
          <a:ln>
            <a:noFill/>
            <a:miter lim="800000"/>
          </a:ln>
        </p:spPr>
        <p:txBody>
          <a:bodyPr anchor="b" anchorCtr="0">
            <a:noAutofit/>
          </a:bodyPr>
          <a:lstStyle>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5pPr>
          </a:lstStyle>
          <a:p>
            <a:pPr marL="0" lvl="0" indent="0" algn="r" eaLnBrk="1" hangingPunct="1"/>
            <a:fld id="{ABA07B8A-0071-4F20-9794-30D66C2D6416}" type="slidenum">
              <a:rPr lang="en-US" altLang="en-US" sz="1200"/>
              <a:t>25</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9C9EB2CA-4E47-6661-56D8-335B06985714}"/>
              </a:ext>
            </a:extLst>
          </p:cNvPr>
          <p:cNvSpPr>
            <a:spLocks noGrp="1"/>
          </p:cNvSpPr>
          <p:nvPr>
            <p:ph type="ctrTitle"/>
          </p:nvPr>
        </p:nvSpPr>
        <p:spPr>
          <a:xfrm>
            <a:off x="1524000" y="1122363"/>
            <a:ext cx="9144000" cy="2387600"/>
          </a:xfrm>
        </p:spPr>
        <p:txBody>
          <a:bodyPr anchor="b"/>
          <a:lstStyle>
            <a:lvl1pPr algn="ctr">
              <a:defRPr sz="6000"/>
            </a:lvl1pPr>
          </a:lstStyle>
          <a:p>
            <a:r>
              <a:rPr lang="ko-KR" altLang="en-US"/>
              <a:t>마스터 제목 스타일 편집</a:t>
            </a:r>
            <a:endParaRPr lang="en-US"/>
          </a:p>
        </p:txBody>
      </p:sp>
      <p:sp>
        <p:nvSpPr>
          <p:cNvPr id="3" name="부제목 2">
            <a:extLst>
              <a:ext uri="{FF2B5EF4-FFF2-40B4-BE49-F238E27FC236}">
                <a16:creationId xmlns:a16="http://schemas.microsoft.com/office/drawing/2014/main" id="{6512EBE7-FB85-D362-B70A-6474A0796DD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
        <p:nvSpPr>
          <p:cNvPr id="4" name="날짜 개체 틀 3">
            <a:extLst>
              <a:ext uri="{FF2B5EF4-FFF2-40B4-BE49-F238E27FC236}">
                <a16:creationId xmlns:a16="http://schemas.microsoft.com/office/drawing/2014/main" id="{9708115B-E5BE-182E-D36B-AE15B496FF68}"/>
              </a:ext>
            </a:extLst>
          </p:cNvPr>
          <p:cNvSpPr>
            <a:spLocks noGrp="1"/>
          </p:cNvSpPr>
          <p:nvPr>
            <p:ph type="dt" sz="half" idx="10"/>
          </p:nvPr>
        </p:nvSpPr>
        <p:spPr/>
        <p:txBody>
          <a:bodyPr/>
          <a:lstStyle/>
          <a:p>
            <a:fld id="{8246E53E-67F4-4530-8C29-5E38BF288FB6}" type="datetimeFigureOut">
              <a:rPr lang="en-US" smtClean="0"/>
              <a:t>10/6/2023</a:t>
            </a:fld>
            <a:endParaRPr lang="en-US"/>
          </a:p>
        </p:txBody>
      </p:sp>
      <p:sp>
        <p:nvSpPr>
          <p:cNvPr id="5" name="바닥글 개체 틀 4">
            <a:extLst>
              <a:ext uri="{FF2B5EF4-FFF2-40B4-BE49-F238E27FC236}">
                <a16:creationId xmlns:a16="http://schemas.microsoft.com/office/drawing/2014/main" id="{156C762E-C739-F61F-3B0C-AC0D1B8F1F0E}"/>
              </a:ext>
            </a:extLst>
          </p:cNvPr>
          <p:cNvSpPr>
            <a:spLocks noGrp="1"/>
          </p:cNvSpPr>
          <p:nvPr>
            <p:ph type="ftr" sz="quarter" idx="11"/>
          </p:nvPr>
        </p:nvSpPr>
        <p:spPr/>
        <p:txBody>
          <a:bodyPr/>
          <a:lstStyle/>
          <a:p>
            <a:endParaRPr lang="en-US"/>
          </a:p>
        </p:txBody>
      </p:sp>
      <p:sp>
        <p:nvSpPr>
          <p:cNvPr id="6" name="슬라이드 번호 개체 틀 5">
            <a:extLst>
              <a:ext uri="{FF2B5EF4-FFF2-40B4-BE49-F238E27FC236}">
                <a16:creationId xmlns:a16="http://schemas.microsoft.com/office/drawing/2014/main" id="{06839382-C564-7195-5EF7-06CF7C5F68F1}"/>
              </a:ext>
            </a:extLst>
          </p:cNvPr>
          <p:cNvSpPr>
            <a:spLocks noGrp="1"/>
          </p:cNvSpPr>
          <p:nvPr>
            <p:ph type="sldNum" sz="quarter" idx="12"/>
          </p:nvPr>
        </p:nvSpPr>
        <p:spPr/>
        <p:txBody>
          <a:bodyPr/>
          <a:lstStyle/>
          <a:p>
            <a:fld id="{DCE41DA6-050F-433E-8B2F-9A2021EE9B8B}" type="slidenum">
              <a:rPr lang="en-US" smtClean="0"/>
              <a:t>‹#›</a:t>
            </a:fld>
            <a:endParaRPr lang="en-US"/>
          </a:p>
        </p:txBody>
      </p:sp>
    </p:spTree>
    <p:extLst>
      <p:ext uri="{BB962C8B-B14F-4D97-AF65-F5344CB8AC3E}">
        <p14:creationId xmlns:p14="http://schemas.microsoft.com/office/powerpoint/2010/main" val="2015488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85AA4384-F736-B99B-FCC3-F8C2EBA214DC}"/>
              </a:ext>
            </a:extLst>
          </p:cNvPr>
          <p:cNvSpPr>
            <a:spLocks noGrp="1"/>
          </p:cNvSpPr>
          <p:nvPr>
            <p:ph type="title"/>
          </p:nvPr>
        </p:nvSpPr>
        <p:spPr/>
        <p:txBody>
          <a:bodyPr/>
          <a:lstStyle/>
          <a:p>
            <a:r>
              <a:rPr lang="ko-KR" altLang="en-US"/>
              <a:t>마스터 제목 스타일 편집</a:t>
            </a:r>
            <a:endParaRPr lang="en-US"/>
          </a:p>
        </p:txBody>
      </p:sp>
      <p:sp>
        <p:nvSpPr>
          <p:cNvPr id="3" name="세로 텍스트 개체 틀 2">
            <a:extLst>
              <a:ext uri="{FF2B5EF4-FFF2-40B4-BE49-F238E27FC236}">
                <a16:creationId xmlns:a16="http://schemas.microsoft.com/office/drawing/2014/main" id="{822F68D3-58A8-6E1A-5548-E8A511FEB624}"/>
              </a:ext>
            </a:extLst>
          </p:cNvPr>
          <p:cNvSpPr>
            <a:spLocks noGrp="1"/>
          </p:cNvSpPr>
          <p:nvPr>
            <p:ph type="body" orient="vert" idx="1"/>
          </p:nvPr>
        </p:nvSpPr>
        <p:spPr/>
        <p:txBody>
          <a:bodyPr vert="eaVert"/>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4" name="날짜 개체 틀 3">
            <a:extLst>
              <a:ext uri="{FF2B5EF4-FFF2-40B4-BE49-F238E27FC236}">
                <a16:creationId xmlns:a16="http://schemas.microsoft.com/office/drawing/2014/main" id="{6D1EC5C8-14CB-8D36-B41B-96258A13BEEB}"/>
              </a:ext>
            </a:extLst>
          </p:cNvPr>
          <p:cNvSpPr>
            <a:spLocks noGrp="1"/>
          </p:cNvSpPr>
          <p:nvPr>
            <p:ph type="dt" sz="half" idx="10"/>
          </p:nvPr>
        </p:nvSpPr>
        <p:spPr/>
        <p:txBody>
          <a:bodyPr/>
          <a:lstStyle/>
          <a:p>
            <a:fld id="{8246E53E-67F4-4530-8C29-5E38BF288FB6}" type="datetimeFigureOut">
              <a:rPr lang="en-US" smtClean="0"/>
              <a:t>10/6/2023</a:t>
            </a:fld>
            <a:endParaRPr lang="en-US"/>
          </a:p>
        </p:txBody>
      </p:sp>
      <p:sp>
        <p:nvSpPr>
          <p:cNvPr id="5" name="바닥글 개체 틀 4">
            <a:extLst>
              <a:ext uri="{FF2B5EF4-FFF2-40B4-BE49-F238E27FC236}">
                <a16:creationId xmlns:a16="http://schemas.microsoft.com/office/drawing/2014/main" id="{6662969A-AC4B-35D8-9F4F-2C7D09D5D019}"/>
              </a:ext>
            </a:extLst>
          </p:cNvPr>
          <p:cNvSpPr>
            <a:spLocks noGrp="1"/>
          </p:cNvSpPr>
          <p:nvPr>
            <p:ph type="ftr" sz="quarter" idx="11"/>
          </p:nvPr>
        </p:nvSpPr>
        <p:spPr/>
        <p:txBody>
          <a:bodyPr/>
          <a:lstStyle/>
          <a:p>
            <a:endParaRPr lang="en-US"/>
          </a:p>
        </p:txBody>
      </p:sp>
      <p:sp>
        <p:nvSpPr>
          <p:cNvPr id="6" name="슬라이드 번호 개체 틀 5">
            <a:extLst>
              <a:ext uri="{FF2B5EF4-FFF2-40B4-BE49-F238E27FC236}">
                <a16:creationId xmlns:a16="http://schemas.microsoft.com/office/drawing/2014/main" id="{DBC3A760-C544-5AB3-9BB8-944E38622281}"/>
              </a:ext>
            </a:extLst>
          </p:cNvPr>
          <p:cNvSpPr>
            <a:spLocks noGrp="1"/>
          </p:cNvSpPr>
          <p:nvPr>
            <p:ph type="sldNum" sz="quarter" idx="12"/>
          </p:nvPr>
        </p:nvSpPr>
        <p:spPr/>
        <p:txBody>
          <a:bodyPr/>
          <a:lstStyle/>
          <a:p>
            <a:fld id="{DCE41DA6-050F-433E-8B2F-9A2021EE9B8B}" type="slidenum">
              <a:rPr lang="en-US" smtClean="0"/>
              <a:t>‹#›</a:t>
            </a:fld>
            <a:endParaRPr lang="en-US"/>
          </a:p>
        </p:txBody>
      </p:sp>
    </p:spTree>
    <p:extLst>
      <p:ext uri="{BB962C8B-B14F-4D97-AF65-F5344CB8AC3E}">
        <p14:creationId xmlns:p14="http://schemas.microsoft.com/office/powerpoint/2010/main" val="6620648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a:extLst>
              <a:ext uri="{FF2B5EF4-FFF2-40B4-BE49-F238E27FC236}">
                <a16:creationId xmlns:a16="http://schemas.microsoft.com/office/drawing/2014/main" id="{8D8AA3E4-BC88-F656-C90E-83B9273F2128}"/>
              </a:ext>
            </a:extLst>
          </p:cNvPr>
          <p:cNvSpPr>
            <a:spLocks noGrp="1"/>
          </p:cNvSpPr>
          <p:nvPr>
            <p:ph type="title" orient="vert"/>
          </p:nvPr>
        </p:nvSpPr>
        <p:spPr>
          <a:xfrm>
            <a:off x="8724900" y="365125"/>
            <a:ext cx="2628900" cy="5811838"/>
          </a:xfrm>
        </p:spPr>
        <p:txBody>
          <a:bodyPr vert="eaVert"/>
          <a:lstStyle/>
          <a:p>
            <a:r>
              <a:rPr lang="ko-KR" altLang="en-US"/>
              <a:t>마스터 제목 스타일 편집</a:t>
            </a:r>
            <a:endParaRPr lang="en-US"/>
          </a:p>
        </p:txBody>
      </p:sp>
      <p:sp>
        <p:nvSpPr>
          <p:cNvPr id="3" name="세로 텍스트 개체 틀 2">
            <a:extLst>
              <a:ext uri="{FF2B5EF4-FFF2-40B4-BE49-F238E27FC236}">
                <a16:creationId xmlns:a16="http://schemas.microsoft.com/office/drawing/2014/main" id="{3B9E2B5D-6D32-0C89-E728-B3B4B170935E}"/>
              </a:ext>
            </a:extLst>
          </p:cNvPr>
          <p:cNvSpPr>
            <a:spLocks noGrp="1"/>
          </p:cNvSpPr>
          <p:nvPr>
            <p:ph type="body" orient="vert" idx="1"/>
          </p:nvPr>
        </p:nvSpPr>
        <p:spPr>
          <a:xfrm>
            <a:off x="838200" y="365125"/>
            <a:ext cx="7734300" cy="5811838"/>
          </a:xfrm>
        </p:spPr>
        <p:txBody>
          <a:bodyPr vert="eaVert"/>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4" name="날짜 개체 틀 3">
            <a:extLst>
              <a:ext uri="{FF2B5EF4-FFF2-40B4-BE49-F238E27FC236}">
                <a16:creationId xmlns:a16="http://schemas.microsoft.com/office/drawing/2014/main" id="{DD3D37F2-AB75-A885-2085-F752E4BBE1EC}"/>
              </a:ext>
            </a:extLst>
          </p:cNvPr>
          <p:cNvSpPr>
            <a:spLocks noGrp="1"/>
          </p:cNvSpPr>
          <p:nvPr>
            <p:ph type="dt" sz="half" idx="10"/>
          </p:nvPr>
        </p:nvSpPr>
        <p:spPr/>
        <p:txBody>
          <a:bodyPr/>
          <a:lstStyle/>
          <a:p>
            <a:fld id="{8246E53E-67F4-4530-8C29-5E38BF288FB6}" type="datetimeFigureOut">
              <a:rPr lang="en-US" smtClean="0"/>
              <a:t>10/6/2023</a:t>
            </a:fld>
            <a:endParaRPr lang="en-US"/>
          </a:p>
        </p:txBody>
      </p:sp>
      <p:sp>
        <p:nvSpPr>
          <p:cNvPr id="5" name="바닥글 개체 틀 4">
            <a:extLst>
              <a:ext uri="{FF2B5EF4-FFF2-40B4-BE49-F238E27FC236}">
                <a16:creationId xmlns:a16="http://schemas.microsoft.com/office/drawing/2014/main" id="{9B22E8C3-4C15-7A40-71CA-9786F5980624}"/>
              </a:ext>
            </a:extLst>
          </p:cNvPr>
          <p:cNvSpPr>
            <a:spLocks noGrp="1"/>
          </p:cNvSpPr>
          <p:nvPr>
            <p:ph type="ftr" sz="quarter" idx="11"/>
          </p:nvPr>
        </p:nvSpPr>
        <p:spPr/>
        <p:txBody>
          <a:bodyPr/>
          <a:lstStyle/>
          <a:p>
            <a:endParaRPr lang="en-US"/>
          </a:p>
        </p:txBody>
      </p:sp>
      <p:sp>
        <p:nvSpPr>
          <p:cNvPr id="6" name="슬라이드 번호 개체 틀 5">
            <a:extLst>
              <a:ext uri="{FF2B5EF4-FFF2-40B4-BE49-F238E27FC236}">
                <a16:creationId xmlns:a16="http://schemas.microsoft.com/office/drawing/2014/main" id="{AA364D4D-077D-D0B3-45EF-4CBF500DD7B1}"/>
              </a:ext>
            </a:extLst>
          </p:cNvPr>
          <p:cNvSpPr>
            <a:spLocks noGrp="1"/>
          </p:cNvSpPr>
          <p:nvPr>
            <p:ph type="sldNum" sz="quarter" idx="12"/>
          </p:nvPr>
        </p:nvSpPr>
        <p:spPr/>
        <p:txBody>
          <a:bodyPr/>
          <a:lstStyle/>
          <a:p>
            <a:fld id="{DCE41DA6-050F-433E-8B2F-9A2021EE9B8B}" type="slidenum">
              <a:rPr lang="en-US" smtClean="0"/>
              <a:t>‹#›</a:t>
            </a:fld>
            <a:endParaRPr lang="en-US"/>
          </a:p>
        </p:txBody>
      </p:sp>
    </p:spTree>
    <p:extLst>
      <p:ext uri="{BB962C8B-B14F-4D97-AF65-F5344CB8AC3E}">
        <p14:creationId xmlns:p14="http://schemas.microsoft.com/office/powerpoint/2010/main" val="8202258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Title and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280731"/>
            <a:ext cx="10972800" cy="444182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Placeholder 1"/>
          <p:cNvSpPr>
            <a:spLocks noGrp="1"/>
          </p:cNvSpPr>
          <p:nvPr>
            <p:ph type="title"/>
          </p:nvPr>
        </p:nvSpPr>
        <p:spPr bwMode="auto">
          <a:xfrm>
            <a:off x="609601" y="425451"/>
            <a:ext cx="8145137" cy="612775"/>
          </a:xfrm>
          <a:prstGeom prst="rect">
            <a:avLst/>
          </a:prstGeom>
          <a:noFill/>
          <a:ln>
            <a:noFill/>
          </a:ln>
        </p:spPr>
        <p:txBody>
          <a:bodyPr/>
          <a:lstStyle/>
          <a:p>
            <a:pPr lvl="0"/>
            <a:r>
              <a:rPr lang="en-US" altLang="en-US"/>
              <a:t>Click to edit Master title style</a:t>
            </a:r>
          </a:p>
        </p:txBody>
      </p:sp>
      <p:sp>
        <p:nvSpPr>
          <p:cNvPr id="2054" name="Footer Placeholder 3"/>
          <p:cNvSpPr>
            <a:spLocks noGrp="1"/>
          </p:cNvSpPr>
          <p:nvPr>
            <p:ph type="ftr" sz="quarter" idx="10"/>
          </p:nvPr>
        </p:nvSpPr>
        <p:spPr>
          <a:xfrm>
            <a:off x="0" y="5994400"/>
            <a:ext cx="10236200" cy="863600"/>
          </a:xfrm>
          <a:prstGeom prst="rect">
            <a:avLst/>
          </a:prstGeom>
        </p:spPr>
        <p:txBody>
          <a:bodyPr vert="horz" lIns="180000" tIns="0" rIns="180000" bIns="0" rtlCol="0" anchor="ctr"/>
          <a:lstStyle>
            <a:lvl1pPr eaLnBrk="0" hangingPunct="0">
              <a:defRPr sz="1000"/>
            </a:lvl1pPr>
          </a:lstStyle>
          <a:p>
            <a:pPr algn="l" fontAlgn="base">
              <a:spcBef>
                <a:spcPct val="0"/>
              </a:spcBef>
              <a:spcAft>
                <a:spcPts val="600"/>
              </a:spcAft>
              <a:defRPr/>
            </a:pPr>
            <a:endParaRPr lang="en-US">
              <a:solidFill>
                <a:srgbClr val="2A2A2A"/>
              </a:solidFill>
              <a:latin typeface="Arial" pitchFamily="34" charset="0"/>
              <a:ea typeface="ＭＳ Ｐゴシック" pitchFamily="34" charset="-128"/>
            </a:endParaRPr>
          </a:p>
        </p:txBody>
      </p:sp>
    </p:spTree>
    <p:extLst>
      <p:ext uri="{BB962C8B-B14F-4D97-AF65-F5344CB8AC3E}">
        <p14:creationId xmlns:p14="http://schemas.microsoft.com/office/powerpoint/2010/main" val="572816843"/>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1E268B15-45F1-6CED-2937-0907D01D4F27}"/>
              </a:ext>
            </a:extLst>
          </p:cNvPr>
          <p:cNvSpPr>
            <a:spLocks noGrp="1"/>
          </p:cNvSpPr>
          <p:nvPr>
            <p:ph type="title"/>
          </p:nvPr>
        </p:nvSpPr>
        <p:spPr/>
        <p:txBody>
          <a:bodyPr/>
          <a:lstStyle/>
          <a:p>
            <a:r>
              <a:rPr lang="ko-KR" altLang="en-US"/>
              <a:t>마스터 제목 스타일 편집</a:t>
            </a:r>
            <a:endParaRPr lang="en-US"/>
          </a:p>
        </p:txBody>
      </p:sp>
      <p:sp>
        <p:nvSpPr>
          <p:cNvPr id="3" name="내용 개체 틀 2">
            <a:extLst>
              <a:ext uri="{FF2B5EF4-FFF2-40B4-BE49-F238E27FC236}">
                <a16:creationId xmlns:a16="http://schemas.microsoft.com/office/drawing/2014/main" id="{EF31F76D-0F83-7A69-AEF6-F0428D228553}"/>
              </a:ext>
            </a:extLst>
          </p:cNvPr>
          <p:cNvSpPr>
            <a:spLocks noGrp="1"/>
          </p:cNvSpPr>
          <p:nvPr>
            <p:ph idx="1"/>
          </p:nvPr>
        </p:nvSpPr>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4" name="날짜 개체 틀 3">
            <a:extLst>
              <a:ext uri="{FF2B5EF4-FFF2-40B4-BE49-F238E27FC236}">
                <a16:creationId xmlns:a16="http://schemas.microsoft.com/office/drawing/2014/main" id="{1A7186EC-7972-3430-A7A4-137877BEA3BD}"/>
              </a:ext>
            </a:extLst>
          </p:cNvPr>
          <p:cNvSpPr>
            <a:spLocks noGrp="1"/>
          </p:cNvSpPr>
          <p:nvPr>
            <p:ph type="dt" sz="half" idx="10"/>
          </p:nvPr>
        </p:nvSpPr>
        <p:spPr/>
        <p:txBody>
          <a:bodyPr/>
          <a:lstStyle/>
          <a:p>
            <a:fld id="{8246E53E-67F4-4530-8C29-5E38BF288FB6}" type="datetimeFigureOut">
              <a:rPr lang="en-US" smtClean="0"/>
              <a:t>10/6/2023</a:t>
            </a:fld>
            <a:endParaRPr lang="en-US"/>
          </a:p>
        </p:txBody>
      </p:sp>
      <p:sp>
        <p:nvSpPr>
          <p:cNvPr id="5" name="바닥글 개체 틀 4">
            <a:extLst>
              <a:ext uri="{FF2B5EF4-FFF2-40B4-BE49-F238E27FC236}">
                <a16:creationId xmlns:a16="http://schemas.microsoft.com/office/drawing/2014/main" id="{590C28D1-AC78-C9BC-754E-F5DFAC92EE5B}"/>
              </a:ext>
            </a:extLst>
          </p:cNvPr>
          <p:cNvSpPr>
            <a:spLocks noGrp="1"/>
          </p:cNvSpPr>
          <p:nvPr>
            <p:ph type="ftr" sz="quarter" idx="11"/>
          </p:nvPr>
        </p:nvSpPr>
        <p:spPr/>
        <p:txBody>
          <a:bodyPr/>
          <a:lstStyle/>
          <a:p>
            <a:endParaRPr lang="en-US"/>
          </a:p>
        </p:txBody>
      </p:sp>
      <p:sp>
        <p:nvSpPr>
          <p:cNvPr id="6" name="슬라이드 번호 개체 틀 5">
            <a:extLst>
              <a:ext uri="{FF2B5EF4-FFF2-40B4-BE49-F238E27FC236}">
                <a16:creationId xmlns:a16="http://schemas.microsoft.com/office/drawing/2014/main" id="{460A78CB-5C3A-9083-0F5A-1B428FB41E0C}"/>
              </a:ext>
            </a:extLst>
          </p:cNvPr>
          <p:cNvSpPr>
            <a:spLocks noGrp="1"/>
          </p:cNvSpPr>
          <p:nvPr>
            <p:ph type="sldNum" sz="quarter" idx="12"/>
          </p:nvPr>
        </p:nvSpPr>
        <p:spPr/>
        <p:txBody>
          <a:bodyPr/>
          <a:lstStyle/>
          <a:p>
            <a:fld id="{DCE41DA6-050F-433E-8B2F-9A2021EE9B8B}" type="slidenum">
              <a:rPr lang="en-US" smtClean="0"/>
              <a:t>‹#›</a:t>
            </a:fld>
            <a:endParaRPr lang="en-US"/>
          </a:p>
        </p:txBody>
      </p:sp>
    </p:spTree>
    <p:extLst>
      <p:ext uri="{BB962C8B-B14F-4D97-AF65-F5344CB8AC3E}">
        <p14:creationId xmlns:p14="http://schemas.microsoft.com/office/powerpoint/2010/main" val="31459620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58667C28-57E4-F8AF-2EAB-8CD7246062D1}"/>
              </a:ext>
            </a:extLst>
          </p:cNvPr>
          <p:cNvSpPr>
            <a:spLocks noGrp="1"/>
          </p:cNvSpPr>
          <p:nvPr>
            <p:ph type="title"/>
          </p:nvPr>
        </p:nvSpPr>
        <p:spPr>
          <a:xfrm>
            <a:off x="831850" y="1709738"/>
            <a:ext cx="10515600" cy="2852737"/>
          </a:xfrm>
        </p:spPr>
        <p:txBody>
          <a:bodyPr anchor="b"/>
          <a:lstStyle>
            <a:lvl1pPr>
              <a:defRPr sz="6000"/>
            </a:lvl1pPr>
          </a:lstStyle>
          <a:p>
            <a:r>
              <a:rPr lang="ko-KR" altLang="en-US"/>
              <a:t>마스터 제목 스타일 편집</a:t>
            </a:r>
            <a:endParaRPr lang="en-US"/>
          </a:p>
        </p:txBody>
      </p:sp>
      <p:sp>
        <p:nvSpPr>
          <p:cNvPr id="3" name="텍스트 개체 틀 2">
            <a:extLst>
              <a:ext uri="{FF2B5EF4-FFF2-40B4-BE49-F238E27FC236}">
                <a16:creationId xmlns:a16="http://schemas.microsoft.com/office/drawing/2014/main" id="{4E9D3E29-CB00-0F78-3EC2-E1C32080484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ko-KR" altLang="en-US"/>
              <a:t>마스터 텍스트 스타일을 편집하려면 클릭</a:t>
            </a:r>
          </a:p>
        </p:txBody>
      </p:sp>
      <p:sp>
        <p:nvSpPr>
          <p:cNvPr id="4" name="날짜 개체 틀 3">
            <a:extLst>
              <a:ext uri="{FF2B5EF4-FFF2-40B4-BE49-F238E27FC236}">
                <a16:creationId xmlns:a16="http://schemas.microsoft.com/office/drawing/2014/main" id="{392FACBC-0CF6-A815-F21E-BA862BBD121E}"/>
              </a:ext>
            </a:extLst>
          </p:cNvPr>
          <p:cNvSpPr>
            <a:spLocks noGrp="1"/>
          </p:cNvSpPr>
          <p:nvPr>
            <p:ph type="dt" sz="half" idx="10"/>
          </p:nvPr>
        </p:nvSpPr>
        <p:spPr/>
        <p:txBody>
          <a:bodyPr/>
          <a:lstStyle/>
          <a:p>
            <a:fld id="{8246E53E-67F4-4530-8C29-5E38BF288FB6}" type="datetimeFigureOut">
              <a:rPr lang="en-US" smtClean="0"/>
              <a:t>10/6/2023</a:t>
            </a:fld>
            <a:endParaRPr lang="en-US"/>
          </a:p>
        </p:txBody>
      </p:sp>
      <p:sp>
        <p:nvSpPr>
          <p:cNvPr id="5" name="바닥글 개체 틀 4">
            <a:extLst>
              <a:ext uri="{FF2B5EF4-FFF2-40B4-BE49-F238E27FC236}">
                <a16:creationId xmlns:a16="http://schemas.microsoft.com/office/drawing/2014/main" id="{B19F916F-8DEE-5DC6-DF39-5CEF75B58EFC}"/>
              </a:ext>
            </a:extLst>
          </p:cNvPr>
          <p:cNvSpPr>
            <a:spLocks noGrp="1"/>
          </p:cNvSpPr>
          <p:nvPr>
            <p:ph type="ftr" sz="quarter" idx="11"/>
          </p:nvPr>
        </p:nvSpPr>
        <p:spPr/>
        <p:txBody>
          <a:bodyPr/>
          <a:lstStyle/>
          <a:p>
            <a:endParaRPr lang="en-US"/>
          </a:p>
        </p:txBody>
      </p:sp>
      <p:sp>
        <p:nvSpPr>
          <p:cNvPr id="6" name="슬라이드 번호 개체 틀 5">
            <a:extLst>
              <a:ext uri="{FF2B5EF4-FFF2-40B4-BE49-F238E27FC236}">
                <a16:creationId xmlns:a16="http://schemas.microsoft.com/office/drawing/2014/main" id="{A18E1B8C-86DA-A720-B8BD-27DA28894276}"/>
              </a:ext>
            </a:extLst>
          </p:cNvPr>
          <p:cNvSpPr>
            <a:spLocks noGrp="1"/>
          </p:cNvSpPr>
          <p:nvPr>
            <p:ph type="sldNum" sz="quarter" idx="12"/>
          </p:nvPr>
        </p:nvSpPr>
        <p:spPr/>
        <p:txBody>
          <a:bodyPr/>
          <a:lstStyle/>
          <a:p>
            <a:fld id="{DCE41DA6-050F-433E-8B2F-9A2021EE9B8B}" type="slidenum">
              <a:rPr lang="en-US" smtClean="0"/>
              <a:t>‹#›</a:t>
            </a:fld>
            <a:endParaRPr lang="en-US"/>
          </a:p>
        </p:txBody>
      </p:sp>
    </p:spTree>
    <p:extLst>
      <p:ext uri="{BB962C8B-B14F-4D97-AF65-F5344CB8AC3E}">
        <p14:creationId xmlns:p14="http://schemas.microsoft.com/office/powerpoint/2010/main" val="19851165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26A5EBFE-98CE-B312-92C7-5C07939A7BF6}"/>
              </a:ext>
            </a:extLst>
          </p:cNvPr>
          <p:cNvSpPr>
            <a:spLocks noGrp="1"/>
          </p:cNvSpPr>
          <p:nvPr>
            <p:ph type="title"/>
          </p:nvPr>
        </p:nvSpPr>
        <p:spPr/>
        <p:txBody>
          <a:bodyPr/>
          <a:lstStyle/>
          <a:p>
            <a:r>
              <a:rPr lang="ko-KR" altLang="en-US"/>
              <a:t>마스터 제목 스타일 편집</a:t>
            </a:r>
            <a:endParaRPr lang="en-US"/>
          </a:p>
        </p:txBody>
      </p:sp>
      <p:sp>
        <p:nvSpPr>
          <p:cNvPr id="3" name="내용 개체 틀 2">
            <a:extLst>
              <a:ext uri="{FF2B5EF4-FFF2-40B4-BE49-F238E27FC236}">
                <a16:creationId xmlns:a16="http://schemas.microsoft.com/office/drawing/2014/main" id="{C8A1B4D9-A449-80FD-6A76-D7D158D14993}"/>
              </a:ext>
            </a:extLst>
          </p:cNvPr>
          <p:cNvSpPr>
            <a:spLocks noGrp="1"/>
          </p:cNvSpPr>
          <p:nvPr>
            <p:ph sz="half" idx="1"/>
          </p:nvPr>
        </p:nvSpPr>
        <p:spPr>
          <a:xfrm>
            <a:off x="838200" y="1825625"/>
            <a:ext cx="5181600" cy="4351338"/>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4" name="내용 개체 틀 3">
            <a:extLst>
              <a:ext uri="{FF2B5EF4-FFF2-40B4-BE49-F238E27FC236}">
                <a16:creationId xmlns:a16="http://schemas.microsoft.com/office/drawing/2014/main" id="{99F3A055-3810-ED3A-6C51-C84CA80CDEA3}"/>
              </a:ext>
            </a:extLst>
          </p:cNvPr>
          <p:cNvSpPr>
            <a:spLocks noGrp="1"/>
          </p:cNvSpPr>
          <p:nvPr>
            <p:ph sz="half" idx="2"/>
          </p:nvPr>
        </p:nvSpPr>
        <p:spPr>
          <a:xfrm>
            <a:off x="6172200" y="1825625"/>
            <a:ext cx="5181600" cy="4351338"/>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5" name="날짜 개체 틀 4">
            <a:extLst>
              <a:ext uri="{FF2B5EF4-FFF2-40B4-BE49-F238E27FC236}">
                <a16:creationId xmlns:a16="http://schemas.microsoft.com/office/drawing/2014/main" id="{23C03473-6137-4E7E-A821-D4CD824490A0}"/>
              </a:ext>
            </a:extLst>
          </p:cNvPr>
          <p:cNvSpPr>
            <a:spLocks noGrp="1"/>
          </p:cNvSpPr>
          <p:nvPr>
            <p:ph type="dt" sz="half" idx="10"/>
          </p:nvPr>
        </p:nvSpPr>
        <p:spPr/>
        <p:txBody>
          <a:bodyPr/>
          <a:lstStyle/>
          <a:p>
            <a:fld id="{8246E53E-67F4-4530-8C29-5E38BF288FB6}" type="datetimeFigureOut">
              <a:rPr lang="en-US" smtClean="0"/>
              <a:t>10/6/2023</a:t>
            </a:fld>
            <a:endParaRPr lang="en-US"/>
          </a:p>
        </p:txBody>
      </p:sp>
      <p:sp>
        <p:nvSpPr>
          <p:cNvPr id="6" name="바닥글 개체 틀 5">
            <a:extLst>
              <a:ext uri="{FF2B5EF4-FFF2-40B4-BE49-F238E27FC236}">
                <a16:creationId xmlns:a16="http://schemas.microsoft.com/office/drawing/2014/main" id="{4C182B43-E416-87A5-9579-86CC9ABE4E58}"/>
              </a:ext>
            </a:extLst>
          </p:cNvPr>
          <p:cNvSpPr>
            <a:spLocks noGrp="1"/>
          </p:cNvSpPr>
          <p:nvPr>
            <p:ph type="ftr" sz="quarter" idx="11"/>
          </p:nvPr>
        </p:nvSpPr>
        <p:spPr/>
        <p:txBody>
          <a:bodyPr/>
          <a:lstStyle/>
          <a:p>
            <a:endParaRPr lang="en-US"/>
          </a:p>
        </p:txBody>
      </p:sp>
      <p:sp>
        <p:nvSpPr>
          <p:cNvPr id="7" name="슬라이드 번호 개체 틀 6">
            <a:extLst>
              <a:ext uri="{FF2B5EF4-FFF2-40B4-BE49-F238E27FC236}">
                <a16:creationId xmlns:a16="http://schemas.microsoft.com/office/drawing/2014/main" id="{30994598-86EB-D0CD-5F2F-EED492C8E4FB}"/>
              </a:ext>
            </a:extLst>
          </p:cNvPr>
          <p:cNvSpPr>
            <a:spLocks noGrp="1"/>
          </p:cNvSpPr>
          <p:nvPr>
            <p:ph type="sldNum" sz="quarter" idx="12"/>
          </p:nvPr>
        </p:nvSpPr>
        <p:spPr/>
        <p:txBody>
          <a:bodyPr/>
          <a:lstStyle/>
          <a:p>
            <a:fld id="{DCE41DA6-050F-433E-8B2F-9A2021EE9B8B}" type="slidenum">
              <a:rPr lang="en-US" smtClean="0"/>
              <a:t>‹#›</a:t>
            </a:fld>
            <a:endParaRPr lang="en-US"/>
          </a:p>
        </p:txBody>
      </p:sp>
    </p:spTree>
    <p:extLst>
      <p:ext uri="{BB962C8B-B14F-4D97-AF65-F5344CB8AC3E}">
        <p14:creationId xmlns:p14="http://schemas.microsoft.com/office/powerpoint/2010/main" val="852931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6E59D66A-6B7C-5F1E-E9DE-5C6F6CF2B5FD}"/>
              </a:ext>
            </a:extLst>
          </p:cNvPr>
          <p:cNvSpPr>
            <a:spLocks noGrp="1"/>
          </p:cNvSpPr>
          <p:nvPr>
            <p:ph type="title"/>
          </p:nvPr>
        </p:nvSpPr>
        <p:spPr>
          <a:xfrm>
            <a:off x="839788" y="365125"/>
            <a:ext cx="10515600" cy="1325563"/>
          </a:xfrm>
        </p:spPr>
        <p:txBody>
          <a:bodyPr/>
          <a:lstStyle/>
          <a:p>
            <a:r>
              <a:rPr lang="ko-KR" altLang="en-US"/>
              <a:t>마스터 제목 스타일 편집</a:t>
            </a:r>
            <a:endParaRPr lang="en-US"/>
          </a:p>
        </p:txBody>
      </p:sp>
      <p:sp>
        <p:nvSpPr>
          <p:cNvPr id="3" name="텍스트 개체 틀 2">
            <a:extLst>
              <a:ext uri="{FF2B5EF4-FFF2-40B4-BE49-F238E27FC236}">
                <a16:creationId xmlns:a16="http://schemas.microsoft.com/office/drawing/2014/main" id="{B8474D42-2AB7-55BA-105F-13F4AD590EE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스타일을 편집하려면 클릭</a:t>
            </a:r>
          </a:p>
        </p:txBody>
      </p:sp>
      <p:sp>
        <p:nvSpPr>
          <p:cNvPr id="4" name="내용 개체 틀 3">
            <a:extLst>
              <a:ext uri="{FF2B5EF4-FFF2-40B4-BE49-F238E27FC236}">
                <a16:creationId xmlns:a16="http://schemas.microsoft.com/office/drawing/2014/main" id="{F266E2CD-AD5E-9FC5-9238-C18FB9DD98E1}"/>
              </a:ext>
            </a:extLst>
          </p:cNvPr>
          <p:cNvSpPr>
            <a:spLocks noGrp="1"/>
          </p:cNvSpPr>
          <p:nvPr>
            <p:ph sz="half" idx="2"/>
          </p:nvPr>
        </p:nvSpPr>
        <p:spPr>
          <a:xfrm>
            <a:off x="839788" y="2505075"/>
            <a:ext cx="5157787" cy="3684588"/>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5" name="텍스트 개체 틀 4">
            <a:extLst>
              <a:ext uri="{FF2B5EF4-FFF2-40B4-BE49-F238E27FC236}">
                <a16:creationId xmlns:a16="http://schemas.microsoft.com/office/drawing/2014/main" id="{C5D364CD-C65E-38CC-72EF-701710F02D9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스타일을 편집하려면 클릭</a:t>
            </a:r>
          </a:p>
        </p:txBody>
      </p:sp>
      <p:sp>
        <p:nvSpPr>
          <p:cNvPr id="6" name="내용 개체 틀 5">
            <a:extLst>
              <a:ext uri="{FF2B5EF4-FFF2-40B4-BE49-F238E27FC236}">
                <a16:creationId xmlns:a16="http://schemas.microsoft.com/office/drawing/2014/main" id="{AA41E53E-6B42-75EE-A860-725D4A63410B}"/>
              </a:ext>
            </a:extLst>
          </p:cNvPr>
          <p:cNvSpPr>
            <a:spLocks noGrp="1"/>
          </p:cNvSpPr>
          <p:nvPr>
            <p:ph sz="quarter" idx="4"/>
          </p:nvPr>
        </p:nvSpPr>
        <p:spPr>
          <a:xfrm>
            <a:off x="6172200" y="2505075"/>
            <a:ext cx="5183188" cy="3684588"/>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7" name="날짜 개체 틀 6">
            <a:extLst>
              <a:ext uri="{FF2B5EF4-FFF2-40B4-BE49-F238E27FC236}">
                <a16:creationId xmlns:a16="http://schemas.microsoft.com/office/drawing/2014/main" id="{8EF939C1-FC45-7AA6-696F-FD530DEC3499}"/>
              </a:ext>
            </a:extLst>
          </p:cNvPr>
          <p:cNvSpPr>
            <a:spLocks noGrp="1"/>
          </p:cNvSpPr>
          <p:nvPr>
            <p:ph type="dt" sz="half" idx="10"/>
          </p:nvPr>
        </p:nvSpPr>
        <p:spPr/>
        <p:txBody>
          <a:bodyPr/>
          <a:lstStyle/>
          <a:p>
            <a:fld id="{8246E53E-67F4-4530-8C29-5E38BF288FB6}" type="datetimeFigureOut">
              <a:rPr lang="en-US" smtClean="0"/>
              <a:t>10/6/2023</a:t>
            </a:fld>
            <a:endParaRPr lang="en-US"/>
          </a:p>
        </p:txBody>
      </p:sp>
      <p:sp>
        <p:nvSpPr>
          <p:cNvPr id="8" name="바닥글 개체 틀 7">
            <a:extLst>
              <a:ext uri="{FF2B5EF4-FFF2-40B4-BE49-F238E27FC236}">
                <a16:creationId xmlns:a16="http://schemas.microsoft.com/office/drawing/2014/main" id="{976CFE89-0604-95E1-9BD1-E8AFCA06225C}"/>
              </a:ext>
            </a:extLst>
          </p:cNvPr>
          <p:cNvSpPr>
            <a:spLocks noGrp="1"/>
          </p:cNvSpPr>
          <p:nvPr>
            <p:ph type="ftr" sz="quarter" idx="11"/>
          </p:nvPr>
        </p:nvSpPr>
        <p:spPr/>
        <p:txBody>
          <a:bodyPr/>
          <a:lstStyle/>
          <a:p>
            <a:endParaRPr lang="en-US"/>
          </a:p>
        </p:txBody>
      </p:sp>
      <p:sp>
        <p:nvSpPr>
          <p:cNvPr id="9" name="슬라이드 번호 개체 틀 8">
            <a:extLst>
              <a:ext uri="{FF2B5EF4-FFF2-40B4-BE49-F238E27FC236}">
                <a16:creationId xmlns:a16="http://schemas.microsoft.com/office/drawing/2014/main" id="{3664DFCB-B013-6AB1-437E-514434636AF5}"/>
              </a:ext>
            </a:extLst>
          </p:cNvPr>
          <p:cNvSpPr>
            <a:spLocks noGrp="1"/>
          </p:cNvSpPr>
          <p:nvPr>
            <p:ph type="sldNum" sz="quarter" idx="12"/>
          </p:nvPr>
        </p:nvSpPr>
        <p:spPr/>
        <p:txBody>
          <a:bodyPr/>
          <a:lstStyle/>
          <a:p>
            <a:fld id="{DCE41DA6-050F-433E-8B2F-9A2021EE9B8B}" type="slidenum">
              <a:rPr lang="en-US" smtClean="0"/>
              <a:t>‹#›</a:t>
            </a:fld>
            <a:endParaRPr lang="en-US"/>
          </a:p>
        </p:txBody>
      </p:sp>
    </p:spTree>
    <p:extLst>
      <p:ext uri="{BB962C8B-B14F-4D97-AF65-F5344CB8AC3E}">
        <p14:creationId xmlns:p14="http://schemas.microsoft.com/office/powerpoint/2010/main" val="37821632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BC16E3AC-406E-E359-68A8-9EDE05C7B5D4}"/>
              </a:ext>
            </a:extLst>
          </p:cNvPr>
          <p:cNvSpPr>
            <a:spLocks noGrp="1"/>
          </p:cNvSpPr>
          <p:nvPr>
            <p:ph type="title"/>
          </p:nvPr>
        </p:nvSpPr>
        <p:spPr/>
        <p:txBody>
          <a:bodyPr/>
          <a:lstStyle/>
          <a:p>
            <a:r>
              <a:rPr lang="ko-KR" altLang="en-US"/>
              <a:t>마스터 제목 스타일 편집</a:t>
            </a:r>
            <a:endParaRPr lang="en-US"/>
          </a:p>
        </p:txBody>
      </p:sp>
      <p:sp>
        <p:nvSpPr>
          <p:cNvPr id="3" name="날짜 개체 틀 2">
            <a:extLst>
              <a:ext uri="{FF2B5EF4-FFF2-40B4-BE49-F238E27FC236}">
                <a16:creationId xmlns:a16="http://schemas.microsoft.com/office/drawing/2014/main" id="{6513B643-B0BC-E673-53E0-49FA00FA5C71}"/>
              </a:ext>
            </a:extLst>
          </p:cNvPr>
          <p:cNvSpPr>
            <a:spLocks noGrp="1"/>
          </p:cNvSpPr>
          <p:nvPr>
            <p:ph type="dt" sz="half" idx="10"/>
          </p:nvPr>
        </p:nvSpPr>
        <p:spPr/>
        <p:txBody>
          <a:bodyPr/>
          <a:lstStyle/>
          <a:p>
            <a:fld id="{8246E53E-67F4-4530-8C29-5E38BF288FB6}" type="datetimeFigureOut">
              <a:rPr lang="en-US" smtClean="0"/>
              <a:t>10/6/2023</a:t>
            </a:fld>
            <a:endParaRPr lang="en-US"/>
          </a:p>
        </p:txBody>
      </p:sp>
      <p:sp>
        <p:nvSpPr>
          <p:cNvPr id="4" name="바닥글 개체 틀 3">
            <a:extLst>
              <a:ext uri="{FF2B5EF4-FFF2-40B4-BE49-F238E27FC236}">
                <a16:creationId xmlns:a16="http://schemas.microsoft.com/office/drawing/2014/main" id="{BB408D67-1E61-BD76-B0D3-4AF9322AD2C4}"/>
              </a:ext>
            </a:extLst>
          </p:cNvPr>
          <p:cNvSpPr>
            <a:spLocks noGrp="1"/>
          </p:cNvSpPr>
          <p:nvPr>
            <p:ph type="ftr" sz="quarter" idx="11"/>
          </p:nvPr>
        </p:nvSpPr>
        <p:spPr/>
        <p:txBody>
          <a:bodyPr/>
          <a:lstStyle/>
          <a:p>
            <a:endParaRPr lang="en-US"/>
          </a:p>
        </p:txBody>
      </p:sp>
      <p:sp>
        <p:nvSpPr>
          <p:cNvPr id="5" name="슬라이드 번호 개체 틀 4">
            <a:extLst>
              <a:ext uri="{FF2B5EF4-FFF2-40B4-BE49-F238E27FC236}">
                <a16:creationId xmlns:a16="http://schemas.microsoft.com/office/drawing/2014/main" id="{4A07C95B-A6B6-06EB-D75F-ADA2F384FE6D}"/>
              </a:ext>
            </a:extLst>
          </p:cNvPr>
          <p:cNvSpPr>
            <a:spLocks noGrp="1"/>
          </p:cNvSpPr>
          <p:nvPr>
            <p:ph type="sldNum" sz="quarter" idx="12"/>
          </p:nvPr>
        </p:nvSpPr>
        <p:spPr/>
        <p:txBody>
          <a:bodyPr/>
          <a:lstStyle/>
          <a:p>
            <a:fld id="{DCE41DA6-050F-433E-8B2F-9A2021EE9B8B}" type="slidenum">
              <a:rPr lang="en-US" smtClean="0"/>
              <a:t>‹#›</a:t>
            </a:fld>
            <a:endParaRPr lang="en-US"/>
          </a:p>
        </p:txBody>
      </p:sp>
    </p:spTree>
    <p:extLst>
      <p:ext uri="{BB962C8B-B14F-4D97-AF65-F5344CB8AC3E}">
        <p14:creationId xmlns:p14="http://schemas.microsoft.com/office/powerpoint/2010/main" val="10858654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a:extLst>
              <a:ext uri="{FF2B5EF4-FFF2-40B4-BE49-F238E27FC236}">
                <a16:creationId xmlns:a16="http://schemas.microsoft.com/office/drawing/2014/main" id="{12FB4DCF-3854-C59F-ABC7-D840505A0176}"/>
              </a:ext>
            </a:extLst>
          </p:cNvPr>
          <p:cNvSpPr>
            <a:spLocks noGrp="1"/>
          </p:cNvSpPr>
          <p:nvPr>
            <p:ph type="dt" sz="half" idx="10"/>
          </p:nvPr>
        </p:nvSpPr>
        <p:spPr/>
        <p:txBody>
          <a:bodyPr/>
          <a:lstStyle/>
          <a:p>
            <a:fld id="{8246E53E-67F4-4530-8C29-5E38BF288FB6}" type="datetimeFigureOut">
              <a:rPr lang="en-US" smtClean="0"/>
              <a:t>10/6/2023</a:t>
            </a:fld>
            <a:endParaRPr lang="en-US"/>
          </a:p>
        </p:txBody>
      </p:sp>
      <p:sp>
        <p:nvSpPr>
          <p:cNvPr id="3" name="바닥글 개체 틀 2">
            <a:extLst>
              <a:ext uri="{FF2B5EF4-FFF2-40B4-BE49-F238E27FC236}">
                <a16:creationId xmlns:a16="http://schemas.microsoft.com/office/drawing/2014/main" id="{679DE177-16CA-E9B9-D0E9-1A4D4740232B}"/>
              </a:ext>
            </a:extLst>
          </p:cNvPr>
          <p:cNvSpPr>
            <a:spLocks noGrp="1"/>
          </p:cNvSpPr>
          <p:nvPr>
            <p:ph type="ftr" sz="quarter" idx="11"/>
          </p:nvPr>
        </p:nvSpPr>
        <p:spPr/>
        <p:txBody>
          <a:bodyPr/>
          <a:lstStyle/>
          <a:p>
            <a:endParaRPr lang="en-US"/>
          </a:p>
        </p:txBody>
      </p:sp>
      <p:sp>
        <p:nvSpPr>
          <p:cNvPr id="4" name="슬라이드 번호 개체 틀 3">
            <a:extLst>
              <a:ext uri="{FF2B5EF4-FFF2-40B4-BE49-F238E27FC236}">
                <a16:creationId xmlns:a16="http://schemas.microsoft.com/office/drawing/2014/main" id="{DFABFB7A-4FBE-0355-B8C9-49321641546B}"/>
              </a:ext>
            </a:extLst>
          </p:cNvPr>
          <p:cNvSpPr>
            <a:spLocks noGrp="1"/>
          </p:cNvSpPr>
          <p:nvPr>
            <p:ph type="sldNum" sz="quarter" idx="12"/>
          </p:nvPr>
        </p:nvSpPr>
        <p:spPr/>
        <p:txBody>
          <a:bodyPr/>
          <a:lstStyle/>
          <a:p>
            <a:fld id="{DCE41DA6-050F-433E-8B2F-9A2021EE9B8B}" type="slidenum">
              <a:rPr lang="en-US" smtClean="0"/>
              <a:t>‹#›</a:t>
            </a:fld>
            <a:endParaRPr lang="en-US"/>
          </a:p>
        </p:txBody>
      </p:sp>
    </p:spTree>
    <p:extLst>
      <p:ext uri="{BB962C8B-B14F-4D97-AF65-F5344CB8AC3E}">
        <p14:creationId xmlns:p14="http://schemas.microsoft.com/office/powerpoint/2010/main" val="17319448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22D11C1D-5FAE-F297-5D17-ADF55C91FF9F}"/>
              </a:ext>
            </a:extLst>
          </p:cNvPr>
          <p:cNvSpPr>
            <a:spLocks noGrp="1"/>
          </p:cNvSpPr>
          <p:nvPr>
            <p:ph type="title"/>
          </p:nvPr>
        </p:nvSpPr>
        <p:spPr>
          <a:xfrm>
            <a:off x="839788" y="457200"/>
            <a:ext cx="3932237" cy="1600200"/>
          </a:xfrm>
        </p:spPr>
        <p:txBody>
          <a:bodyPr anchor="b"/>
          <a:lstStyle>
            <a:lvl1pPr>
              <a:defRPr sz="3200"/>
            </a:lvl1pPr>
          </a:lstStyle>
          <a:p>
            <a:r>
              <a:rPr lang="ko-KR" altLang="en-US"/>
              <a:t>마스터 제목 스타일 편집</a:t>
            </a:r>
            <a:endParaRPr lang="en-US"/>
          </a:p>
        </p:txBody>
      </p:sp>
      <p:sp>
        <p:nvSpPr>
          <p:cNvPr id="3" name="내용 개체 틀 2">
            <a:extLst>
              <a:ext uri="{FF2B5EF4-FFF2-40B4-BE49-F238E27FC236}">
                <a16:creationId xmlns:a16="http://schemas.microsoft.com/office/drawing/2014/main" id="{CE4AE689-FE8A-96CB-1597-24D0A67F358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4" name="텍스트 개체 틀 3">
            <a:extLst>
              <a:ext uri="{FF2B5EF4-FFF2-40B4-BE49-F238E27FC236}">
                <a16:creationId xmlns:a16="http://schemas.microsoft.com/office/drawing/2014/main" id="{FEF81A47-27E1-D00C-AB51-2854DF1302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a:t>마스터 텍스트 스타일을 편집하려면 클릭</a:t>
            </a:r>
          </a:p>
        </p:txBody>
      </p:sp>
      <p:sp>
        <p:nvSpPr>
          <p:cNvPr id="5" name="날짜 개체 틀 4">
            <a:extLst>
              <a:ext uri="{FF2B5EF4-FFF2-40B4-BE49-F238E27FC236}">
                <a16:creationId xmlns:a16="http://schemas.microsoft.com/office/drawing/2014/main" id="{908077CB-18D0-E1C8-D336-3AA94671A82C}"/>
              </a:ext>
            </a:extLst>
          </p:cNvPr>
          <p:cNvSpPr>
            <a:spLocks noGrp="1"/>
          </p:cNvSpPr>
          <p:nvPr>
            <p:ph type="dt" sz="half" idx="10"/>
          </p:nvPr>
        </p:nvSpPr>
        <p:spPr/>
        <p:txBody>
          <a:bodyPr/>
          <a:lstStyle/>
          <a:p>
            <a:fld id="{8246E53E-67F4-4530-8C29-5E38BF288FB6}" type="datetimeFigureOut">
              <a:rPr lang="en-US" smtClean="0"/>
              <a:t>10/6/2023</a:t>
            </a:fld>
            <a:endParaRPr lang="en-US"/>
          </a:p>
        </p:txBody>
      </p:sp>
      <p:sp>
        <p:nvSpPr>
          <p:cNvPr id="6" name="바닥글 개체 틀 5">
            <a:extLst>
              <a:ext uri="{FF2B5EF4-FFF2-40B4-BE49-F238E27FC236}">
                <a16:creationId xmlns:a16="http://schemas.microsoft.com/office/drawing/2014/main" id="{239248C2-A9D9-52C9-F719-996B5767DCD6}"/>
              </a:ext>
            </a:extLst>
          </p:cNvPr>
          <p:cNvSpPr>
            <a:spLocks noGrp="1"/>
          </p:cNvSpPr>
          <p:nvPr>
            <p:ph type="ftr" sz="quarter" idx="11"/>
          </p:nvPr>
        </p:nvSpPr>
        <p:spPr/>
        <p:txBody>
          <a:bodyPr/>
          <a:lstStyle/>
          <a:p>
            <a:endParaRPr lang="en-US"/>
          </a:p>
        </p:txBody>
      </p:sp>
      <p:sp>
        <p:nvSpPr>
          <p:cNvPr id="7" name="슬라이드 번호 개체 틀 6">
            <a:extLst>
              <a:ext uri="{FF2B5EF4-FFF2-40B4-BE49-F238E27FC236}">
                <a16:creationId xmlns:a16="http://schemas.microsoft.com/office/drawing/2014/main" id="{381E1BB1-4185-F3C9-0761-DC496D62C9BE}"/>
              </a:ext>
            </a:extLst>
          </p:cNvPr>
          <p:cNvSpPr>
            <a:spLocks noGrp="1"/>
          </p:cNvSpPr>
          <p:nvPr>
            <p:ph type="sldNum" sz="quarter" idx="12"/>
          </p:nvPr>
        </p:nvSpPr>
        <p:spPr/>
        <p:txBody>
          <a:bodyPr/>
          <a:lstStyle/>
          <a:p>
            <a:fld id="{DCE41DA6-050F-433E-8B2F-9A2021EE9B8B}" type="slidenum">
              <a:rPr lang="en-US" smtClean="0"/>
              <a:t>‹#›</a:t>
            </a:fld>
            <a:endParaRPr lang="en-US"/>
          </a:p>
        </p:txBody>
      </p:sp>
    </p:spTree>
    <p:extLst>
      <p:ext uri="{BB962C8B-B14F-4D97-AF65-F5344CB8AC3E}">
        <p14:creationId xmlns:p14="http://schemas.microsoft.com/office/powerpoint/2010/main" val="39773467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52A6DAD3-11C4-A9EF-288B-E536EBB92534}"/>
              </a:ext>
            </a:extLst>
          </p:cNvPr>
          <p:cNvSpPr>
            <a:spLocks noGrp="1"/>
          </p:cNvSpPr>
          <p:nvPr>
            <p:ph type="title"/>
          </p:nvPr>
        </p:nvSpPr>
        <p:spPr>
          <a:xfrm>
            <a:off x="839788" y="457200"/>
            <a:ext cx="3932237" cy="1600200"/>
          </a:xfrm>
        </p:spPr>
        <p:txBody>
          <a:bodyPr anchor="b"/>
          <a:lstStyle>
            <a:lvl1pPr>
              <a:defRPr sz="3200"/>
            </a:lvl1pPr>
          </a:lstStyle>
          <a:p>
            <a:r>
              <a:rPr lang="ko-KR" altLang="en-US"/>
              <a:t>마스터 제목 스타일 편집</a:t>
            </a:r>
            <a:endParaRPr lang="en-US"/>
          </a:p>
        </p:txBody>
      </p:sp>
      <p:sp>
        <p:nvSpPr>
          <p:cNvPr id="3" name="그림 개체 틀 2">
            <a:extLst>
              <a:ext uri="{FF2B5EF4-FFF2-40B4-BE49-F238E27FC236}">
                <a16:creationId xmlns:a16="http://schemas.microsoft.com/office/drawing/2014/main" id="{A6990230-3A23-5513-6BB6-8922C854190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텍스트 개체 틀 3">
            <a:extLst>
              <a:ext uri="{FF2B5EF4-FFF2-40B4-BE49-F238E27FC236}">
                <a16:creationId xmlns:a16="http://schemas.microsoft.com/office/drawing/2014/main" id="{A2B08360-7F90-214A-82D5-78F0107B243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a:t>마스터 텍스트 스타일을 편집하려면 클릭</a:t>
            </a:r>
          </a:p>
        </p:txBody>
      </p:sp>
      <p:sp>
        <p:nvSpPr>
          <p:cNvPr id="5" name="날짜 개체 틀 4">
            <a:extLst>
              <a:ext uri="{FF2B5EF4-FFF2-40B4-BE49-F238E27FC236}">
                <a16:creationId xmlns:a16="http://schemas.microsoft.com/office/drawing/2014/main" id="{D61C2767-0ACE-7331-EF9D-73679912157A}"/>
              </a:ext>
            </a:extLst>
          </p:cNvPr>
          <p:cNvSpPr>
            <a:spLocks noGrp="1"/>
          </p:cNvSpPr>
          <p:nvPr>
            <p:ph type="dt" sz="half" idx="10"/>
          </p:nvPr>
        </p:nvSpPr>
        <p:spPr/>
        <p:txBody>
          <a:bodyPr/>
          <a:lstStyle/>
          <a:p>
            <a:fld id="{8246E53E-67F4-4530-8C29-5E38BF288FB6}" type="datetimeFigureOut">
              <a:rPr lang="en-US" smtClean="0"/>
              <a:t>10/6/2023</a:t>
            </a:fld>
            <a:endParaRPr lang="en-US"/>
          </a:p>
        </p:txBody>
      </p:sp>
      <p:sp>
        <p:nvSpPr>
          <p:cNvPr id="6" name="바닥글 개체 틀 5">
            <a:extLst>
              <a:ext uri="{FF2B5EF4-FFF2-40B4-BE49-F238E27FC236}">
                <a16:creationId xmlns:a16="http://schemas.microsoft.com/office/drawing/2014/main" id="{1BD8BC26-5BC8-0B0C-9710-70B03BBD1239}"/>
              </a:ext>
            </a:extLst>
          </p:cNvPr>
          <p:cNvSpPr>
            <a:spLocks noGrp="1"/>
          </p:cNvSpPr>
          <p:nvPr>
            <p:ph type="ftr" sz="quarter" idx="11"/>
          </p:nvPr>
        </p:nvSpPr>
        <p:spPr/>
        <p:txBody>
          <a:bodyPr/>
          <a:lstStyle/>
          <a:p>
            <a:endParaRPr lang="en-US"/>
          </a:p>
        </p:txBody>
      </p:sp>
      <p:sp>
        <p:nvSpPr>
          <p:cNvPr id="7" name="슬라이드 번호 개체 틀 6">
            <a:extLst>
              <a:ext uri="{FF2B5EF4-FFF2-40B4-BE49-F238E27FC236}">
                <a16:creationId xmlns:a16="http://schemas.microsoft.com/office/drawing/2014/main" id="{B006154E-8AE4-F2A2-4537-D0C1362C17B0}"/>
              </a:ext>
            </a:extLst>
          </p:cNvPr>
          <p:cNvSpPr>
            <a:spLocks noGrp="1"/>
          </p:cNvSpPr>
          <p:nvPr>
            <p:ph type="sldNum" sz="quarter" idx="12"/>
          </p:nvPr>
        </p:nvSpPr>
        <p:spPr/>
        <p:txBody>
          <a:bodyPr/>
          <a:lstStyle/>
          <a:p>
            <a:fld id="{DCE41DA6-050F-433E-8B2F-9A2021EE9B8B}" type="slidenum">
              <a:rPr lang="en-US" smtClean="0"/>
              <a:t>‹#›</a:t>
            </a:fld>
            <a:endParaRPr lang="en-US"/>
          </a:p>
        </p:txBody>
      </p:sp>
    </p:spTree>
    <p:extLst>
      <p:ext uri="{BB962C8B-B14F-4D97-AF65-F5344CB8AC3E}">
        <p14:creationId xmlns:p14="http://schemas.microsoft.com/office/powerpoint/2010/main" val="34359473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a:extLst>
              <a:ext uri="{FF2B5EF4-FFF2-40B4-BE49-F238E27FC236}">
                <a16:creationId xmlns:a16="http://schemas.microsoft.com/office/drawing/2014/main" id="{D4449866-8493-B870-1C7B-32154AB84C8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ko-KR" altLang="en-US"/>
              <a:t>마스터 제목 스타일 편집</a:t>
            </a:r>
            <a:endParaRPr lang="en-US"/>
          </a:p>
        </p:txBody>
      </p:sp>
      <p:sp>
        <p:nvSpPr>
          <p:cNvPr id="3" name="텍스트 개체 틀 2">
            <a:extLst>
              <a:ext uri="{FF2B5EF4-FFF2-40B4-BE49-F238E27FC236}">
                <a16:creationId xmlns:a16="http://schemas.microsoft.com/office/drawing/2014/main" id="{D97CE652-580B-704A-AA41-56289269EAA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4" name="날짜 개체 틀 3">
            <a:extLst>
              <a:ext uri="{FF2B5EF4-FFF2-40B4-BE49-F238E27FC236}">
                <a16:creationId xmlns:a16="http://schemas.microsoft.com/office/drawing/2014/main" id="{0D1C45A6-5621-744A-EC2E-8EA7E0C28ED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46E53E-67F4-4530-8C29-5E38BF288FB6}" type="datetimeFigureOut">
              <a:rPr lang="en-US" smtClean="0"/>
              <a:t>10/6/2023</a:t>
            </a:fld>
            <a:endParaRPr lang="en-US"/>
          </a:p>
        </p:txBody>
      </p:sp>
      <p:sp>
        <p:nvSpPr>
          <p:cNvPr id="5" name="바닥글 개체 틀 4">
            <a:extLst>
              <a:ext uri="{FF2B5EF4-FFF2-40B4-BE49-F238E27FC236}">
                <a16:creationId xmlns:a16="http://schemas.microsoft.com/office/drawing/2014/main" id="{7D6CB3F6-34B1-D118-442F-1DEDBDF85FA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슬라이드 번호 개체 틀 5">
            <a:extLst>
              <a:ext uri="{FF2B5EF4-FFF2-40B4-BE49-F238E27FC236}">
                <a16:creationId xmlns:a16="http://schemas.microsoft.com/office/drawing/2014/main" id="{76EA0547-77EC-DADD-92FB-4EC877421DA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E41DA6-050F-433E-8B2F-9A2021EE9B8B}" type="slidenum">
              <a:rPr lang="en-US" smtClean="0"/>
              <a:t>‹#›</a:t>
            </a:fld>
            <a:endParaRPr lang="en-US"/>
          </a:p>
        </p:txBody>
      </p:sp>
    </p:spTree>
    <p:extLst>
      <p:ext uri="{BB962C8B-B14F-4D97-AF65-F5344CB8AC3E}">
        <p14:creationId xmlns:p14="http://schemas.microsoft.com/office/powerpoint/2010/main" val="3641709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en.wikipedia.org/wiki/Shinya_Yamanaka" TargetMode="External"/><Relationship Id="rId2" Type="http://schemas.openxmlformats.org/officeDocument/2006/relationships/hyperlink" Target="https://en.wikipedia.org/wiki/Induced_pluripotent_stem_cell" TargetMode="External"/><Relationship Id="rId1" Type="http://schemas.openxmlformats.org/officeDocument/2006/relationships/slideLayout" Target="../slideLayouts/slideLayout2.xml"/><Relationship Id="rId4" Type="http://schemas.openxmlformats.org/officeDocument/2006/relationships/hyperlink" Target="https://en.wikipedia.org/wiki/Stem-cell_line#cite_note-5" TargetMode="Externa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en.wikipedia.org/wiki/Cellular_differentiation" TargetMode="External"/><Relationship Id="rId2" Type="http://schemas.openxmlformats.org/officeDocument/2006/relationships/hyperlink" Target="https://en.wikipedia.org/wiki/Multicellular_organisms" TargetMode="External"/><Relationship Id="rId1" Type="http://schemas.openxmlformats.org/officeDocument/2006/relationships/slideLayout" Target="../slideLayouts/slideLayout2.xml"/><Relationship Id="rId6" Type="http://schemas.openxmlformats.org/officeDocument/2006/relationships/hyperlink" Target="https://en.wikipedia.org/wiki/Cell_proliferation" TargetMode="External"/><Relationship Id="rId5" Type="http://schemas.openxmlformats.org/officeDocument/2006/relationships/hyperlink" Target="https://en.wikipedia.org/wiki/Types_of_cells" TargetMode="External"/><Relationship Id="rId4" Type="http://schemas.openxmlformats.org/officeDocument/2006/relationships/hyperlink" Target="https://en.wikipedia.org/wiki/Cell_(biology)"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doi.org/10.1093/stcltm/szab012" TargetMode="External"/><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openxmlformats.org/officeDocument/2006/relationships/image" Target="../media/image13.jpeg"/><Relationship Id="rId4" Type="http://schemas.openxmlformats.org/officeDocument/2006/relationships/image" Target="../media/image12.png"/></Relationships>
</file>

<file path=ppt/slides/_rels/slide25.xml.rels><?xml version="1.0" encoding="UTF-8" standalone="yes"?>
<Relationships xmlns="http://schemas.openxmlformats.org/package/2006/relationships"><Relationship Id="rId3" Type="http://schemas.openxmlformats.org/officeDocument/2006/relationships/hyperlink" Target="https://doi.org/10.1093/stcltm/szab012"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image" Target="../media/image14.jpeg"/><Relationship Id="rId4" Type="http://schemas.openxmlformats.org/officeDocument/2006/relationships/image" Target="../media/image1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hyperlink" Target="https://www.sciencedirect.com/topics/biochemistry-genetics-and-molecular-biology/parabiosis" TargetMode="External"/><Relationship Id="rId2" Type="http://schemas.openxmlformats.org/officeDocument/2006/relationships/hyperlink" Target="https://www.sciencedirect.com/topics/biochemistry-genetics-and-molecular-biology/transcriptomics" TargetMode="External"/><Relationship Id="rId1" Type="http://schemas.openxmlformats.org/officeDocument/2006/relationships/slideLayout" Target="../slideLayouts/slideLayout12.xml"/><Relationship Id="rId4" Type="http://schemas.openxmlformats.org/officeDocument/2006/relationships/hyperlink" Target="https://www.sciencedirect.com/topics/biochemistry-genetics-and-molecular-biology/adult-stem-cell"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en.wikipedia.org/wiki/Stem_cell#cite_note-:7-1" TargetMode="External"/><Relationship Id="rId2" Type="http://schemas.openxmlformats.org/officeDocument/2006/relationships/hyperlink" Target="https://en.wikipedia.org/wiki/Cell_lineage" TargetMode="Externa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hyperlink" Target="https://en.wikipedia.org/wiki/Embryo" TargetMode="External"/></Relationships>
</file>

<file path=ppt/slides/_rels/slide30.xml.rels><?xml version="1.0" encoding="UTF-8" standalone="yes"?>
<Relationships xmlns="http://schemas.openxmlformats.org/package/2006/relationships"><Relationship Id="rId2" Type="http://schemas.openxmlformats.org/officeDocument/2006/relationships/hyperlink" Target="https://www.sciencedirect.com/topics/biochemistry-genetics-and-molecular-biology/lymphopoiesis" TargetMode="Externa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hyperlink" Target="https://en.wikipedia.org/wiki/Precursor_cell" TargetMode="External"/><Relationship Id="rId2" Type="http://schemas.openxmlformats.org/officeDocument/2006/relationships/hyperlink" Target="https://en.wikipedia.org/wiki/Progenitor_cells"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hyperlink" Target="https://en.wikipedia.org/wiki/Totipotency" TargetMode="External"/><Relationship Id="rId3" Type="http://schemas.openxmlformats.org/officeDocument/2006/relationships/hyperlink" Target="https://en.wikipedia.org/wiki/Cell_growth" TargetMode="External"/><Relationship Id="rId7" Type="http://schemas.openxmlformats.org/officeDocument/2006/relationships/hyperlink" Target="https://en.wikipedia.org/wiki/Cellular_differentiation" TargetMode="External"/><Relationship Id="rId12" Type="http://schemas.openxmlformats.org/officeDocument/2006/relationships/hyperlink" Target="https://en.wikipedia.org/wiki/Progenitor_cell" TargetMode="External"/><Relationship Id="rId2" Type="http://schemas.openxmlformats.org/officeDocument/2006/relationships/hyperlink" Target="https://en.wikipedia.org/wiki/Cell_cycle" TargetMode="External"/><Relationship Id="rId1" Type="http://schemas.openxmlformats.org/officeDocument/2006/relationships/slideLayout" Target="../slideLayouts/slideLayout2.xml"/><Relationship Id="rId6" Type="http://schemas.openxmlformats.org/officeDocument/2006/relationships/hyperlink" Target="https://en.wikipedia.org/wiki/Cell_potency" TargetMode="External"/><Relationship Id="rId11" Type="http://schemas.openxmlformats.org/officeDocument/2006/relationships/hyperlink" Target="https://en.wikipedia.org/wiki/Unipotent_cell" TargetMode="External"/><Relationship Id="rId5" Type="http://schemas.openxmlformats.org/officeDocument/2006/relationships/hyperlink" Target="https://en.wikipedia.org/wiki/Cell_proliferation" TargetMode="External"/><Relationship Id="rId10" Type="http://schemas.openxmlformats.org/officeDocument/2006/relationships/hyperlink" Target="https://en.wikipedia.org/wiki/Multipotent" TargetMode="External"/><Relationship Id="rId4" Type="http://schemas.openxmlformats.org/officeDocument/2006/relationships/hyperlink" Target="https://en.wikipedia.org/wiki/Cell_division" TargetMode="External"/><Relationship Id="rId9" Type="http://schemas.openxmlformats.org/officeDocument/2006/relationships/hyperlink" Target="https://en.wikipedia.org/wiki/Pluripotency"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en.wikipedia.org/wiki/Stem_cell#cite_note-:7-1" TargetMode="External"/><Relationship Id="rId2" Type="http://schemas.openxmlformats.org/officeDocument/2006/relationships/hyperlink" Target="https://en.wikipedia.org/wiki/Cell_lineage" TargetMode="Externa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hyperlink" Target="https://en.wikipedia.org/wiki/Embryo"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en.wikipedia.org/wiki/Embryo"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en.wikipedia.org/wiki/Cell_type" TargetMode="External"/><Relationship Id="rId2" Type="http://schemas.openxmlformats.org/officeDocument/2006/relationships/hyperlink" Target="https://en.wikipedia.org/wiki/Nerve" TargetMode="Externa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hyperlink" Target="https://en.wikipedia.org/wiki/Cellular_differentiation" TargetMode="External"/><Relationship Id="rId2" Type="http://schemas.openxmlformats.org/officeDocument/2006/relationships/hyperlink" Target="https://en.wikipedia.org/wiki/Cell_(biology)" TargetMode="Externa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hyperlink" Target="https://en.wikipedia.org/wiki/Progenitor_cell#cite_note-1" TargetMode="External"/><Relationship Id="rId4" Type="http://schemas.openxmlformats.org/officeDocument/2006/relationships/hyperlink" Target="https://en.wikipedia.org/wiki/Stem_cel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593DE05F-9B41-741B-56DB-AED19B256295}"/>
              </a:ext>
            </a:extLst>
          </p:cNvPr>
          <p:cNvSpPr>
            <a:spLocks noGrp="1"/>
          </p:cNvSpPr>
          <p:nvPr>
            <p:ph type="ctrTitle"/>
          </p:nvPr>
        </p:nvSpPr>
        <p:spPr>
          <a:xfrm>
            <a:off x="1524000" y="1122363"/>
            <a:ext cx="9144000" cy="1591340"/>
          </a:xfrm>
        </p:spPr>
        <p:txBody>
          <a:bodyPr>
            <a:normAutofit/>
          </a:bodyPr>
          <a:lstStyle/>
          <a:p>
            <a:r>
              <a:rPr lang="en-US" sz="9600" dirty="0" err="1">
                <a:latin typeface="Arial Narrow" panose="020B0606020202030204" pitchFamily="34" charset="0"/>
              </a:rPr>
              <a:t>Stemcellomics</a:t>
            </a:r>
            <a:endParaRPr lang="en-US" sz="9600" dirty="0">
              <a:latin typeface="Arial Narrow" panose="020B0606020202030204" pitchFamily="34" charset="0"/>
            </a:endParaRPr>
          </a:p>
        </p:txBody>
      </p:sp>
      <p:sp>
        <p:nvSpPr>
          <p:cNvPr id="3" name="부제목 2">
            <a:extLst>
              <a:ext uri="{FF2B5EF4-FFF2-40B4-BE49-F238E27FC236}">
                <a16:creationId xmlns:a16="http://schemas.microsoft.com/office/drawing/2014/main" id="{9521199B-B49D-4DB2-DF2F-F1D3CAEBF811}"/>
              </a:ext>
            </a:extLst>
          </p:cNvPr>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19486774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B5087BBF-DAF9-2EC3-0DC9-A7D454B4C901}"/>
              </a:ext>
            </a:extLst>
          </p:cNvPr>
          <p:cNvSpPr>
            <a:spLocks noGrp="1"/>
          </p:cNvSpPr>
          <p:nvPr>
            <p:ph type="title"/>
          </p:nvPr>
        </p:nvSpPr>
        <p:spPr/>
        <p:txBody>
          <a:bodyPr/>
          <a:lstStyle/>
          <a:p>
            <a:endParaRPr lang="en-US"/>
          </a:p>
        </p:txBody>
      </p:sp>
      <p:sp>
        <p:nvSpPr>
          <p:cNvPr id="3" name="내용 개체 틀 2">
            <a:extLst>
              <a:ext uri="{FF2B5EF4-FFF2-40B4-BE49-F238E27FC236}">
                <a16:creationId xmlns:a16="http://schemas.microsoft.com/office/drawing/2014/main" id="{02AA6109-528C-1990-F14B-B05B0252458A}"/>
              </a:ext>
            </a:extLst>
          </p:cNvPr>
          <p:cNvSpPr>
            <a:spLocks noGrp="1"/>
          </p:cNvSpPr>
          <p:nvPr>
            <p:ph idx="1"/>
          </p:nvPr>
        </p:nvSpPr>
        <p:spPr>
          <a:xfrm>
            <a:off x="838200" y="1825625"/>
            <a:ext cx="5881165" cy="4734458"/>
          </a:xfrm>
        </p:spPr>
        <p:txBody>
          <a:bodyPr>
            <a:normAutofit/>
          </a:bodyPr>
          <a:lstStyle/>
          <a:p>
            <a:r>
              <a:rPr lang="en-US" sz="3200" b="0" i="0" dirty="0">
                <a:solidFill>
                  <a:srgbClr val="202122"/>
                </a:solidFill>
                <a:effectLst/>
                <a:latin typeface="Arial" panose="020B0604020202020204" pitchFamily="34" charset="0"/>
              </a:rPr>
              <a:t>A: stem cell; </a:t>
            </a:r>
          </a:p>
          <a:p>
            <a:r>
              <a:rPr lang="en-US" sz="3200" b="0" i="0" dirty="0">
                <a:solidFill>
                  <a:srgbClr val="202122"/>
                </a:solidFill>
                <a:effectLst/>
                <a:latin typeface="Arial" panose="020B0604020202020204" pitchFamily="34" charset="0"/>
              </a:rPr>
              <a:t>B: progenitor cell; </a:t>
            </a:r>
          </a:p>
          <a:p>
            <a:r>
              <a:rPr lang="en-US" sz="3200" b="0" i="0" dirty="0">
                <a:solidFill>
                  <a:srgbClr val="202122"/>
                </a:solidFill>
                <a:effectLst/>
                <a:latin typeface="Arial" panose="020B0604020202020204" pitchFamily="34" charset="0"/>
              </a:rPr>
              <a:t>C: differentiated cell; 1: symmetric stem cell division; </a:t>
            </a:r>
          </a:p>
          <a:p>
            <a:r>
              <a:rPr lang="en-US" sz="3200" b="0" i="0" dirty="0">
                <a:solidFill>
                  <a:srgbClr val="202122"/>
                </a:solidFill>
                <a:effectLst/>
                <a:latin typeface="Arial" panose="020B0604020202020204" pitchFamily="34" charset="0"/>
              </a:rPr>
              <a:t>2: asymmetric stem cell division; </a:t>
            </a:r>
          </a:p>
          <a:p>
            <a:r>
              <a:rPr lang="en-US" sz="3200" b="0" i="0" dirty="0">
                <a:solidFill>
                  <a:srgbClr val="202122"/>
                </a:solidFill>
                <a:effectLst/>
                <a:latin typeface="Arial" panose="020B0604020202020204" pitchFamily="34" charset="0"/>
              </a:rPr>
              <a:t>3: progenitor division; </a:t>
            </a:r>
          </a:p>
          <a:p>
            <a:r>
              <a:rPr lang="en-US" sz="3200" b="0" i="0" dirty="0">
                <a:solidFill>
                  <a:srgbClr val="202122"/>
                </a:solidFill>
                <a:effectLst/>
                <a:latin typeface="Arial" panose="020B0604020202020204" pitchFamily="34" charset="0"/>
              </a:rPr>
              <a:t>4: terminal differentiation</a:t>
            </a:r>
            <a:endParaRPr lang="en-US" sz="3200" dirty="0"/>
          </a:p>
        </p:txBody>
      </p:sp>
      <p:pic>
        <p:nvPicPr>
          <p:cNvPr id="2050" name="Picture 2" descr="undefined">
            <a:extLst>
              <a:ext uri="{FF2B5EF4-FFF2-40B4-BE49-F238E27FC236}">
                <a16:creationId xmlns:a16="http://schemas.microsoft.com/office/drawing/2014/main" id="{5E5001EB-6D7B-7141-E4AC-44D82903590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76230" y="0"/>
            <a:ext cx="3429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37136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AEA712E3-8557-0F5C-B925-EF274811C21A}"/>
              </a:ext>
            </a:extLst>
          </p:cNvPr>
          <p:cNvSpPr>
            <a:spLocks noGrp="1"/>
          </p:cNvSpPr>
          <p:nvPr>
            <p:ph type="title"/>
          </p:nvPr>
        </p:nvSpPr>
        <p:spPr>
          <a:xfrm>
            <a:off x="271862" y="235339"/>
            <a:ext cx="10515600" cy="826545"/>
          </a:xfrm>
        </p:spPr>
        <p:txBody>
          <a:bodyPr>
            <a:normAutofit/>
          </a:bodyPr>
          <a:lstStyle/>
          <a:p>
            <a:r>
              <a:rPr lang="en-US" sz="4000" b="1" i="0" dirty="0">
                <a:solidFill>
                  <a:srgbClr val="000000"/>
                </a:solidFill>
                <a:effectLst/>
                <a:latin typeface="Arial" panose="020B0604020202020204" pitchFamily="34" charset="0"/>
              </a:rPr>
              <a:t>Induced pluripotent stem-cell (iPSC) line</a:t>
            </a:r>
            <a:endParaRPr lang="en-US" sz="4000" dirty="0"/>
          </a:p>
        </p:txBody>
      </p:sp>
      <p:sp>
        <p:nvSpPr>
          <p:cNvPr id="3" name="내용 개체 틀 2">
            <a:extLst>
              <a:ext uri="{FF2B5EF4-FFF2-40B4-BE49-F238E27FC236}">
                <a16:creationId xmlns:a16="http://schemas.microsoft.com/office/drawing/2014/main" id="{05CC8EF5-9ADD-E9AB-2068-CCE1D4215F93}"/>
              </a:ext>
            </a:extLst>
          </p:cNvPr>
          <p:cNvSpPr>
            <a:spLocks noGrp="1"/>
          </p:cNvSpPr>
          <p:nvPr>
            <p:ph idx="1"/>
          </p:nvPr>
        </p:nvSpPr>
        <p:spPr>
          <a:xfrm>
            <a:off x="271862" y="1318280"/>
            <a:ext cx="6235126" cy="5259501"/>
          </a:xfrm>
        </p:spPr>
        <p:txBody>
          <a:bodyPr>
            <a:normAutofit fontScale="92500" lnSpcReduction="10000"/>
          </a:bodyPr>
          <a:lstStyle/>
          <a:p>
            <a:pPr algn="l"/>
            <a:r>
              <a:rPr lang="en-US" b="0" i="0" u="none" strike="noStrike" dirty="0">
                <a:solidFill>
                  <a:srgbClr val="3366CC"/>
                </a:solidFill>
                <a:effectLst/>
                <a:latin typeface="Arial" panose="020B0604020202020204" pitchFamily="34" charset="0"/>
                <a:hlinkClick r:id="rId2" tooltip="Induced pluripotent stem cell"/>
              </a:rPr>
              <a:t>Induced pluripotent stem cell</a:t>
            </a:r>
            <a:r>
              <a:rPr lang="en-US" b="0" i="0" dirty="0">
                <a:solidFill>
                  <a:srgbClr val="202122"/>
                </a:solidFill>
                <a:effectLst/>
                <a:latin typeface="Arial" panose="020B0604020202020204" pitchFamily="34" charset="0"/>
              </a:rPr>
              <a:t> (iPSC) lines are pluripotent stem cells that have been generated from adult/somatic cells. </a:t>
            </a:r>
          </a:p>
          <a:p>
            <a:pPr algn="l"/>
            <a:r>
              <a:rPr lang="en-US" b="0" i="0" dirty="0">
                <a:solidFill>
                  <a:srgbClr val="202122"/>
                </a:solidFill>
                <a:effectLst/>
                <a:latin typeface="Arial" panose="020B0604020202020204" pitchFamily="34" charset="0"/>
              </a:rPr>
              <a:t>The method of generating iPSCs was developed by </a:t>
            </a:r>
            <a:r>
              <a:rPr lang="en-US" b="0" i="0" u="none" strike="noStrike" dirty="0">
                <a:solidFill>
                  <a:srgbClr val="3366CC"/>
                </a:solidFill>
                <a:effectLst/>
                <a:latin typeface="Arial" panose="020B0604020202020204" pitchFamily="34" charset="0"/>
                <a:hlinkClick r:id="rId3" tooltip="Shinya Yamanaka"/>
              </a:rPr>
              <a:t>Shinya Yamanaka</a:t>
            </a:r>
            <a:r>
              <a:rPr lang="en-US" b="0" i="0" dirty="0">
                <a:solidFill>
                  <a:srgbClr val="202122"/>
                </a:solidFill>
                <a:effectLst/>
                <a:latin typeface="Arial" panose="020B0604020202020204" pitchFamily="34" charset="0"/>
              </a:rPr>
              <a:t>'s lab in 2006; his group demonstrated that the introduction of four specific genes could induce somatic cells to revert to a pluripotent stem cell state.</a:t>
            </a:r>
            <a:r>
              <a:rPr lang="en-US" b="0" i="0" u="none" strike="noStrike" baseline="30000" dirty="0">
                <a:solidFill>
                  <a:srgbClr val="3366CC"/>
                </a:solidFill>
                <a:effectLst/>
                <a:latin typeface="Arial" panose="020B0604020202020204" pitchFamily="34" charset="0"/>
                <a:hlinkClick r:id="rId4"/>
              </a:rPr>
              <a:t>[5]</a:t>
            </a:r>
            <a:endParaRPr lang="en-US" b="0" i="0" dirty="0">
              <a:solidFill>
                <a:srgbClr val="202122"/>
              </a:solidFill>
              <a:effectLst/>
              <a:latin typeface="Arial" panose="020B0604020202020204" pitchFamily="34" charset="0"/>
            </a:endParaRPr>
          </a:p>
          <a:p>
            <a:pPr algn="l"/>
            <a:r>
              <a:rPr lang="en-US" b="0" i="0" dirty="0">
                <a:solidFill>
                  <a:srgbClr val="202122"/>
                </a:solidFill>
                <a:effectLst/>
                <a:latin typeface="Arial" panose="020B0604020202020204" pitchFamily="34" charset="0"/>
              </a:rPr>
              <a:t>Compared to embryonic stem-cell lines, iPSC lines are also pluripotent in nature but can be derived without the use of human embryo</a:t>
            </a:r>
          </a:p>
          <a:p>
            <a:endParaRPr lang="en-US" dirty="0"/>
          </a:p>
        </p:txBody>
      </p:sp>
    </p:spTree>
    <p:extLst>
      <p:ext uri="{BB962C8B-B14F-4D97-AF65-F5344CB8AC3E}">
        <p14:creationId xmlns:p14="http://schemas.microsoft.com/office/powerpoint/2010/main" val="8585705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BD854FD1-0C7D-1AC5-1512-E5039DE377F6}"/>
              </a:ext>
            </a:extLst>
          </p:cNvPr>
          <p:cNvSpPr>
            <a:spLocks noGrp="1"/>
          </p:cNvSpPr>
          <p:nvPr>
            <p:ph type="title"/>
          </p:nvPr>
        </p:nvSpPr>
        <p:spPr/>
        <p:txBody>
          <a:bodyPr/>
          <a:lstStyle/>
          <a:p>
            <a:endParaRPr lang="en-US"/>
          </a:p>
        </p:txBody>
      </p:sp>
      <p:sp>
        <p:nvSpPr>
          <p:cNvPr id="3" name="내용 개체 틀 2">
            <a:extLst>
              <a:ext uri="{FF2B5EF4-FFF2-40B4-BE49-F238E27FC236}">
                <a16:creationId xmlns:a16="http://schemas.microsoft.com/office/drawing/2014/main" id="{8405306D-0B3C-B4C9-9C8E-61FE8E467E22}"/>
              </a:ext>
            </a:extLst>
          </p:cNvPr>
          <p:cNvSpPr>
            <a:spLocks noGrp="1"/>
          </p:cNvSpPr>
          <p:nvPr>
            <p:ph idx="1"/>
          </p:nvPr>
        </p:nvSpPr>
        <p:spPr/>
        <p:txBody>
          <a:bodyPr/>
          <a:lstStyle/>
          <a:p>
            <a:endParaRPr lang="en-US" dirty="0"/>
          </a:p>
        </p:txBody>
      </p:sp>
      <p:pic>
        <p:nvPicPr>
          <p:cNvPr id="3074" name="Picture 2" descr="undefined">
            <a:extLst>
              <a:ext uri="{FF2B5EF4-FFF2-40B4-BE49-F238E27FC236}">
                <a16:creationId xmlns:a16="http://schemas.microsoft.com/office/drawing/2014/main" id="{E09757AA-6467-07EF-73AB-90E9A84075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10526" y="-100289"/>
            <a:ext cx="8355013"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8650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4A278210-3233-D96E-3B2E-4FC55E98ED8B}"/>
              </a:ext>
            </a:extLst>
          </p:cNvPr>
          <p:cNvSpPr>
            <a:spLocks noGrp="1"/>
          </p:cNvSpPr>
          <p:nvPr>
            <p:ph type="title"/>
          </p:nvPr>
        </p:nvSpPr>
        <p:spPr/>
        <p:txBody>
          <a:bodyPr/>
          <a:lstStyle/>
          <a:p>
            <a:endParaRPr lang="en-US" dirty="0"/>
          </a:p>
        </p:txBody>
      </p:sp>
      <p:sp>
        <p:nvSpPr>
          <p:cNvPr id="3" name="내용 개체 틀 2">
            <a:extLst>
              <a:ext uri="{FF2B5EF4-FFF2-40B4-BE49-F238E27FC236}">
                <a16:creationId xmlns:a16="http://schemas.microsoft.com/office/drawing/2014/main" id="{D76B1BB3-D989-1D2A-E6DC-E13667E310C6}"/>
              </a:ext>
            </a:extLst>
          </p:cNvPr>
          <p:cNvSpPr>
            <a:spLocks noGrp="1"/>
          </p:cNvSpPr>
          <p:nvPr>
            <p:ph idx="1"/>
          </p:nvPr>
        </p:nvSpPr>
        <p:spPr/>
        <p:txBody>
          <a:bodyPr/>
          <a:lstStyle/>
          <a:p>
            <a:endParaRPr lang="en-US" dirty="0"/>
          </a:p>
        </p:txBody>
      </p:sp>
      <p:sp>
        <p:nvSpPr>
          <p:cNvPr id="4" name="AutoShape 2">
            <a:extLst>
              <a:ext uri="{FF2B5EF4-FFF2-40B4-BE49-F238E27FC236}">
                <a16:creationId xmlns:a16="http://schemas.microsoft.com/office/drawing/2014/main" id="{A7793325-97C9-9118-4D6C-CE30B671F46A}"/>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30" name="Picture 6">
            <a:extLst>
              <a:ext uri="{FF2B5EF4-FFF2-40B4-BE49-F238E27FC236}">
                <a16:creationId xmlns:a16="http://schemas.microsoft.com/office/drawing/2014/main" id="{77DC0A51-1B67-B0B7-4568-C1FE24A1A7F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2917" y="401444"/>
            <a:ext cx="8469763" cy="4825352"/>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7D7CE3A3-3C14-FEFE-CB80-F766FCF9C77E}"/>
              </a:ext>
            </a:extLst>
          </p:cNvPr>
          <p:cNvSpPr txBox="1"/>
          <p:nvPr/>
        </p:nvSpPr>
        <p:spPr>
          <a:xfrm>
            <a:off x="5258544" y="6176963"/>
            <a:ext cx="6095256" cy="369332"/>
          </a:xfrm>
          <a:prstGeom prst="rect">
            <a:avLst/>
          </a:prstGeom>
          <a:noFill/>
        </p:spPr>
        <p:txBody>
          <a:bodyPr wrap="square">
            <a:spAutoFit/>
          </a:bodyPr>
          <a:lstStyle/>
          <a:p>
            <a:r>
              <a:rPr lang="en-US" dirty="0"/>
              <a:t>https://www.ncbi.nlm.nih.gov/pmc/articles/PMC4160113/</a:t>
            </a:r>
          </a:p>
        </p:txBody>
      </p:sp>
    </p:spTree>
    <p:extLst>
      <p:ext uri="{BB962C8B-B14F-4D97-AF65-F5344CB8AC3E}">
        <p14:creationId xmlns:p14="http://schemas.microsoft.com/office/powerpoint/2010/main" val="20715801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5714AA5F-C9ED-06AC-CB57-0E217ACB11EB}"/>
              </a:ext>
            </a:extLst>
          </p:cNvPr>
          <p:cNvSpPr>
            <a:spLocks noGrp="1"/>
          </p:cNvSpPr>
          <p:nvPr>
            <p:ph type="title"/>
          </p:nvPr>
        </p:nvSpPr>
        <p:spPr/>
        <p:txBody>
          <a:bodyPr/>
          <a:lstStyle/>
          <a:p>
            <a:endParaRPr lang="en-US"/>
          </a:p>
        </p:txBody>
      </p:sp>
      <p:sp>
        <p:nvSpPr>
          <p:cNvPr id="3" name="내용 개체 틀 2">
            <a:extLst>
              <a:ext uri="{FF2B5EF4-FFF2-40B4-BE49-F238E27FC236}">
                <a16:creationId xmlns:a16="http://schemas.microsoft.com/office/drawing/2014/main" id="{EA8C4D09-D2F8-4223-7A32-AAA72582915D}"/>
              </a:ext>
            </a:extLst>
          </p:cNvPr>
          <p:cNvSpPr>
            <a:spLocks noGrp="1"/>
          </p:cNvSpPr>
          <p:nvPr>
            <p:ph idx="1"/>
          </p:nvPr>
        </p:nvSpPr>
        <p:spPr>
          <a:xfrm>
            <a:off x="423374" y="1565631"/>
            <a:ext cx="4523306" cy="4736225"/>
          </a:xfrm>
        </p:spPr>
        <p:txBody>
          <a:bodyPr>
            <a:normAutofit/>
          </a:bodyPr>
          <a:lstStyle/>
          <a:p>
            <a:r>
              <a:rPr lang="en-US" sz="2400" b="0" i="0" dirty="0">
                <a:solidFill>
                  <a:srgbClr val="333333"/>
                </a:solidFill>
                <a:effectLst/>
                <a:latin typeface="Cambria" panose="02040503050406030204" pitchFamily="18" charset="0"/>
              </a:rPr>
              <a:t>Types of DNA damage in the aging genome that may affect stem cell function. </a:t>
            </a:r>
          </a:p>
          <a:p>
            <a:r>
              <a:rPr lang="en-US" sz="2400" b="0" i="0" dirty="0">
                <a:solidFill>
                  <a:srgbClr val="333333"/>
                </a:solidFill>
                <a:effectLst/>
                <a:latin typeface="Cambria" panose="02040503050406030204" pitchFamily="18" charset="0"/>
              </a:rPr>
              <a:t>Products of and effectors of DNA damage known to increase and accumulate during aging are shown, along with their effects on stem cell aging. </a:t>
            </a:r>
          </a:p>
          <a:p>
            <a:r>
              <a:rPr lang="en-US" sz="2400" b="0" i="0" dirty="0">
                <a:solidFill>
                  <a:srgbClr val="333333"/>
                </a:solidFill>
                <a:effectLst/>
                <a:latin typeface="Cambria" panose="02040503050406030204" pitchFamily="18" charset="0"/>
              </a:rPr>
              <a:t>CPD, </a:t>
            </a:r>
            <a:r>
              <a:rPr lang="en-US" sz="2400" b="0" i="0" dirty="0" err="1">
                <a:solidFill>
                  <a:srgbClr val="333333"/>
                </a:solidFill>
                <a:effectLst/>
                <a:latin typeface="Cambria" panose="02040503050406030204" pitchFamily="18" charset="0"/>
              </a:rPr>
              <a:t>cyclobutane</a:t>
            </a:r>
            <a:r>
              <a:rPr lang="en-US" sz="2400" b="0" i="0" dirty="0">
                <a:solidFill>
                  <a:srgbClr val="333333"/>
                </a:solidFill>
                <a:effectLst/>
                <a:latin typeface="Cambria" panose="02040503050406030204" pitchFamily="18" charset="0"/>
              </a:rPr>
              <a:t> pyrimidine dimer; DSB, double-strand break.</a:t>
            </a:r>
            <a:endParaRPr lang="en-US" sz="2400" dirty="0"/>
          </a:p>
        </p:txBody>
      </p:sp>
      <p:pic>
        <p:nvPicPr>
          <p:cNvPr id="2050" name="Picture 2">
            <a:extLst>
              <a:ext uri="{FF2B5EF4-FFF2-40B4-BE49-F238E27FC236}">
                <a16:creationId xmlns:a16="http://schemas.microsoft.com/office/drawing/2014/main" id="{336F7D37-AAC0-AD48-A93D-CB5D21C4F65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0063" y="0"/>
            <a:ext cx="5773737"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24406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7718ECEE-8FCD-8EE0-7D1B-26800F94CCDE}"/>
              </a:ext>
            </a:extLst>
          </p:cNvPr>
          <p:cNvSpPr>
            <a:spLocks noGrp="1"/>
          </p:cNvSpPr>
          <p:nvPr>
            <p:ph type="title"/>
          </p:nvPr>
        </p:nvSpPr>
        <p:spPr/>
        <p:txBody>
          <a:bodyPr/>
          <a:lstStyle/>
          <a:p>
            <a:endParaRPr lang="en-US"/>
          </a:p>
        </p:txBody>
      </p:sp>
      <p:sp>
        <p:nvSpPr>
          <p:cNvPr id="3" name="내용 개체 틀 2">
            <a:extLst>
              <a:ext uri="{FF2B5EF4-FFF2-40B4-BE49-F238E27FC236}">
                <a16:creationId xmlns:a16="http://schemas.microsoft.com/office/drawing/2014/main" id="{1C4AE39E-A0D1-1EC1-36FC-436F1D87348D}"/>
              </a:ext>
            </a:extLst>
          </p:cNvPr>
          <p:cNvSpPr>
            <a:spLocks noGrp="1"/>
          </p:cNvSpPr>
          <p:nvPr>
            <p:ph idx="1"/>
          </p:nvPr>
        </p:nvSpPr>
        <p:spPr>
          <a:xfrm>
            <a:off x="240494" y="2280594"/>
            <a:ext cx="4099560" cy="4351338"/>
          </a:xfrm>
        </p:spPr>
        <p:txBody>
          <a:bodyPr/>
          <a:lstStyle/>
          <a:p>
            <a:r>
              <a:rPr lang="en-US" b="0" i="0" dirty="0">
                <a:solidFill>
                  <a:srgbClr val="333333"/>
                </a:solidFill>
                <a:effectLst/>
                <a:latin typeface="Cambria" panose="02040503050406030204" pitchFamily="18" charset="0"/>
              </a:rPr>
              <a:t>Signaling pathways involved in aging of stem cells. </a:t>
            </a:r>
          </a:p>
          <a:p>
            <a:r>
              <a:rPr lang="en-US" b="0" i="0" dirty="0">
                <a:solidFill>
                  <a:srgbClr val="333333"/>
                </a:solidFill>
                <a:effectLst/>
                <a:latin typeface="Cambria" panose="02040503050406030204" pitchFamily="18" charset="0"/>
              </a:rPr>
              <a:t>Major signaling pathways related to aging of stem cells are listed in groups according to stem cell functions that they regulate.</a:t>
            </a:r>
            <a:endParaRPr lang="en-US" dirty="0"/>
          </a:p>
        </p:txBody>
      </p:sp>
      <p:pic>
        <p:nvPicPr>
          <p:cNvPr id="3074" name="Picture 2">
            <a:extLst>
              <a:ext uri="{FF2B5EF4-FFF2-40B4-BE49-F238E27FC236}">
                <a16:creationId xmlns:a16="http://schemas.microsoft.com/office/drawing/2014/main" id="{66237EB4-E608-EE79-1D58-BE50F6876C6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10662" y="793967"/>
            <a:ext cx="6802615" cy="54714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62722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D658C172-C261-8B4E-F97B-A4DCD815BDD4}"/>
              </a:ext>
            </a:extLst>
          </p:cNvPr>
          <p:cNvSpPr>
            <a:spLocks noGrp="1"/>
          </p:cNvSpPr>
          <p:nvPr>
            <p:ph type="title"/>
          </p:nvPr>
        </p:nvSpPr>
        <p:spPr/>
        <p:txBody>
          <a:bodyPr/>
          <a:lstStyle/>
          <a:p>
            <a:endParaRPr lang="en-US"/>
          </a:p>
        </p:txBody>
      </p:sp>
      <p:sp>
        <p:nvSpPr>
          <p:cNvPr id="3" name="내용 개체 틀 2">
            <a:extLst>
              <a:ext uri="{FF2B5EF4-FFF2-40B4-BE49-F238E27FC236}">
                <a16:creationId xmlns:a16="http://schemas.microsoft.com/office/drawing/2014/main" id="{AD9AB70F-4825-FD68-0840-ACD20C49A9A9}"/>
              </a:ext>
            </a:extLst>
          </p:cNvPr>
          <p:cNvSpPr>
            <a:spLocks noGrp="1"/>
          </p:cNvSpPr>
          <p:nvPr>
            <p:ph idx="1"/>
          </p:nvPr>
        </p:nvSpPr>
        <p:spPr/>
        <p:txBody>
          <a:bodyPr>
            <a:normAutofit/>
          </a:bodyPr>
          <a:lstStyle/>
          <a:p>
            <a:pPr marL="0" indent="0">
              <a:buNone/>
            </a:pPr>
            <a:r>
              <a:rPr lang="en-US" sz="4000" b="0" i="0" dirty="0">
                <a:solidFill>
                  <a:srgbClr val="2A2A2A"/>
                </a:solidFill>
                <a:effectLst/>
                <a:latin typeface="Arial Narrow" panose="020B0606020202030204" pitchFamily="34" charset="0"/>
              </a:rPr>
              <a:t>Stem cells can both self-renew and differentiate into other cell types, and play a significant role in the regulation of tissue homeostasis and regeneration after cell degeneration or injury. However, stem cell exhaustion or dysfunction increases with age and impedes the normal function of multiple tissues and systems. </a:t>
            </a:r>
            <a:endParaRPr lang="en-US" sz="4000" dirty="0">
              <a:latin typeface="Arial Narrow" panose="020B0606020202030204" pitchFamily="34" charset="0"/>
            </a:endParaRPr>
          </a:p>
        </p:txBody>
      </p:sp>
    </p:spTree>
    <p:extLst>
      <p:ext uri="{BB962C8B-B14F-4D97-AF65-F5344CB8AC3E}">
        <p14:creationId xmlns:p14="http://schemas.microsoft.com/office/powerpoint/2010/main" val="30181938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C2D2DBF0-2409-0B43-05C6-3F9E5FBF7834}"/>
              </a:ext>
            </a:extLst>
          </p:cNvPr>
          <p:cNvSpPr>
            <a:spLocks noGrp="1"/>
          </p:cNvSpPr>
          <p:nvPr>
            <p:ph type="title"/>
          </p:nvPr>
        </p:nvSpPr>
        <p:spPr>
          <a:xfrm>
            <a:off x="838200" y="365125"/>
            <a:ext cx="10515600" cy="2051226"/>
          </a:xfrm>
        </p:spPr>
        <p:txBody>
          <a:bodyPr>
            <a:normAutofit fontScale="90000"/>
          </a:bodyPr>
          <a:lstStyle/>
          <a:p>
            <a:r>
              <a:rPr lang="en-US" b="0" i="0" dirty="0">
                <a:solidFill>
                  <a:srgbClr val="282828"/>
                </a:solidFill>
                <a:effectLst/>
                <a:latin typeface="Arial Narrow" panose="020B0606020202030204" pitchFamily="34" charset="0"/>
              </a:rPr>
              <a:t>Novel Roles of Small Extracellular Vesicles in Regulating the Quiescence and Proliferation of Neural Stem Cells</a:t>
            </a:r>
            <a:br>
              <a:rPr lang="en-US" b="0" i="0" dirty="0">
                <a:solidFill>
                  <a:srgbClr val="282828"/>
                </a:solidFill>
                <a:effectLst/>
                <a:latin typeface="MuseoSans"/>
              </a:rPr>
            </a:br>
            <a:endParaRPr lang="en-US" dirty="0"/>
          </a:p>
        </p:txBody>
      </p:sp>
      <p:sp>
        <p:nvSpPr>
          <p:cNvPr id="3" name="내용 개체 틀 2">
            <a:extLst>
              <a:ext uri="{FF2B5EF4-FFF2-40B4-BE49-F238E27FC236}">
                <a16:creationId xmlns:a16="http://schemas.microsoft.com/office/drawing/2014/main" id="{4E23EA26-4301-6E1B-B233-514C1757930D}"/>
              </a:ext>
            </a:extLst>
          </p:cNvPr>
          <p:cNvSpPr>
            <a:spLocks noGrp="1"/>
          </p:cNvSpPr>
          <p:nvPr>
            <p:ph idx="1"/>
          </p:nvPr>
        </p:nvSpPr>
        <p:spPr>
          <a:xfrm>
            <a:off x="838200" y="2268489"/>
            <a:ext cx="10515600" cy="3908473"/>
          </a:xfrm>
        </p:spPr>
        <p:txBody>
          <a:bodyPr>
            <a:normAutofit/>
          </a:bodyPr>
          <a:lstStyle/>
          <a:p>
            <a:r>
              <a:rPr lang="en-US" b="0" i="0" dirty="0">
                <a:solidFill>
                  <a:srgbClr val="282828"/>
                </a:solidFill>
                <a:effectLst/>
                <a:latin typeface="MuseoSans"/>
              </a:rPr>
              <a:t>Neural stem cell (NSC) quiescence plays pivotal roles in avoiding exhaustion of NSCs and securing sustainable neurogenesis in the adult brain. The maintenance of quiescence and transition between proliferation and quiescence are complex processes associated with multiple niche signals and environmental stimuli. </a:t>
            </a:r>
          </a:p>
          <a:p>
            <a:endParaRPr lang="en-US" dirty="0">
              <a:solidFill>
                <a:srgbClr val="282828"/>
              </a:solidFill>
              <a:latin typeface="MuseoSans"/>
            </a:endParaRPr>
          </a:p>
          <a:p>
            <a:endParaRPr lang="en-US" b="0" i="0" dirty="0">
              <a:solidFill>
                <a:srgbClr val="282828"/>
              </a:solidFill>
              <a:effectLst/>
              <a:latin typeface="MuseoSans"/>
            </a:endParaRPr>
          </a:p>
          <a:p>
            <a:r>
              <a:rPr lang="en-US" b="0" i="0" dirty="0">
                <a:solidFill>
                  <a:srgbClr val="282828"/>
                </a:solidFill>
                <a:effectLst/>
                <a:latin typeface="MuseoSans"/>
              </a:rPr>
              <a:t>https://www.frontiersin.org/articles/10.3389/fcell.2021.762293/full</a:t>
            </a:r>
          </a:p>
        </p:txBody>
      </p:sp>
    </p:spTree>
    <p:extLst>
      <p:ext uri="{BB962C8B-B14F-4D97-AF65-F5344CB8AC3E}">
        <p14:creationId xmlns:p14="http://schemas.microsoft.com/office/powerpoint/2010/main" val="26699966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B4E28A08-46BE-E13D-BA4E-BD79147F247D}"/>
              </a:ext>
            </a:extLst>
          </p:cNvPr>
          <p:cNvSpPr>
            <a:spLocks noGrp="1"/>
          </p:cNvSpPr>
          <p:nvPr>
            <p:ph type="title"/>
          </p:nvPr>
        </p:nvSpPr>
        <p:spPr/>
        <p:txBody>
          <a:bodyPr/>
          <a:lstStyle/>
          <a:p>
            <a:endParaRPr lang="en-US" dirty="0"/>
          </a:p>
        </p:txBody>
      </p:sp>
      <p:sp>
        <p:nvSpPr>
          <p:cNvPr id="3" name="내용 개체 틀 2">
            <a:extLst>
              <a:ext uri="{FF2B5EF4-FFF2-40B4-BE49-F238E27FC236}">
                <a16:creationId xmlns:a16="http://schemas.microsoft.com/office/drawing/2014/main" id="{8D30C547-C5B3-2913-DC9C-FA34DD82FC2D}"/>
              </a:ext>
            </a:extLst>
          </p:cNvPr>
          <p:cNvSpPr>
            <a:spLocks noGrp="1"/>
          </p:cNvSpPr>
          <p:nvPr>
            <p:ph idx="1"/>
          </p:nvPr>
        </p:nvSpPr>
        <p:spPr/>
        <p:txBody>
          <a:bodyPr>
            <a:normAutofit/>
          </a:bodyPr>
          <a:lstStyle/>
          <a:p>
            <a:r>
              <a:rPr lang="en-US" b="0" i="0" dirty="0">
                <a:solidFill>
                  <a:srgbClr val="282828"/>
                </a:solidFill>
                <a:effectLst/>
                <a:latin typeface="MuseoSans"/>
              </a:rPr>
              <a:t>Exosomes are small extracellular vesicles (</a:t>
            </a:r>
            <a:r>
              <a:rPr lang="en-US" b="0" i="0" dirty="0" err="1">
                <a:solidFill>
                  <a:srgbClr val="282828"/>
                </a:solidFill>
                <a:effectLst/>
                <a:latin typeface="MuseoSans"/>
              </a:rPr>
              <a:t>sEVs</a:t>
            </a:r>
            <a:r>
              <a:rPr lang="en-US" b="0" i="0" dirty="0">
                <a:solidFill>
                  <a:srgbClr val="282828"/>
                </a:solidFill>
                <a:effectLst/>
                <a:latin typeface="MuseoSans"/>
              </a:rPr>
              <a:t>) containing functional cargos such as proteins, microRNAs, and mRNAs. The role of </a:t>
            </a:r>
            <a:r>
              <a:rPr lang="en-US" b="0" i="0" dirty="0" err="1">
                <a:solidFill>
                  <a:srgbClr val="282828"/>
                </a:solidFill>
                <a:effectLst/>
                <a:latin typeface="MuseoSans"/>
              </a:rPr>
              <a:t>sEVs</a:t>
            </a:r>
            <a:r>
              <a:rPr lang="en-US" b="0" i="0" dirty="0">
                <a:solidFill>
                  <a:srgbClr val="282828"/>
                </a:solidFill>
                <a:effectLst/>
                <a:latin typeface="MuseoSans"/>
              </a:rPr>
              <a:t> in NSC quiescence has not been fully investigated. Here, we applied proteomics to analyze the protein cargos of </a:t>
            </a:r>
            <a:r>
              <a:rPr lang="en-US" b="0" i="0" dirty="0" err="1">
                <a:solidFill>
                  <a:srgbClr val="282828"/>
                </a:solidFill>
                <a:effectLst/>
                <a:latin typeface="MuseoSans"/>
              </a:rPr>
              <a:t>sEVs</a:t>
            </a:r>
            <a:r>
              <a:rPr lang="en-US" b="0" i="0" dirty="0">
                <a:solidFill>
                  <a:srgbClr val="282828"/>
                </a:solidFill>
                <a:effectLst/>
                <a:latin typeface="MuseoSans"/>
              </a:rPr>
              <a:t> derived from proliferating, </a:t>
            </a:r>
            <a:r>
              <a:rPr lang="en-US" b="0" i="0" dirty="0" err="1">
                <a:solidFill>
                  <a:srgbClr val="282828"/>
                </a:solidFill>
                <a:effectLst/>
                <a:latin typeface="MuseoSans"/>
              </a:rPr>
              <a:t>qu</a:t>
            </a:r>
            <a:endParaRPr lang="en-US" b="0" i="0" dirty="0">
              <a:solidFill>
                <a:srgbClr val="282828"/>
              </a:solidFill>
              <a:effectLst/>
              <a:latin typeface="MuseoSans"/>
            </a:endParaRPr>
          </a:p>
          <a:p>
            <a:endParaRPr lang="en-US" dirty="0">
              <a:solidFill>
                <a:srgbClr val="282828"/>
              </a:solidFill>
              <a:latin typeface="MuseoSans"/>
            </a:endParaRPr>
          </a:p>
          <a:p>
            <a:r>
              <a:rPr lang="en-US" b="0" i="0" dirty="0">
                <a:solidFill>
                  <a:srgbClr val="282828"/>
                </a:solidFill>
                <a:effectLst/>
                <a:latin typeface="MuseoSans"/>
              </a:rPr>
              <a:t>https://www.frontiersin.org/articles/10.3389/fcell.2021.762293/fulliescent, and reactivating NSCs. </a:t>
            </a:r>
            <a:endParaRPr lang="en-US" dirty="0"/>
          </a:p>
        </p:txBody>
      </p:sp>
    </p:spTree>
    <p:extLst>
      <p:ext uri="{BB962C8B-B14F-4D97-AF65-F5344CB8AC3E}">
        <p14:creationId xmlns:p14="http://schemas.microsoft.com/office/powerpoint/2010/main" val="16357000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BD6510F6-234F-C59F-E8EE-FA51B1462CCA}"/>
              </a:ext>
            </a:extLst>
          </p:cNvPr>
          <p:cNvSpPr>
            <a:spLocks noGrp="1"/>
          </p:cNvSpPr>
          <p:nvPr>
            <p:ph type="title"/>
          </p:nvPr>
        </p:nvSpPr>
        <p:spPr/>
        <p:txBody>
          <a:bodyPr/>
          <a:lstStyle/>
          <a:p>
            <a:endParaRPr lang="en-US"/>
          </a:p>
        </p:txBody>
      </p:sp>
      <p:sp>
        <p:nvSpPr>
          <p:cNvPr id="3" name="내용 개체 틀 2">
            <a:extLst>
              <a:ext uri="{FF2B5EF4-FFF2-40B4-BE49-F238E27FC236}">
                <a16:creationId xmlns:a16="http://schemas.microsoft.com/office/drawing/2014/main" id="{56DABD90-21F2-D678-4F4B-A55EC6D289DA}"/>
              </a:ext>
            </a:extLst>
          </p:cNvPr>
          <p:cNvSpPr>
            <a:spLocks noGrp="1"/>
          </p:cNvSpPr>
          <p:nvPr>
            <p:ph idx="1"/>
          </p:nvPr>
        </p:nvSpPr>
        <p:spPr/>
        <p:txBody>
          <a:bodyPr>
            <a:normAutofit/>
          </a:bodyPr>
          <a:lstStyle/>
          <a:p>
            <a:r>
              <a:rPr lang="en-US" sz="3600" b="0" i="0" dirty="0">
                <a:solidFill>
                  <a:srgbClr val="282828"/>
                </a:solidFill>
                <a:effectLst/>
                <a:latin typeface="Arial Narrow" panose="020B0606020202030204" pitchFamily="34" charset="0"/>
              </a:rPr>
              <a:t>Our findings revealed fluctuation of expression levels and functional clusters of gene ontology annotations of differentially expressed proteins especially in protein translation and vesicular transport among three sources of exosomes. </a:t>
            </a:r>
          </a:p>
          <a:p>
            <a:r>
              <a:rPr lang="en-US" sz="3600" b="0" i="0" dirty="0">
                <a:solidFill>
                  <a:srgbClr val="282828"/>
                </a:solidFill>
                <a:effectLst/>
                <a:latin typeface="Arial Narrow" panose="020B0606020202030204" pitchFamily="34" charset="0"/>
              </a:rPr>
              <a:t>Moreover, the use of exosome inhibitors revealed exosome contribution to entrance into as well as maintenance of quiescence. </a:t>
            </a:r>
            <a:endParaRPr lang="en-US" sz="3600" dirty="0">
              <a:latin typeface="Arial Narrow" panose="020B0606020202030204" pitchFamily="34" charset="0"/>
            </a:endParaRPr>
          </a:p>
        </p:txBody>
      </p:sp>
    </p:spTree>
    <p:extLst>
      <p:ext uri="{BB962C8B-B14F-4D97-AF65-F5344CB8AC3E}">
        <p14:creationId xmlns:p14="http://schemas.microsoft.com/office/powerpoint/2010/main" val="20222436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4E72751F-9D92-5A8F-2806-7B4054E6DBD3}"/>
              </a:ext>
            </a:extLst>
          </p:cNvPr>
          <p:cNvSpPr>
            <a:spLocks noGrp="1"/>
          </p:cNvSpPr>
          <p:nvPr>
            <p:ph type="title"/>
          </p:nvPr>
        </p:nvSpPr>
        <p:spPr>
          <a:xfrm>
            <a:off x="761509" y="312031"/>
            <a:ext cx="10515600" cy="1325563"/>
          </a:xfrm>
        </p:spPr>
        <p:txBody>
          <a:bodyPr>
            <a:normAutofit/>
          </a:bodyPr>
          <a:lstStyle/>
          <a:p>
            <a:r>
              <a:rPr lang="en-US" sz="5400" b="1" dirty="0">
                <a:latin typeface="Arial Narrow" panose="020B0606020202030204" pitchFamily="34" charset="0"/>
              </a:rPr>
              <a:t>What is a stem cell?</a:t>
            </a:r>
          </a:p>
        </p:txBody>
      </p:sp>
      <p:sp>
        <p:nvSpPr>
          <p:cNvPr id="3" name="내용 개체 틀 2">
            <a:extLst>
              <a:ext uri="{FF2B5EF4-FFF2-40B4-BE49-F238E27FC236}">
                <a16:creationId xmlns:a16="http://schemas.microsoft.com/office/drawing/2014/main" id="{F14D4942-EF97-C2DD-9DF6-BA0D12AB7DF1}"/>
              </a:ext>
            </a:extLst>
          </p:cNvPr>
          <p:cNvSpPr>
            <a:spLocks noGrp="1"/>
          </p:cNvSpPr>
          <p:nvPr>
            <p:ph idx="1"/>
          </p:nvPr>
        </p:nvSpPr>
        <p:spPr/>
        <p:txBody>
          <a:bodyPr>
            <a:normAutofit/>
          </a:bodyPr>
          <a:lstStyle/>
          <a:p>
            <a:r>
              <a:rPr lang="en-US" sz="4400" b="0" i="0" dirty="0">
                <a:solidFill>
                  <a:srgbClr val="202122"/>
                </a:solidFill>
                <a:effectLst/>
                <a:latin typeface="Arial Narrow" panose="020B0606020202030204" pitchFamily="34" charset="0"/>
              </a:rPr>
              <a:t>In </a:t>
            </a:r>
            <a:r>
              <a:rPr lang="en-US" sz="4400" b="0" i="0" u="none" strike="noStrike" dirty="0">
                <a:solidFill>
                  <a:srgbClr val="3366CC"/>
                </a:solidFill>
                <a:effectLst/>
                <a:latin typeface="Arial Narrow" panose="020B0606020202030204" pitchFamily="34" charset="0"/>
                <a:hlinkClick r:id="rId2" tooltip="Multicellular organisms"/>
              </a:rPr>
              <a:t>multicellular organisms</a:t>
            </a:r>
            <a:r>
              <a:rPr lang="en-US" sz="4400" b="0" i="0" dirty="0">
                <a:solidFill>
                  <a:srgbClr val="202122"/>
                </a:solidFill>
                <a:effectLst/>
                <a:latin typeface="Arial Narrow" panose="020B0606020202030204" pitchFamily="34" charset="0"/>
              </a:rPr>
              <a:t>, </a:t>
            </a:r>
            <a:r>
              <a:rPr lang="en-US" sz="4400" b="1" i="0" dirty="0">
                <a:solidFill>
                  <a:srgbClr val="202122"/>
                </a:solidFill>
                <a:effectLst/>
                <a:latin typeface="Arial Narrow" panose="020B0606020202030204" pitchFamily="34" charset="0"/>
              </a:rPr>
              <a:t>stem cells</a:t>
            </a:r>
            <a:r>
              <a:rPr lang="en-US" sz="4400" b="0" i="0" dirty="0">
                <a:solidFill>
                  <a:srgbClr val="202122"/>
                </a:solidFill>
                <a:effectLst/>
                <a:latin typeface="Arial Narrow" panose="020B0606020202030204" pitchFamily="34" charset="0"/>
              </a:rPr>
              <a:t> are </a:t>
            </a:r>
            <a:r>
              <a:rPr lang="en-US" sz="4400" b="0" i="0" u="none" strike="noStrike" dirty="0">
                <a:solidFill>
                  <a:srgbClr val="3366CC"/>
                </a:solidFill>
                <a:effectLst/>
                <a:latin typeface="Arial Narrow" panose="020B0606020202030204" pitchFamily="34" charset="0"/>
                <a:hlinkClick r:id="rId3" tooltip="Cellular differentiation"/>
              </a:rPr>
              <a:t>undifferentiated</a:t>
            </a:r>
            <a:r>
              <a:rPr lang="en-US" sz="4400" b="0" i="0" dirty="0">
                <a:solidFill>
                  <a:srgbClr val="202122"/>
                </a:solidFill>
                <a:effectLst/>
                <a:latin typeface="Arial Narrow" panose="020B0606020202030204" pitchFamily="34" charset="0"/>
              </a:rPr>
              <a:t> or partially differentiated </a:t>
            </a:r>
            <a:r>
              <a:rPr lang="en-US" sz="4400" b="0" i="0" u="none" strike="noStrike" dirty="0">
                <a:solidFill>
                  <a:srgbClr val="3366CC"/>
                </a:solidFill>
                <a:effectLst/>
                <a:latin typeface="Arial Narrow" panose="020B0606020202030204" pitchFamily="34" charset="0"/>
                <a:hlinkClick r:id="rId4" tooltip="Cell (biology)"/>
              </a:rPr>
              <a:t>cells</a:t>
            </a:r>
            <a:r>
              <a:rPr lang="en-US" sz="4400" b="0" i="0" dirty="0">
                <a:solidFill>
                  <a:srgbClr val="202122"/>
                </a:solidFill>
                <a:effectLst/>
                <a:latin typeface="Arial Narrow" panose="020B0606020202030204" pitchFamily="34" charset="0"/>
              </a:rPr>
              <a:t> that can differentiate into various </a:t>
            </a:r>
            <a:r>
              <a:rPr lang="en-US" sz="4400" b="0" i="0" u="none" strike="noStrike" dirty="0">
                <a:solidFill>
                  <a:srgbClr val="3366CC"/>
                </a:solidFill>
                <a:effectLst/>
                <a:latin typeface="Arial Narrow" panose="020B0606020202030204" pitchFamily="34" charset="0"/>
                <a:hlinkClick r:id="rId5" tooltip="Types of cells"/>
              </a:rPr>
              <a:t>types of cells</a:t>
            </a:r>
            <a:r>
              <a:rPr lang="en-US" sz="4400" b="0" i="0" dirty="0">
                <a:solidFill>
                  <a:srgbClr val="202122"/>
                </a:solidFill>
                <a:effectLst/>
                <a:latin typeface="Arial Narrow" panose="020B0606020202030204" pitchFamily="34" charset="0"/>
              </a:rPr>
              <a:t> and </a:t>
            </a:r>
            <a:r>
              <a:rPr lang="en-US" sz="4400" b="0" i="0" u="none" strike="noStrike" dirty="0">
                <a:solidFill>
                  <a:srgbClr val="3366CC"/>
                </a:solidFill>
                <a:effectLst/>
                <a:latin typeface="Arial Narrow" panose="020B0606020202030204" pitchFamily="34" charset="0"/>
                <a:hlinkClick r:id="rId6" tooltip="Cell proliferation"/>
              </a:rPr>
              <a:t>proliferate</a:t>
            </a:r>
            <a:r>
              <a:rPr lang="en-US" sz="4400" b="0" i="0" dirty="0">
                <a:solidFill>
                  <a:srgbClr val="202122"/>
                </a:solidFill>
                <a:effectLst/>
                <a:latin typeface="Arial Narrow" panose="020B0606020202030204" pitchFamily="34" charset="0"/>
              </a:rPr>
              <a:t> indefinitely to produce more of the same stem cell. </a:t>
            </a:r>
            <a:endParaRPr lang="en-US" sz="4400" dirty="0">
              <a:latin typeface="Arial Narrow" panose="020B0606020202030204" pitchFamily="34" charset="0"/>
            </a:endParaRPr>
          </a:p>
        </p:txBody>
      </p:sp>
    </p:spTree>
    <p:extLst>
      <p:ext uri="{BB962C8B-B14F-4D97-AF65-F5344CB8AC3E}">
        <p14:creationId xmlns:p14="http://schemas.microsoft.com/office/powerpoint/2010/main" val="32968926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63832C89-90CC-D234-400F-240F35B714BD}"/>
              </a:ext>
            </a:extLst>
          </p:cNvPr>
          <p:cNvSpPr>
            <a:spLocks noGrp="1"/>
          </p:cNvSpPr>
          <p:nvPr>
            <p:ph type="title"/>
          </p:nvPr>
        </p:nvSpPr>
        <p:spPr/>
        <p:txBody>
          <a:bodyPr/>
          <a:lstStyle/>
          <a:p>
            <a:endParaRPr lang="en-US"/>
          </a:p>
        </p:txBody>
      </p:sp>
      <p:sp>
        <p:nvSpPr>
          <p:cNvPr id="3" name="내용 개체 틀 2">
            <a:extLst>
              <a:ext uri="{FF2B5EF4-FFF2-40B4-BE49-F238E27FC236}">
                <a16:creationId xmlns:a16="http://schemas.microsoft.com/office/drawing/2014/main" id="{FC54E23B-E7F5-3871-E09A-CE53A6DE3345}"/>
              </a:ext>
            </a:extLst>
          </p:cNvPr>
          <p:cNvSpPr>
            <a:spLocks noGrp="1"/>
          </p:cNvSpPr>
          <p:nvPr>
            <p:ph idx="1"/>
          </p:nvPr>
        </p:nvSpPr>
        <p:spPr/>
        <p:txBody>
          <a:bodyPr/>
          <a:lstStyle/>
          <a:p>
            <a:r>
              <a:rPr lang="en-US" sz="4000" b="0" i="0" dirty="0">
                <a:solidFill>
                  <a:srgbClr val="282828"/>
                </a:solidFill>
                <a:effectLst/>
                <a:latin typeface="Arial Narrow" panose="020B0606020202030204" pitchFamily="34" charset="0"/>
              </a:rPr>
              <a:t>Exosome inhibition delayed entrance into quiescence, induced quiescent NSCs to exit from the G0 phase of the cell cycle, and significantly upregulated protein translation in quiescent NSCs. Our results suggest that NSC exosomes are involved in attenuating protein synthesis and thereby regulating the quiescence of NSCs.</a:t>
            </a:r>
            <a:endParaRPr lang="en-US" sz="4000" dirty="0">
              <a:latin typeface="Arial Narrow" panose="020B0606020202030204" pitchFamily="34" charset="0"/>
            </a:endParaRPr>
          </a:p>
          <a:p>
            <a:endParaRPr lang="en-US" dirty="0"/>
          </a:p>
        </p:txBody>
      </p:sp>
    </p:spTree>
    <p:extLst>
      <p:ext uri="{BB962C8B-B14F-4D97-AF65-F5344CB8AC3E}">
        <p14:creationId xmlns:p14="http://schemas.microsoft.com/office/powerpoint/2010/main" val="27280550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9A494571-7BED-1252-4CFA-B457DE953575}"/>
              </a:ext>
            </a:extLst>
          </p:cNvPr>
          <p:cNvSpPr>
            <a:spLocks noGrp="1"/>
          </p:cNvSpPr>
          <p:nvPr>
            <p:ph type="title"/>
          </p:nvPr>
        </p:nvSpPr>
        <p:spPr/>
        <p:txBody>
          <a:bodyPr/>
          <a:lstStyle/>
          <a:p>
            <a:endParaRPr lang="en-US"/>
          </a:p>
        </p:txBody>
      </p:sp>
      <p:sp>
        <p:nvSpPr>
          <p:cNvPr id="3" name="내용 개체 틀 2">
            <a:extLst>
              <a:ext uri="{FF2B5EF4-FFF2-40B4-BE49-F238E27FC236}">
                <a16:creationId xmlns:a16="http://schemas.microsoft.com/office/drawing/2014/main" id="{EB3F5613-F530-7F66-55BB-EDD8D83E7F2F}"/>
              </a:ext>
            </a:extLst>
          </p:cNvPr>
          <p:cNvSpPr>
            <a:spLocks noGrp="1"/>
          </p:cNvSpPr>
          <p:nvPr>
            <p:ph idx="1"/>
          </p:nvPr>
        </p:nvSpPr>
        <p:spPr/>
        <p:txBody>
          <a:bodyPr/>
          <a:lstStyle/>
          <a:p>
            <a:endParaRPr lang="en-US" dirty="0"/>
          </a:p>
        </p:txBody>
      </p:sp>
      <p:pic>
        <p:nvPicPr>
          <p:cNvPr id="5" name="그림 4">
            <a:extLst>
              <a:ext uri="{FF2B5EF4-FFF2-40B4-BE49-F238E27FC236}">
                <a16:creationId xmlns:a16="http://schemas.microsoft.com/office/drawing/2014/main" id="{091DD3A0-FBA4-0898-7C6F-A7AB065EF1AF}"/>
              </a:ext>
            </a:extLst>
          </p:cNvPr>
          <p:cNvPicPr>
            <a:picLocks noChangeAspect="1"/>
          </p:cNvPicPr>
          <p:nvPr/>
        </p:nvPicPr>
        <p:blipFill>
          <a:blip r:embed="rId2"/>
          <a:stretch>
            <a:fillRect/>
          </a:stretch>
        </p:blipFill>
        <p:spPr>
          <a:xfrm>
            <a:off x="1926765" y="0"/>
            <a:ext cx="8338470" cy="6858000"/>
          </a:xfrm>
          <a:prstGeom prst="rect">
            <a:avLst/>
          </a:prstGeom>
        </p:spPr>
      </p:pic>
    </p:spTree>
    <p:extLst>
      <p:ext uri="{BB962C8B-B14F-4D97-AF65-F5344CB8AC3E}">
        <p14:creationId xmlns:p14="http://schemas.microsoft.com/office/powerpoint/2010/main" val="19998219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701795D2-000C-70E9-F8B9-6F8823E7C26E}"/>
              </a:ext>
            </a:extLst>
          </p:cNvPr>
          <p:cNvSpPr>
            <a:spLocks noGrp="1"/>
          </p:cNvSpPr>
          <p:nvPr>
            <p:ph type="title"/>
          </p:nvPr>
        </p:nvSpPr>
        <p:spPr/>
        <p:txBody>
          <a:bodyPr/>
          <a:lstStyle/>
          <a:p>
            <a:r>
              <a:rPr lang="en-US" b="1" i="0" dirty="0">
                <a:solidFill>
                  <a:srgbClr val="2A2A2A"/>
                </a:solidFill>
                <a:effectLst/>
                <a:latin typeface="Merriweather"/>
              </a:rPr>
              <a:t>Rejuvenation of Tissue Stem Cells by Intrinsic and Extrinsic Factors</a:t>
            </a:r>
            <a:endParaRPr lang="en-US" dirty="0"/>
          </a:p>
        </p:txBody>
      </p:sp>
      <p:sp>
        <p:nvSpPr>
          <p:cNvPr id="3" name="내용 개체 틀 2">
            <a:extLst>
              <a:ext uri="{FF2B5EF4-FFF2-40B4-BE49-F238E27FC236}">
                <a16:creationId xmlns:a16="http://schemas.microsoft.com/office/drawing/2014/main" id="{2D03A480-AF09-5E81-2054-59BB14A80371}"/>
              </a:ext>
            </a:extLst>
          </p:cNvPr>
          <p:cNvSpPr>
            <a:spLocks noGrp="1"/>
          </p:cNvSpPr>
          <p:nvPr>
            <p:ph idx="1"/>
          </p:nvPr>
        </p:nvSpPr>
        <p:spPr/>
        <p:txBody>
          <a:bodyPr>
            <a:normAutofit/>
          </a:bodyPr>
          <a:lstStyle/>
          <a:p>
            <a:r>
              <a:rPr lang="en-US" b="0" i="0" dirty="0">
                <a:solidFill>
                  <a:srgbClr val="2A2A2A"/>
                </a:solidFill>
                <a:effectLst/>
                <a:latin typeface="Merriweather"/>
              </a:rPr>
              <a:t>Stem cell therapies, including stem cell transplantation and rejuvenation of stem cells in situ, are promising avenues for tackling a broad range of diseases. </a:t>
            </a:r>
            <a:endParaRPr lang="en-US" dirty="0"/>
          </a:p>
        </p:txBody>
      </p:sp>
    </p:spTree>
    <p:extLst>
      <p:ext uri="{BB962C8B-B14F-4D97-AF65-F5344CB8AC3E}">
        <p14:creationId xmlns:p14="http://schemas.microsoft.com/office/powerpoint/2010/main" val="2586827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C60EFB43-BCB5-F281-D139-15508D346771}"/>
              </a:ext>
            </a:extLst>
          </p:cNvPr>
          <p:cNvSpPr>
            <a:spLocks noGrp="1"/>
          </p:cNvSpPr>
          <p:nvPr>
            <p:ph type="title"/>
          </p:nvPr>
        </p:nvSpPr>
        <p:spPr/>
        <p:txBody>
          <a:bodyPr/>
          <a:lstStyle/>
          <a:p>
            <a:endParaRPr lang="en-US"/>
          </a:p>
        </p:txBody>
      </p:sp>
      <p:sp>
        <p:nvSpPr>
          <p:cNvPr id="3" name="내용 개체 틀 2">
            <a:extLst>
              <a:ext uri="{FF2B5EF4-FFF2-40B4-BE49-F238E27FC236}">
                <a16:creationId xmlns:a16="http://schemas.microsoft.com/office/drawing/2014/main" id="{831B876B-27B6-BBE3-CB08-4F19FAC350C5}"/>
              </a:ext>
            </a:extLst>
          </p:cNvPr>
          <p:cNvSpPr>
            <a:spLocks noGrp="1"/>
          </p:cNvSpPr>
          <p:nvPr>
            <p:ph idx="1"/>
          </p:nvPr>
        </p:nvSpPr>
        <p:spPr>
          <a:xfrm>
            <a:off x="528422" y="1860965"/>
            <a:ext cx="11013772" cy="4361948"/>
          </a:xfrm>
        </p:spPr>
        <p:txBody>
          <a:bodyPr>
            <a:normAutofit lnSpcReduction="10000"/>
          </a:bodyPr>
          <a:lstStyle/>
          <a:p>
            <a:r>
              <a:rPr lang="en-US" sz="3600" dirty="0">
                <a:solidFill>
                  <a:srgbClr val="2A2A2A"/>
                </a:solidFill>
                <a:latin typeface="Arial Narrow" panose="020B0606020202030204" pitchFamily="34" charset="0"/>
              </a:rPr>
              <a:t>S</a:t>
            </a:r>
            <a:r>
              <a:rPr lang="en-US" sz="3600" b="0" i="0" dirty="0">
                <a:solidFill>
                  <a:srgbClr val="2A2A2A"/>
                </a:solidFill>
                <a:effectLst/>
                <a:latin typeface="Arial Narrow" panose="020B0606020202030204" pitchFamily="34" charset="0"/>
              </a:rPr>
              <a:t>tem cell therapies could provide a solution to aging and age-associated diseases. </a:t>
            </a:r>
          </a:p>
          <a:p>
            <a:r>
              <a:rPr lang="en-US" sz="3600" b="0" i="0" dirty="0">
                <a:solidFill>
                  <a:srgbClr val="2A2A2A"/>
                </a:solidFill>
                <a:effectLst/>
                <a:latin typeface="Arial Narrow" panose="020B0606020202030204" pitchFamily="34" charset="0"/>
              </a:rPr>
              <a:t>Here, we discuss recent advances in understanding the mechanisms that regulate stem cell regeneration. </a:t>
            </a:r>
          </a:p>
          <a:p>
            <a:r>
              <a:rPr lang="en-US" sz="3600" b="0" i="0" dirty="0">
                <a:solidFill>
                  <a:srgbClr val="2A2A2A"/>
                </a:solidFill>
                <a:effectLst/>
                <a:latin typeface="Arial Narrow" panose="020B0606020202030204" pitchFamily="34" charset="0"/>
              </a:rPr>
              <a:t>We also summarize potential strategies for rejuvenating stem cells that leverage intrinsic and extrinsic factors. </a:t>
            </a:r>
          </a:p>
          <a:p>
            <a:r>
              <a:rPr lang="en-US" sz="3600" b="0" i="0" dirty="0">
                <a:solidFill>
                  <a:srgbClr val="2A2A2A"/>
                </a:solidFill>
                <a:effectLst/>
                <a:latin typeface="Arial Narrow" panose="020B0606020202030204" pitchFamily="34" charset="0"/>
              </a:rPr>
              <a:t>These approaches may pave the way toward therapeutic interventions aiming at extending both health and life span.</a:t>
            </a:r>
            <a:endParaRPr lang="en-US" sz="3600" dirty="0">
              <a:latin typeface="Arial Narrow" panose="020B0606020202030204" pitchFamily="34" charset="0"/>
            </a:endParaRPr>
          </a:p>
        </p:txBody>
      </p:sp>
    </p:spTree>
    <p:extLst>
      <p:ext uri="{BB962C8B-B14F-4D97-AF65-F5344CB8AC3E}">
        <p14:creationId xmlns:p14="http://schemas.microsoft.com/office/powerpoint/2010/main" val="38811469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Footer Placeholder 3"/>
          <p:cNvSpPr>
            <a:spLocks noGrp="1"/>
          </p:cNvSpPr>
          <p:nvPr>
            <p:ph type="ftr" idx="10"/>
          </p:nvPr>
        </p:nvSpPr>
        <p:spPr>
          <a:xfrm>
            <a:off x="931247" y="5774101"/>
            <a:ext cx="10000197" cy="863600"/>
          </a:xfrm>
          <a:prstGeom prst="rect">
            <a:avLst/>
          </a:prstGeom>
          <a:noFill/>
          <a:ln>
            <a:noFill/>
            <a:miter lim="800000"/>
          </a:ln>
        </p:spPr>
        <p:txBody>
          <a:bodyPr vert="horz" lIns="180000" tIns="0" rIns="180000" bIns="0" rtlCol="0" anchor="ctr" anchorCtr="0">
            <a:noAutofit/>
          </a:bodyPr>
          <a:lstStyle>
            <a:lvl1pPr marL="342900" indent="-342900" algn="l" defTabSz="914400" rtl="0" eaLnBrk="0" fontAlgn="base" hangingPunct="0">
              <a:lnSpc>
                <a:spcPct val="100000"/>
              </a:lnSpc>
              <a:spcBef>
                <a:spcPct val="20000"/>
              </a:spcBef>
              <a:spcAft>
                <a:spcPct val="0"/>
              </a:spcAft>
              <a:buClrTx/>
              <a:buSzTx/>
              <a:buFont typeface="Arial" pitchFamily="34" charset="0"/>
              <a:buChar char="•"/>
              <a:defRPr kumimoji="0" lang="en-US" altLang="en-US" sz="1600" b="0" i="0" u="none" kern="1200"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 typeface="Arial" pitchFamily="34" charset="0"/>
              <a:buChar char="–"/>
              <a:defRPr kumimoji="0" lang="en-US" altLang="en-US" sz="1400" b="0" i="0" u="none" kern="1200" baseline="0">
                <a:solidFill>
                  <a:schemeClr val="tx1"/>
                </a:solidFill>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 typeface="Arial" pitchFamily="34" charset="0"/>
              <a:buChar char="•"/>
              <a:defRPr kumimoji="0" lang="en-US" altLang="en-US" sz="1200" b="0" i="0" u="none" kern="1200" baseline="0">
                <a:solidFill>
                  <a:schemeClr val="tx1"/>
                </a:solidFill>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 typeface="Arial" pitchFamily="34" charset="0"/>
              <a:buChar char="–"/>
              <a:defRPr kumimoji="0" lang="en-US" altLang="en-US" sz="1200" b="0" i="0" u="none" kern="1200" baseline="0">
                <a:solidFill>
                  <a:schemeClr val="tx1"/>
                </a:solidFill>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 typeface="Arial" pitchFamily="34" charset="0"/>
              <a:buChar char="»"/>
              <a:defRPr kumimoji="0" lang="en-US" altLang="en-US" sz="11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9pPr>
          </a:lstStyle>
          <a:p>
            <a:pPr marL="0" indent="0" eaLnBrk="1" hangingPunct="1">
              <a:spcBef>
                <a:spcPct val="0"/>
              </a:spcBef>
              <a:spcAft>
                <a:spcPts val="600"/>
              </a:spcAft>
              <a:buNone/>
            </a:pPr>
            <a:r>
              <a:rPr lang="en-US" altLang="en-US" sz="1400" i="1" dirty="0">
                <a:solidFill>
                  <a:srgbClr val="333333"/>
                </a:solidFill>
              </a:rPr>
              <a:t>Stem Cells </a:t>
            </a:r>
            <a:r>
              <a:rPr lang="en-US" altLang="en-US" sz="1400" i="1" dirty="0" err="1">
                <a:solidFill>
                  <a:srgbClr val="333333"/>
                </a:solidFill>
              </a:rPr>
              <a:t>Transl</a:t>
            </a:r>
            <a:r>
              <a:rPr lang="en-US" altLang="en-US" sz="1400" i="1" dirty="0">
                <a:solidFill>
                  <a:srgbClr val="333333"/>
                </a:solidFill>
              </a:rPr>
              <a:t> Med</a:t>
            </a:r>
            <a:r>
              <a:rPr lang="en-US" altLang="en-US" sz="1400" dirty="0">
                <a:solidFill>
                  <a:srgbClr val="333333"/>
                </a:solidFill>
              </a:rPr>
              <a:t>, Volume 11, Issue 3, March 2022, Pages 231–238, </a:t>
            </a:r>
            <a:r>
              <a:rPr lang="en-US" altLang="en-US" sz="1400" dirty="0">
                <a:solidFill>
                  <a:srgbClr val="333333"/>
                </a:solidFill>
                <a:hlinkClick r:id="rId3"/>
              </a:rPr>
              <a:t>https://doi.org/10.1093/stcltm/szab012</a:t>
            </a:r>
            <a:endParaRPr lang="en-US" altLang="en-US" sz="1400" dirty="0">
              <a:solidFill>
                <a:srgbClr val="333333"/>
              </a:solidFill>
            </a:endParaRPr>
          </a:p>
          <a:p>
            <a:pPr marL="0" indent="0" eaLnBrk="1" hangingPunct="1">
              <a:spcBef>
                <a:spcPct val="0"/>
              </a:spcBef>
              <a:spcAft>
                <a:spcPts val="600"/>
              </a:spcAft>
              <a:buNone/>
            </a:pPr>
            <a:r>
              <a:rPr lang="en-US" altLang="en-US" sz="1100" dirty="0">
                <a:solidFill>
                  <a:srgbClr val="2A2A2A"/>
                </a:solidFill>
              </a:rPr>
              <a:t>The content of this slide may be subject to copyright: please see the slide notes for details.</a:t>
            </a:r>
            <a:endParaRPr lang="en-US" altLang="en-US" sz="1100" dirty="0">
              <a:solidFill>
                <a:srgbClr val="333333"/>
              </a:solidFill>
            </a:endParaRPr>
          </a:p>
        </p:txBody>
      </p:sp>
      <p:sp>
        <p:nvSpPr>
          <p:cNvPr id="5123" name="Title 1"/>
          <p:cNvSpPr>
            <a:spLocks noGrp="1"/>
          </p:cNvSpPr>
          <p:nvPr>
            <p:ph type="title"/>
          </p:nvPr>
        </p:nvSpPr>
        <p:spPr>
          <a:xfrm>
            <a:off x="294078" y="174627"/>
            <a:ext cx="10830356" cy="863600"/>
          </a:xfrm>
          <a:prstGeom prst="rect">
            <a:avLst/>
          </a:prstGeom>
          <a:noFill/>
          <a:ln>
            <a:miter lim="800000"/>
          </a:ln>
        </p:spPr>
        <p:txBody>
          <a:bodyPr vert="horz" wrap="square" lIns="0" tIns="0" rIns="0" bIns="0" rtlCol="0" anchor="t" anchorCtr="0">
            <a:noAutofit/>
          </a:bodyPr>
          <a:lstStyle>
            <a:lvl1pPr marL="0" indent="0" algn="l" defTabSz="914400" rtl="0" eaLnBrk="0" fontAlgn="base" hangingPunct="0">
              <a:lnSpc>
                <a:spcPct val="100000"/>
              </a:lnSpc>
              <a:spcBef>
                <a:spcPct val="0"/>
              </a:spcBef>
              <a:spcAft>
                <a:spcPct val="0"/>
              </a:spcAft>
              <a:buClrTx/>
              <a:buSzTx/>
              <a:buFontTx/>
              <a:buNone/>
              <a:defRPr kumimoji="0" lang="en-US" altLang="en-US" sz="1600" b="1" i="0" u="none" kern="1200" baseline="0">
                <a:solidFill>
                  <a:schemeClr val="tx1"/>
                </a:solidFill>
                <a:latin typeface="Arial" pitchFamily="34" charset="0"/>
                <a:ea typeface="+mj-ea"/>
                <a:cs typeface="Arial" pitchFamily="34" charset="0"/>
              </a:defRPr>
            </a:lvl1pPr>
            <a:lvl2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2pPr>
            <a:lvl3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3pPr>
            <a:lvl4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4pPr>
            <a:lvl5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5pPr>
            <a:lvl6pPr marL="4572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6pPr>
            <a:lvl7pPr marL="9144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7pPr>
            <a:lvl8pPr marL="13716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8pPr>
            <a:lvl9pPr marL="18288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9pPr>
          </a:lstStyle>
          <a:p>
            <a:pPr lvl="0"/>
            <a:r>
              <a:rPr lang="en-US" altLang="en-US" sz="2800" b="0" dirty="0">
                <a:latin typeface="Arial Narrow" panose="020B0606020202030204" pitchFamily="34" charset="0"/>
              </a:rPr>
              <a:t>Potential strategies are developed for rejuvenating stem cells that leverage </a:t>
            </a:r>
            <a:r>
              <a:rPr lang="en-US" altLang="en-US" sz="2800" b="0" dirty="0">
                <a:solidFill>
                  <a:srgbClr val="FF0000"/>
                </a:solidFill>
                <a:latin typeface="Arial Narrow" panose="020B0606020202030204" pitchFamily="34" charset="0"/>
              </a:rPr>
              <a:t>intrinsic and extrinsic factors </a:t>
            </a:r>
          </a:p>
        </p:txBody>
      </p:sp>
      <p:pic>
        <p:nvPicPr>
          <p:cNvPr id="5124" name="Picture 4" descr="Oxford University Press"/>
          <p:cNvPicPr>
            <a:picLocks noChangeAspect="1"/>
          </p:cNvPicPr>
          <p:nvPr/>
        </p:nvPicPr>
        <p:blipFill>
          <a:blip r:embed="rId4"/>
          <a:stretch>
            <a:fillRect/>
          </a:stretch>
        </p:blipFill>
        <p:spPr>
          <a:xfrm>
            <a:off x="10852604" y="6438898"/>
            <a:ext cx="1058862" cy="244475"/>
          </a:xfrm>
          <a:prstGeom prst="rect">
            <a:avLst/>
          </a:prstGeom>
          <a:noFill/>
          <a:ln>
            <a:noFill/>
            <a:miter lim="800000"/>
          </a:ln>
        </p:spPr>
      </p:pic>
      <p:pic>
        <p:nvPicPr>
          <p:cNvPr id="5125" name="New picture"/>
          <p:cNvPicPr/>
          <p:nvPr/>
        </p:nvPicPr>
        <p:blipFill>
          <a:blip r:embed="rId5"/>
          <a:stretch>
            <a:fillRect/>
          </a:stretch>
        </p:blipFill>
        <p:spPr>
          <a:xfrm>
            <a:off x="1662997" y="1465797"/>
            <a:ext cx="7968070" cy="4308304"/>
          </a:xfrm>
          <a:prstGeom prst="rect">
            <a:avLst/>
          </a:prstGeom>
        </p:spPr>
      </p:pic>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Footer Placeholder 3"/>
          <p:cNvSpPr>
            <a:spLocks noGrp="1"/>
          </p:cNvSpPr>
          <p:nvPr>
            <p:ph type="ftr" idx="10"/>
          </p:nvPr>
        </p:nvSpPr>
        <p:spPr>
          <a:xfrm>
            <a:off x="358408" y="5994400"/>
            <a:ext cx="8842742" cy="863600"/>
          </a:xfrm>
          <a:prstGeom prst="rect">
            <a:avLst/>
          </a:prstGeom>
          <a:noFill/>
          <a:ln>
            <a:noFill/>
            <a:miter lim="800000"/>
          </a:ln>
        </p:spPr>
        <p:txBody>
          <a:bodyPr vert="horz" lIns="180000" tIns="0" rIns="180000" bIns="0" rtlCol="0" anchor="ctr" anchorCtr="0">
            <a:noAutofit/>
          </a:bodyPr>
          <a:lstStyle>
            <a:lvl1pPr marL="342900" indent="-342900" algn="l" defTabSz="914400" rtl="0" eaLnBrk="0" fontAlgn="base" hangingPunct="0">
              <a:lnSpc>
                <a:spcPct val="100000"/>
              </a:lnSpc>
              <a:spcBef>
                <a:spcPct val="20000"/>
              </a:spcBef>
              <a:spcAft>
                <a:spcPct val="0"/>
              </a:spcAft>
              <a:buClrTx/>
              <a:buSzTx/>
              <a:buFont typeface="Arial" pitchFamily="34" charset="0"/>
              <a:buChar char="•"/>
              <a:defRPr kumimoji="0" lang="en-US" altLang="en-US" sz="1600" b="0" i="0" u="none" kern="1200"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 typeface="Arial" pitchFamily="34" charset="0"/>
              <a:buChar char="–"/>
              <a:defRPr kumimoji="0" lang="en-US" altLang="en-US" sz="1400" b="0" i="0" u="none" kern="1200" baseline="0">
                <a:solidFill>
                  <a:schemeClr val="tx1"/>
                </a:solidFill>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 typeface="Arial" pitchFamily="34" charset="0"/>
              <a:buChar char="•"/>
              <a:defRPr kumimoji="0" lang="en-US" altLang="en-US" sz="1200" b="0" i="0" u="none" kern="1200" baseline="0">
                <a:solidFill>
                  <a:schemeClr val="tx1"/>
                </a:solidFill>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 typeface="Arial" pitchFamily="34" charset="0"/>
              <a:buChar char="–"/>
              <a:defRPr kumimoji="0" lang="en-US" altLang="en-US" sz="1200" b="0" i="0" u="none" kern="1200" baseline="0">
                <a:solidFill>
                  <a:schemeClr val="tx1"/>
                </a:solidFill>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 typeface="Arial" pitchFamily="34" charset="0"/>
              <a:buChar char="»"/>
              <a:defRPr kumimoji="0" lang="en-US" altLang="en-US" sz="11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9pPr>
          </a:lstStyle>
          <a:p>
            <a:pPr marL="0" indent="0" eaLnBrk="1" hangingPunct="1">
              <a:spcBef>
                <a:spcPct val="0"/>
              </a:spcBef>
              <a:spcAft>
                <a:spcPts val="600"/>
              </a:spcAft>
              <a:buNone/>
            </a:pPr>
            <a:r>
              <a:rPr lang="en-US" altLang="en-US" sz="1400" i="1" dirty="0">
                <a:solidFill>
                  <a:srgbClr val="333333"/>
                </a:solidFill>
              </a:rPr>
              <a:t>Stem Cells </a:t>
            </a:r>
            <a:r>
              <a:rPr lang="en-US" altLang="en-US" sz="1400" i="1" dirty="0" err="1">
                <a:solidFill>
                  <a:srgbClr val="333333"/>
                </a:solidFill>
              </a:rPr>
              <a:t>Transl</a:t>
            </a:r>
            <a:r>
              <a:rPr lang="en-US" altLang="en-US" sz="1400" i="1" dirty="0">
                <a:solidFill>
                  <a:srgbClr val="333333"/>
                </a:solidFill>
              </a:rPr>
              <a:t> Med</a:t>
            </a:r>
            <a:r>
              <a:rPr lang="en-US" altLang="en-US" sz="1400" dirty="0">
                <a:solidFill>
                  <a:srgbClr val="333333"/>
                </a:solidFill>
              </a:rPr>
              <a:t>, Volume 11, Issue 3, March 2022, Pages 231–238, </a:t>
            </a:r>
            <a:r>
              <a:rPr lang="en-US" altLang="en-US" sz="1400" dirty="0">
                <a:solidFill>
                  <a:srgbClr val="333333"/>
                </a:solidFill>
                <a:hlinkClick r:id="rId3"/>
              </a:rPr>
              <a:t>https://doi.org/10.1093/stcltm/szab012</a:t>
            </a:r>
            <a:endParaRPr lang="en-US" altLang="en-US" sz="1400" dirty="0">
              <a:solidFill>
                <a:srgbClr val="333333"/>
              </a:solidFill>
            </a:endParaRPr>
          </a:p>
          <a:p>
            <a:pPr marL="0" indent="0" eaLnBrk="1" hangingPunct="1">
              <a:spcBef>
                <a:spcPct val="0"/>
              </a:spcBef>
              <a:spcAft>
                <a:spcPts val="600"/>
              </a:spcAft>
              <a:buNone/>
            </a:pPr>
            <a:r>
              <a:rPr lang="en-US" altLang="en-US" sz="1100" dirty="0">
                <a:solidFill>
                  <a:srgbClr val="2A2A2A"/>
                </a:solidFill>
              </a:rPr>
              <a:t>The content of this slide may be subject to copyright: please see the slide notes for details.</a:t>
            </a:r>
            <a:endParaRPr lang="en-US" altLang="en-US" sz="1100" dirty="0">
              <a:solidFill>
                <a:srgbClr val="333333"/>
              </a:solidFill>
            </a:endParaRPr>
          </a:p>
        </p:txBody>
      </p:sp>
      <p:sp>
        <p:nvSpPr>
          <p:cNvPr id="5123" name="Title 1"/>
          <p:cNvSpPr>
            <a:spLocks noGrp="1"/>
          </p:cNvSpPr>
          <p:nvPr>
            <p:ph type="title"/>
          </p:nvPr>
        </p:nvSpPr>
        <p:spPr>
          <a:xfrm>
            <a:off x="321648" y="225155"/>
            <a:ext cx="11280664" cy="813072"/>
          </a:xfrm>
          <a:prstGeom prst="rect">
            <a:avLst/>
          </a:prstGeom>
          <a:noFill/>
          <a:ln>
            <a:miter lim="800000"/>
          </a:ln>
        </p:spPr>
        <p:txBody>
          <a:bodyPr vert="horz" wrap="square" lIns="0" tIns="0" rIns="0" bIns="0" rtlCol="0" anchor="t" anchorCtr="0">
            <a:noAutofit/>
          </a:bodyPr>
          <a:lstStyle>
            <a:lvl1pPr marL="0" indent="0" algn="l" defTabSz="914400" rtl="0" eaLnBrk="0" fontAlgn="base" hangingPunct="0">
              <a:lnSpc>
                <a:spcPct val="100000"/>
              </a:lnSpc>
              <a:spcBef>
                <a:spcPct val="0"/>
              </a:spcBef>
              <a:spcAft>
                <a:spcPct val="0"/>
              </a:spcAft>
              <a:buClrTx/>
              <a:buSzTx/>
              <a:buFontTx/>
              <a:buNone/>
              <a:defRPr kumimoji="0" lang="en-US" altLang="en-US" sz="1600" b="1" i="0" u="none" kern="1200" baseline="0">
                <a:solidFill>
                  <a:schemeClr val="tx1"/>
                </a:solidFill>
                <a:latin typeface="Arial" pitchFamily="34" charset="0"/>
                <a:ea typeface="+mj-ea"/>
                <a:cs typeface="Arial" pitchFamily="34" charset="0"/>
              </a:defRPr>
            </a:lvl1pPr>
            <a:lvl2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2pPr>
            <a:lvl3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3pPr>
            <a:lvl4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4pPr>
            <a:lvl5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5pPr>
            <a:lvl6pPr marL="4572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6pPr>
            <a:lvl7pPr marL="9144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7pPr>
            <a:lvl8pPr marL="13716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8pPr>
            <a:lvl9pPr marL="18288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9pPr>
          </a:lstStyle>
          <a:p>
            <a:pPr lvl="0"/>
            <a:r>
              <a:rPr lang="en-US" altLang="en-US" sz="2800" dirty="0"/>
              <a:t>Figure 1. </a:t>
            </a:r>
            <a:r>
              <a:rPr lang="en-US" altLang="en-US" sz="2800" b="0" dirty="0"/>
              <a:t>Rejuvenation of different stem cells by modulation of signaling pathways. Modulation of signaling pathways, ...</a:t>
            </a:r>
          </a:p>
        </p:txBody>
      </p:sp>
      <p:pic>
        <p:nvPicPr>
          <p:cNvPr id="5124" name="Picture 4" descr="Oxford University Press"/>
          <p:cNvPicPr>
            <a:picLocks noChangeAspect="1"/>
          </p:cNvPicPr>
          <p:nvPr/>
        </p:nvPicPr>
        <p:blipFill>
          <a:blip r:embed="rId4"/>
          <a:stretch>
            <a:fillRect/>
          </a:stretch>
        </p:blipFill>
        <p:spPr>
          <a:xfrm>
            <a:off x="9428162" y="6294439"/>
            <a:ext cx="1058862" cy="244475"/>
          </a:xfrm>
          <a:prstGeom prst="rect">
            <a:avLst/>
          </a:prstGeom>
          <a:noFill/>
          <a:ln>
            <a:noFill/>
            <a:miter lim="800000"/>
          </a:ln>
        </p:spPr>
      </p:pic>
      <p:pic>
        <p:nvPicPr>
          <p:cNvPr id="5125" name="New picture"/>
          <p:cNvPicPr/>
          <p:nvPr/>
        </p:nvPicPr>
        <p:blipFill>
          <a:blip r:embed="rId5"/>
          <a:stretch>
            <a:fillRect/>
          </a:stretch>
        </p:blipFill>
        <p:spPr>
          <a:xfrm>
            <a:off x="1998431" y="1723116"/>
            <a:ext cx="8027804" cy="4038843"/>
          </a:xfrm>
          <a:prstGeom prst="rect">
            <a:avLst/>
          </a:prstGeom>
        </p:spPr>
      </p:pic>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a:extLst>
              <a:ext uri="{FF2B5EF4-FFF2-40B4-BE49-F238E27FC236}">
                <a16:creationId xmlns:a16="http://schemas.microsoft.com/office/drawing/2014/main" id="{18F86AB0-131B-CA5D-9863-77BBBCFCC3D0}"/>
              </a:ext>
            </a:extLst>
          </p:cNvPr>
          <p:cNvSpPr>
            <a:spLocks noGrp="1"/>
          </p:cNvSpPr>
          <p:nvPr>
            <p:ph idx="1"/>
          </p:nvPr>
        </p:nvSpPr>
        <p:spPr>
          <a:xfrm>
            <a:off x="609600" y="2017579"/>
            <a:ext cx="10972800" cy="3704978"/>
          </a:xfrm>
        </p:spPr>
        <p:txBody>
          <a:bodyPr>
            <a:normAutofit lnSpcReduction="10000"/>
          </a:bodyPr>
          <a:lstStyle/>
          <a:p>
            <a:pPr algn="l">
              <a:buFont typeface="Arial" panose="020B0604020202020204" pitchFamily="34" charset="0"/>
              <a:buChar char="•"/>
            </a:pPr>
            <a:r>
              <a:rPr lang="en-US" sz="3200" b="0" i="0" dirty="0">
                <a:solidFill>
                  <a:srgbClr val="1F1F1F"/>
                </a:solidFill>
                <a:effectLst/>
                <a:latin typeface="Arial Narrow" panose="020B0606020202030204" pitchFamily="34" charset="0"/>
              </a:rPr>
              <a:t>A single-cell transcriptomic atlas across aged tissues and their rejuvenation in HP</a:t>
            </a:r>
          </a:p>
          <a:p>
            <a:pPr algn="l">
              <a:buFont typeface="Arial" panose="020B0604020202020204" pitchFamily="34" charset="0"/>
              <a:buChar char="•"/>
            </a:pPr>
            <a:r>
              <a:rPr lang="en-US" sz="3200" b="0" i="0" dirty="0">
                <a:solidFill>
                  <a:srgbClr val="1F1F1F"/>
                </a:solidFill>
                <a:effectLst/>
                <a:latin typeface="Arial Narrow" panose="020B0606020202030204" pitchFamily="34" charset="0"/>
              </a:rPr>
              <a:t>HP systemically rejuvenated senile adult stem cells and their niches across tissues</a:t>
            </a:r>
          </a:p>
          <a:p>
            <a:pPr algn="l">
              <a:buFont typeface="Arial" panose="020B0604020202020204" pitchFamily="34" charset="0"/>
              <a:buChar char="•"/>
            </a:pPr>
            <a:r>
              <a:rPr lang="en-US" sz="3200" b="0" i="0" dirty="0">
                <a:solidFill>
                  <a:srgbClr val="1F1F1F"/>
                </a:solidFill>
                <a:effectLst/>
                <a:latin typeface="Arial Narrow" panose="020B0606020202030204" pitchFamily="34" charset="0"/>
              </a:rPr>
              <a:t>Youthful transcriptomes were restored in resident HSPCs upon young blood exposure</a:t>
            </a:r>
          </a:p>
          <a:p>
            <a:pPr algn="l">
              <a:buFont typeface="Arial" panose="020B0604020202020204" pitchFamily="34" charset="0"/>
              <a:buChar char="•"/>
            </a:pPr>
            <a:r>
              <a:rPr lang="en-US" sz="3200" b="0" i="0" dirty="0">
                <a:solidFill>
                  <a:srgbClr val="1F1F1F"/>
                </a:solidFill>
                <a:effectLst/>
                <a:latin typeface="Arial Narrow" panose="020B0606020202030204" pitchFamily="34" charset="0"/>
              </a:rPr>
              <a:t>Reintroduction of rejuvenating factors in aged HSCs mitigated lymphopoiesis decline</a:t>
            </a:r>
          </a:p>
          <a:p>
            <a:endParaRPr lang="en-US" dirty="0"/>
          </a:p>
        </p:txBody>
      </p:sp>
      <p:sp>
        <p:nvSpPr>
          <p:cNvPr id="3" name="제목 2">
            <a:extLst>
              <a:ext uri="{FF2B5EF4-FFF2-40B4-BE49-F238E27FC236}">
                <a16:creationId xmlns:a16="http://schemas.microsoft.com/office/drawing/2014/main" id="{D69426E3-27F1-2905-8F41-8E422601BFE8}"/>
              </a:ext>
            </a:extLst>
          </p:cNvPr>
          <p:cNvSpPr>
            <a:spLocks noGrp="1"/>
          </p:cNvSpPr>
          <p:nvPr>
            <p:ph type="title"/>
          </p:nvPr>
        </p:nvSpPr>
        <p:spPr>
          <a:xfrm>
            <a:off x="609601" y="425451"/>
            <a:ext cx="10746657" cy="1397450"/>
          </a:xfrm>
        </p:spPr>
        <p:txBody>
          <a:bodyPr>
            <a:noAutofit/>
          </a:bodyPr>
          <a:lstStyle/>
          <a:p>
            <a:r>
              <a:rPr lang="en-US" sz="3600" b="0" i="0" dirty="0">
                <a:solidFill>
                  <a:srgbClr val="1F1F1F"/>
                </a:solidFill>
                <a:effectLst/>
                <a:latin typeface="Arial Narrow" panose="020B0606020202030204" pitchFamily="34" charset="0"/>
              </a:rPr>
              <a:t>Heterochronic parabiosis induces stem cell revitalization and systemic rejuvenation across aged tissues</a:t>
            </a:r>
            <a:br>
              <a:rPr lang="en-US" sz="3600" b="0" i="0" dirty="0">
                <a:solidFill>
                  <a:srgbClr val="1F1F1F"/>
                </a:solidFill>
                <a:effectLst/>
                <a:latin typeface="Arial Narrow" panose="020B0606020202030204" pitchFamily="34" charset="0"/>
              </a:rPr>
            </a:br>
            <a:endParaRPr lang="en-US" sz="3600" dirty="0">
              <a:latin typeface="Arial Narrow" panose="020B0606020202030204" pitchFamily="34" charset="0"/>
            </a:endParaRPr>
          </a:p>
        </p:txBody>
      </p:sp>
    </p:spTree>
    <p:extLst>
      <p:ext uri="{BB962C8B-B14F-4D97-AF65-F5344CB8AC3E}">
        <p14:creationId xmlns:p14="http://schemas.microsoft.com/office/powerpoint/2010/main" val="885559040"/>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a:extLst>
              <a:ext uri="{FF2B5EF4-FFF2-40B4-BE49-F238E27FC236}">
                <a16:creationId xmlns:a16="http://schemas.microsoft.com/office/drawing/2014/main" id="{E3BF5110-71D5-AAFB-C62B-D32E4E750423}"/>
              </a:ext>
            </a:extLst>
          </p:cNvPr>
          <p:cNvSpPr>
            <a:spLocks noGrp="1"/>
          </p:cNvSpPr>
          <p:nvPr>
            <p:ph idx="1"/>
          </p:nvPr>
        </p:nvSpPr>
        <p:spPr>
          <a:xfrm>
            <a:off x="609600" y="1988083"/>
            <a:ext cx="10972800" cy="3734474"/>
          </a:xfrm>
        </p:spPr>
        <p:txBody>
          <a:bodyPr/>
          <a:lstStyle/>
          <a:p>
            <a:endParaRPr lang="en-US" dirty="0"/>
          </a:p>
        </p:txBody>
      </p:sp>
      <p:sp>
        <p:nvSpPr>
          <p:cNvPr id="3" name="제목 2">
            <a:extLst>
              <a:ext uri="{FF2B5EF4-FFF2-40B4-BE49-F238E27FC236}">
                <a16:creationId xmlns:a16="http://schemas.microsoft.com/office/drawing/2014/main" id="{9B1AAD91-904D-7B84-B1FF-8328125CBD90}"/>
              </a:ext>
            </a:extLst>
          </p:cNvPr>
          <p:cNvSpPr>
            <a:spLocks noGrp="1"/>
          </p:cNvSpPr>
          <p:nvPr>
            <p:ph type="title"/>
          </p:nvPr>
        </p:nvSpPr>
        <p:spPr>
          <a:xfrm>
            <a:off x="609601" y="425451"/>
            <a:ext cx="8145137" cy="954998"/>
          </a:xfrm>
        </p:spPr>
        <p:txBody>
          <a:bodyPr>
            <a:normAutofit/>
          </a:bodyPr>
          <a:lstStyle/>
          <a:p>
            <a:endParaRPr lang="en-US" dirty="0"/>
          </a:p>
        </p:txBody>
      </p:sp>
      <p:pic>
        <p:nvPicPr>
          <p:cNvPr id="5122" name="Picture 2">
            <a:extLst>
              <a:ext uri="{FF2B5EF4-FFF2-40B4-BE49-F238E27FC236}">
                <a16:creationId xmlns:a16="http://schemas.microsoft.com/office/drawing/2014/main" id="{C365E9E9-9CC5-28E3-6911-6B427FCF18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66362" y="425451"/>
            <a:ext cx="6146685" cy="61466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6885867"/>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a:extLst>
              <a:ext uri="{FF2B5EF4-FFF2-40B4-BE49-F238E27FC236}">
                <a16:creationId xmlns:a16="http://schemas.microsoft.com/office/drawing/2014/main" id="{97820493-8455-92E8-F011-CBA63ED50D43}"/>
              </a:ext>
            </a:extLst>
          </p:cNvPr>
          <p:cNvSpPr>
            <a:spLocks noGrp="1"/>
          </p:cNvSpPr>
          <p:nvPr>
            <p:ph idx="1"/>
          </p:nvPr>
        </p:nvSpPr>
        <p:spPr>
          <a:xfrm>
            <a:off x="550607" y="1752107"/>
            <a:ext cx="10972800" cy="4135631"/>
          </a:xfrm>
        </p:spPr>
        <p:txBody>
          <a:bodyPr>
            <a:normAutofit/>
          </a:bodyPr>
          <a:lstStyle/>
          <a:p>
            <a:r>
              <a:rPr lang="en-US" sz="3600" b="0" i="0" dirty="0">
                <a:solidFill>
                  <a:srgbClr val="1F1F1F"/>
                </a:solidFill>
                <a:effectLst/>
                <a:latin typeface="ElsevierGulliver"/>
              </a:rPr>
              <a:t>The young circulatory milieu capable of delaying aging in individual tissues is of interest as rejuvenation strategies, but how it achieves cellular- and systemic-level effects has remained unclear. </a:t>
            </a:r>
            <a:endParaRPr lang="en-US" sz="3600" dirty="0"/>
          </a:p>
        </p:txBody>
      </p:sp>
      <p:sp>
        <p:nvSpPr>
          <p:cNvPr id="3" name="제목 2">
            <a:extLst>
              <a:ext uri="{FF2B5EF4-FFF2-40B4-BE49-F238E27FC236}">
                <a16:creationId xmlns:a16="http://schemas.microsoft.com/office/drawing/2014/main" id="{1940FF7B-730C-878C-9AE5-5DCABBECDE69}"/>
              </a:ext>
            </a:extLst>
          </p:cNvPr>
          <p:cNvSpPr>
            <a:spLocks noGrp="1"/>
          </p:cNvSpPr>
          <p:nvPr>
            <p:ph type="title"/>
          </p:nvPr>
        </p:nvSpPr>
        <p:spPr/>
        <p:txBody>
          <a:bodyPr>
            <a:normAutofit fontScale="90000"/>
          </a:bodyPr>
          <a:lstStyle/>
          <a:p>
            <a:endParaRPr lang="en-US" dirty="0"/>
          </a:p>
        </p:txBody>
      </p:sp>
    </p:spTree>
    <p:extLst>
      <p:ext uri="{BB962C8B-B14F-4D97-AF65-F5344CB8AC3E}">
        <p14:creationId xmlns:p14="http://schemas.microsoft.com/office/powerpoint/2010/main" val="178503804"/>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a:extLst>
              <a:ext uri="{FF2B5EF4-FFF2-40B4-BE49-F238E27FC236}">
                <a16:creationId xmlns:a16="http://schemas.microsoft.com/office/drawing/2014/main" id="{B546C879-668A-B815-8888-7F531576BDE0}"/>
              </a:ext>
            </a:extLst>
          </p:cNvPr>
          <p:cNvSpPr>
            <a:spLocks noGrp="1"/>
          </p:cNvSpPr>
          <p:nvPr>
            <p:ph idx="1"/>
          </p:nvPr>
        </p:nvSpPr>
        <p:spPr>
          <a:xfrm>
            <a:off x="609600" y="1280730"/>
            <a:ext cx="10972800" cy="5338345"/>
          </a:xfrm>
        </p:spPr>
        <p:txBody>
          <a:bodyPr>
            <a:normAutofit fontScale="92500" lnSpcReduction="10000"/>
          </a:bodyPr>
          <a:lstStyle/>
          <a:p>
            <a:r>
              <a:rPr lang="en-US" sz="3600" b="0" i="0" dirty="0">
                <a:solidFill>
                  <a:srgbClr val="1F1F1F"/>
                </a:solidFill>
                <a:effectLst/>
                <a:latin typeface="Arial Narrow" panose="020B0606020202030204" pitchFamily="34" charset="0"/>
              </a:rPr>
              <a:t>Here, we constructed a single-cell </a:t>
            </a:r>
            <a:r>
              <a:rPr lang="en-US" sz="3600" b="0" i="0" dirty="0">
                <a:solidFill>
                  <a:srgbClr val="1F1F1F"/>
                </a:solidFill>
                <a:effectLst/>
                <a:latin typeface="Arial Narrow" panose="020B0606020202030204" pitchFamily="34" charset="0"/>
                <a:hlinkClick r:id="rId2" tooltip="Learn more about transcriptomic from ScienceDirect's AI-generated Topic Pages"/>
              </a:rPr>
              <a:t>transcriptomic</a:t>
            </a:r>
            <a:r>
              <a:rPr lang="en-US" sz="3600" b="0" i="0" dirty="0">
                <a:solidFill>
                  <a:srgbClr val="1F1F1F"/>
                </a:solidFill>
                <a:effectLst/>
                <a:latin typeface="Arial Narrow" panose="020B0606020202030204" pitchFamily="34" charset="0"/>
              </a:rPr>
              <a:t> atlas across aged tissues/organs and their rejuvenation in heterochronic </a:t>
            </a:r>
            <a:r>
              <a:rPr lang="en-US" sz="3600" b="0" i="0" dirty="0">
                <a:solidFill>
                  <a:srgbClr val="1F1F1F"/>
                </a:solidFill>
                <a:effectLst/>
                <a:latin typeface="Arial Narrow" panose="020B0606020202030204" pitchFamily="34" charset="0"/>
                <a:hlinkClick r:id="rId3" tooltip="Learn more about parabiosis from ScienceDirect's AI-generated Topic Pages"/>
              </a:rPr>
              <a:t>parabiosis</a:t>
            </a:r>
            <a:r>
              <a:rPr lang="en-US" sz="3600" b="0" i="0" dirty="0">
                <a:solidFill>
                  <a:srgbClr val="1F1F1F"/>
                </a:solidFill>
                <a:effectLst/>
                <a:latin typeface="Arial Narrow" panose="020B0606020202030204" pitchFamily="34" charset="0"/>
              </a:rPr>
              <a:t> (HP), a classical model to study systemic aging. </a:t>
            </a:r>
          </a:p>
          <a:p>
            <a:r>
              <a:rPr lang="en-US" sz="3600" b="0" i="0" dirty="0">
                <a:solidFill>
                  <a:srgbClr val="1F1F1F"/>
                </a:solidFill>
                <a:effectLst/>
                <a:latin typeface="Arial Narrow" panose="020B0606020202030204" pitchFamily="34" charset="0"/>
              </a:rPr>
              <a:t>In general, HP rejuvenated </a:t>
            </a:r>
            <a:r>
              <a:rPr lang="en-US" sz="3600" b="0" i="0" dirty="0">
                <a:solidFill>
                  <a:srgbClr val="1F1F1F"/>
                </a:solidFill>
                <a:effectLst/>
                <a:latin typeface="Arial Narrow" panose="020B0606020202030204" pitchFamily="34" charset="0"/>
                <a:hlinkClick r:id="rId4" tooltip="Learn more about adult stem cells from ScienceDirect's AI-generated Topic Pages"/>
              </a:rPr>
              <a:t>adult stem cells</a:t>
            </a:r>
            <a:r>
              <a:rPr lang="en-US" sz="3600" b="0" i="0" dirty="0">
                <a:solidFill>
                  <a:srgbClr val="1F1F1F"/>
                </a:solidFill>
                <a:effectLst/>
                <a:latin typeface="Arial Narrow" panose="020B0606020202030204" pitchFamily="34" charset="0"/>
              </a:rPr>
              <a:t> and their niches across tissues. </a:t>
            </a:r>
          </a:p>
          <a:p>
            <a:r>
              <a:rPr lang="en-US" sz="3600" b="0" i="0" dirty="0">
                <a:solidFill>
                  <a:srgbClr val="1F1F1F"/>
                </a:solidFill>
                <a:effectLst/>
                <a:latin typeface="Arial Narrow" panose="020B0606020202030204" pitchFamily="34" charset="0"/>
              </a:rPr>
              <a:t>In particular, we identified hematopoietic stem and progenitor cells (HSPCs) as one of the most responsive cell types to young blood exposure, from which a continuum of cell state changes across the hematopoietic and immune system emanated, through the restoration of a youthful transcriptional regulatory program and cytokine-mediated cell-cell communications in HSPCs. </a:t>
            </a:r>
            <a:endParaRPr lang="en-US" sz="3600" dirty="0">
              <a:latin typeface="Arial Narrow" panose="020B0606020202030204" pitchFamily="34" charset="0"/>
            </a:endParaRPr>
          </a:p>
        </p:txBody>
      </p:sp>
      <p:sp>
        <p:nvSpPr>
          <p:cNvPr id="3" name="제목 2">
            <a:extLst>
              <a:ext uri="{FF2B5EF4-FFF2-40B4-BE49-F238E27FC236}">
                <a16:creationId xmlns:a16="http://schemas.microsoft.com/office/drawing/2014/main" id="{76F01B20-2269-BC7F-6F02-80E87557241F}"/>
              </a:ext>
            </a:extLst>
          </p:cNvPr>
          <p:cNvSpPr>
            <a:spLocks noGrp="1"/>
          </p:cNvSpPr>
          <p:nvPr>
            <p:ph type="title"/>
          </p:nvPr>
        </p:nvSpPr>
        <p:spPr/>
        <p:txBody>
          <a:bodyPr>
            <a:normAutofit fontScale="90000"/>
          </a:bodyPr>
          <a:lstStyle/>
          <a:p>
            <a:endParaRPr lang="en-US"/>
          </a:p>
        </p:txBody>
      </p:sp>
    </p:spTree>
    <p:extLst>
      <p:ext uri="{BB962C8B-B14F-4D97-AF65-F5344CB8AC3E}">
        <p14:creationId xmlns:p14="http://schemas.microsoft.com/office/powerpoint/2010/main" val="3822967287"/>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9B638AE4-6B91-D441-B414-BC98105B0F68}"/>
              </a:ext>
            </a:extLst>
          </p:cNvPr>
          <p:cNvSpPr>
            <a:spLocks noGrp="1"/>
          </p:cNvSpPr>
          <p:nvPr>
            <p:ph type="title"/>
          </p:nvPr>
        </p:nvSpPr>
        <p:spPr/>
        <p:txBody>
          <a:bodyPr/>
          <a:lstStyle/>
          <a:p>
            <a:endParaRPr lang="en-US"/>
          </a:p>
        </p:txBody>
      </p:sp>
      <p:sp>
        <p:nvSpPr>
          <p:cNvPr id="3" name="내용 개체 틀 2">
            <a:extLst>
              <a:ext uri="{FF2B5EF4-FFF2-40B4-BE49-F238E27FC236}">
                <a16:creationId xmlns:a16="http://schemas.microsoft.com/office/drawing/2014/main" id="{A31BA3A5-A90D-95DA-EB4F-33CBA9D04F68}"/>
              </a:ext>
            </a:extLst>
          </p:cNvPr>
          <p:cNvSpPr>
            <a:spLocks noGrp="1"/>
          </p:cNvSpPr>
          <p:nvPr>
            <p:ph idx="1"/>
          </p:nvPr>
        </p:nvSpPr>
        <p:spPr>
          <a:xfrm>
            <a:off x="838200" y="1825625"/>
            <a:ext cx="6665779" cy="4351338"/>
          </a:xfrm>
        </p:spPr>
        <p:txBody>
          <a:bodyPr/>
          <a:lstStyle/>
          <a:p>
            <a:r>
              <a:rPr lang="en-US" sz="4000" b="0" i="0" dirty="0">
                <a:solidFill>
                  <a:srgbClr val="202122"/>
                </a:solidFill>
                <a:effectLst/>
                <a:latin typeface="Arial Narrow" panose="020B0606020202030204" pitchFamily="34" charset="0"/>
              </a:rPr>
              <a:t>They are the earliest type of cell in a </a:t>
            </a:r>
            <a:r>
              <a:rPr lang="en-US" sz="4000" b="0" i="0" u="none" strike="noStrike" dirty="0">
                <a:solidFill>
                  <a:srgbClr val="3366CC"/>
                </a:solidFill>
                <a:effectLst/>
                <a:latin typeface="Arial Narrow" panose="020B0606020202030204" pitchFamily="34" charset="0"/>
                <a:hlinkClick r:id="rId2" tooltip="Cell lineage"/>
              </a:rPr>
              <a:t>cell lineage</a:t>
            </a:r>
            <a:r>
              <a:rPr lang="en-US" sz="4000" b="0" i="0" dirty="0">
                <a:solidFill>
                  <a:srgbClr val="202122"/>
                </a:solidFill>
                <a:effectLst/>
                <a:latin typeface="Arial Narrow" panose="020B0606020202030204" pitchFamily="34" charset="0"/>
              </a:rPr>
              <a:t>.</a:t>
            </a:r>
            <a:r>
              <a:rPr lang="en-US" sz="4000" b="0" i="0" u="none" strike="noStrike" baseline="30000" dirty="0">
                <a:solidFill>
                  <a:srgbClr val="3366CC"/>
                </a:solidFill>
                <a:effectLst/>
                <a:latin typeface="Arial Narrow" panose="020B0606020202030204" pitchFamily="34" charset="0"/>
                <a:hlinkClick r:id="rId3"/>
              </a:rPr>
              <a:t>[1]</a:t>
            </a:r>
            <a:r>
              <a:rPr lang="en-US" sz="4000" b="0" i="0" dirty="0">
                <a:solidFill>
                  <a:srgbClr val="202122"/>
                </a:solidFill>
                <a:effectLst/>
                <a:latin typeface="Arial Narrow" panose="020B0606020202030204" pitchFamily="34" charset="0"/>
              </a:rPr>
              <a:t> </a:t>
            </a:r>
          </a:p>
          <a:p>
            <a:r>
              <a:rPr lang="en-US" sz="4000" b="0" i="0" dirty="0">
                <a:solidFill>
                  <a:srgbClr val="202122"/>
                </a:solidFill>
                <a:effectLst/>
                <a:latin typeface="Arial Narrow" panose="020B0606020202030204" pitchFamily="34" charset="0"/>
              </a:rPr>
              <a:t>They are found in both </a:t>
            </a:r>
            <a:r>
              <a:rPr lang="en-US" sz="4000" b="0" i="0" u="none" strike="noStrike" dirty="0">
                <a:solidFill>
                  <a:srgbClr val="3366CC"/>
                </a:solidFill>
                <a:effectLst/>
                <a:latin typeface="Arial Narrow" panose="020B0606020202030204" pitchFamily="34" charset="0"/>
                <a:hlinkClick r:id="rId4" tooltip="Embryo"/>
              </a:rPr>
              <a:t>embryonic</a:t>
            </a:r>
            <a:r>
              <a:rPr lang="en-US" sz="4000" b="0" i="0" dirty="0">
                <a:solidFill>
                  <a:srgbClr val="202122"/>
                </a:solidFill>
                <a:effectLst/>
                <a:latin typeface="Arial Narrow" panose="020B0606020202030204" pitchFamily="34" charset="0"/>
              </a:rPr>
              <a:t> and adult organisms, but they have slightly different properties in each. </a:t>
            </a:r>
          </a:p>
          <a:p>
            <a:endParaRPr lang="en-US" dirty="0"/>
          </a:p>
        </p:txBody>
      </p:sp>
      <p:pic>
        <p:nvPicPr>
          <p:cNvPr id="5" name="그림 4">
            <a:extLst>
              <a:ext uri="{FF2B5EF4-FFF2-40B4-BE49-F238E27FC236}">
                <a16:creationId xmlns:a16="http://schemas.microsoft.com/office/drawing/2014/main" id="{71D035F2-6E63-F4AD-4C77-947AFFA4054B}"/>
              </a:ext>
            </a:extLst>
          </p:cNvPr>
          <p:cNvPicPr>
            <a:picLocks noChangeAspect="1"/>
          </p:cNvPicPr>
          <p:nvPr/>
        </p:nvPicPr>
        <p:blipFill>
          <a:blip r:embed="rId5"/>
          <a:stretch>
            <a:fillRect/>
          </a:stretch>
        </p:blipFill>
        <p:spPr>
          <a:xfrm>
            <a:off x="7669161" y="113879"/>
            <a:ext cx="4197067" cy="6553314"/>
          </a:xfrm>
          <a:prstGeom prst="rect">
            <a:avLst/>
          </a:prstGeom>
        </p:spPr>
      </p:pic>
    </p:spTree>
    <p:extLst>
      <p:ext uri="{BB962C8B-B14F-4D97-AF65-F5344CB8AC3E}">
        <p14:creationId xmlns:p14="http://schemas.microsoft.com/office/powerpoint/2010/main" val="23349809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a:extLst>
              <a:ext uri="{FF2B5EF4-FFF2-40B4-BE49-F238E27FC236}">
                <a16:creationId xmlns:a16="http://schemas.microsoft.com/office/drawing/2014/main" id="{9F17A640-3638-7E7F-D75C-4BDCB92DF5E7}"/>
              </a:ext>
            </a:extLst>
          </p:cNvPr>
          <p:cNvSpPr>
            <a:spLocks noGrp="1"/>
          </p:cNvSpPr>
          <p:nvPr>
            <p:ph idx="1"/>
          </p:nvPr>
        </p:nvSpPr>
        <p:spPr/>
        <p:txBody>
          <a:bodyPr>
            <a:normAutofit/>
          </a:bodyPr>
          <a:lstStyle/>
          <a:p>
            <a:r>
              <a:rPr lang="en-US" sz="3600" b="0" i="0" dirty="0">
                <a:solidFill>
                  <a:srgbClr val="1F1F1F"/>
                </a:solidFill>
                <a:effectLst/>
                <a:latin typeface="ElsevierGulliver"/>
              </a:rPr>
              <a:t>Moreover, the reintroduction of the identified rejuvenating factors alleviated age-associated </a:t>
            </a:r>
            <a:r>
              <a:rPr lang="en-US" sz="3600" b="0" i="0" dirty="0">
                <a:solidFill>
                  <a:srgbClr val="1F1F1F"/>
                </a:solidFill>
                <a:effectLst/>
                <a:latin typeface="ElsevierGulliver"/>
                <a:hlinkClick r:id="rId2" tooltip="Learn more about lymphopoiesis from ScienceDirect's AI-generated Topic Pages"/>
              </a:rPr>
              <a:t>lymphopoiesis</a:t>
            </a:r>
            <a:r>
              <a:rPr lang="en-US" sz="3600" b="0" i="0" dirty="0">
                <a:solidFill>
                  <a:srgbClr val="1F1F1F"/>
                </a:solidFill>
                <a:effectLst/>
                <a:latin typeface="ElsevierGulliver"/>
              </a:rPr>
              <a:t> decline. </a:t>
            </a:r>
          </a:p>
          <a:p>
            <a:r>
              <a:rPr lang="en-US" sz="3600" b="0" i="0" dirty="0">
                <a:solidFill>
                  <a:srgbClr val="1F1F1F"/>
                </a:solidFill>
                <a:effectLst/>
                <a:latin typeface="ElsevierGulliver"/>
              </a:rPr>
              <a:t>Overall, we provide comprehensive frameworks to explore aging and rejuvenating trajectories at single-cell resolution and revealed cellular and molecular programs that instruct systemic revitalization by blood-borne factors.</a:t>
            </a:r>
            <a:endParaRPr lang="en-US" sz="3600" dirty="0"/>
          </a:p>
        </p:txBody>
      </p:sp>
      <p:sp>
        <p:nvSpPr>
          <p:cNvPr id="3" name="제목 2">
            <a:extLst>
              <a:ext uri="{FF2B5EF4-FFF2-40B4-BE49-F238E27FC236}">
                <a16:creationId xmlns:a16="http://schemas.microsoft.com/office/drawing/2014/main" id="{277E1886-A822-3C90-1B93-F5C1F0DA9C42}"/>
              </a:ext>
            </a:extLst>
          </p:cNvPr>
          <p:cNvSpPr>
            <a:spLocks noGrp="1"/>
          </p:cNvSpPr>
          <p:nvPr>
            <p:ph type="title"/>
          </p:nvPr>
        </p:nvSpPr>
        <p:spPr/>
        <p:txBody>
          <a:bodyPr>
            <a:normAutofit fontScale="90000"/>
          </a:bodyPr>
          <a:lstStyle/>
          <a:p>
            <a:endParaRPr lang="en-US"/>
          </a:p>
        </p:txBody>
      </p:sp>
    </p:spTree>
    <p:extLst>
      <p:ext uri="{BB962C8B-B14F-4D97-AF65-F5344CB8AC3E}">
        <p14:creationId xmlns:p14="http://schemas.microsoft.com/office/powerpoint/2010/main" val="1060229986"/>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5E07D44C-0209-4869-8EAF-96B909C25414}"/>
              </a:ext>
            </a:extLst>
          </p:cNvPr>
          <p:cNvSpPr>
            <a:spLocks noGrp="1"/>
          </p:cNvSpPr>
          <p:nvPr>
            <p:ph type="title"/>
          </p:nvPr>
        </p:nvSpPr>
        <p:spPr/>
        <p:txBody>
          <a:bodyPr/>
          <a:lstStyle/>
          <a:p>
            <a:endParaRPr lang="en-US"/>
          </a:p>
        </p:txBody>
      </p:sp>
      <p:sp>
        <p:nvSpPr>
          <p:cNvPr id="3" name="내용 개체 틀 2">
            <a:extLst>
              <a:ext uri="{FF2B5EF4-FFF2-40B4-BE49-F238E27FC236}">
                <a16:creationId xmlns:a16="http://schemas.microsoft.com/office/drawing/2014/main" id="{B9843084-537E-CFE3-8744-0933C80EF331}"/>
              </a:ext>
            </a:extLst>
          </p:cNvPr>
          <p:cNvSpPr>
            <a:spLocks noGrp="1"/>
          </p:cNvSpPr>
          <p:nvPr>
            <p:ph idx="1"/>
          </p:nvPr>
        </p:nvSpPr>
        <p:spPr/>
        <p:txBody>
          <a:bodyPr>
            <a:normAutofit/>
          </a:bodyPr>
          <a:lstStyle/>
          <a:p>
            <a:r>
              <a:rPr lang="en-US" sz="3600" b="0" i="0" dirty="0">
                <a:solidFill>
                  <a:srgbClr val="202122"/>
                </a:solidFill>
                <a:effectLst/>
                <a:latin typeface="Arial Narrow" panose="020B0606020202030204" pitchFamily="34" charset="0"/>
              </a:rPr>
              <a:t>They are usually distinguished from </a:t>
            </a:r>
            <a:r>
              <a:rPr lang="en-US" sz="3600" b="0" i="0" u="none" strike="noStrike" dirty="0">
                <a:solidFill>
                  <a:srgbClr val="3366CC"/>
                </a:solidFill>
                <a:effectLst/>
                <a:latin typeface="Arial Narrow" panose="020B0606020202030204" pitchFamily="34" charset="0"/>
                <a:hlinkClick r:id="rId2" tooltip="Progenitor cells"/>
              </a:rPr>
              <a:t>progenitor cells</a:t>
            </a:r>
            <a:r>
              <a:rPr lang="en-US" sz="3600" b="0" i="0" dirty="0">
                <a:solidFill>
                  <a:srgbClr val="202122"/>
                </a:solidFill>
                <a:effectLst/>
                <a:latin typeface="Arial Narrow" panose="020B0606020202030204" pitchFamily="34" charset="0"/>
              </a:rPr>
              <a:t>, which cannot divide indefinitely, and </a:t>
            </a:r>
            <a:r>
              <a:rPr lang="en-US" sz="3600" b="0" i="0" u="none" strike="noStrike" dirty="0">
                <a:solidFill>
                  <a:srgbClr val="3366CC"/>
                </a:solidFill>
                <a:effectLst/>
                <a:latin typeface="Arial Narrow" panose="020B0606020202030204" pitchFamily="34" charset="0"/>
                <a:hlinkClick r:id="rId3" tooltip="Precursor cell"/>
              </a:rPr>
              <a:t>precursor</a:t>
            </a:r>
            <a:r>
              <a:rPr lang="en-US" sz="3600" b="0" i="0" dirty="0">
                <a:solidFill>
                  <a:srgbClr val="202122"/>
                </a:solidFill>
                <a:effectLst/>
                <a:latin typeface="Arial Narrow" panose="020B0606020202030204" pitchFamily="34" charset="0"/>
              </a:rPr>
              <a:t> or blast cells, which are usually committed to differentiating into one cell type.</a:t>
            </a:r>
            <a:endParaRPr lang="en-US" sz="3600" dirty="0">
              <a:latin typeface="Arial Narrow" panose="020B0606020202030204" pitchFamily="34" charset="0"/>
            </a:endParaRPr>
          </a:p>
        </p:txBody>
      </p:sp>
    </p:spTree>
    <p:extLst>
      <p:ext uri="{BB962C8B-B14F-4D97-AF65-F5344CB8AC3E}">
        <p14:creationId xmlns:p14="http://schemas.microsoft.com/office/powerpoint/2010/main" val="19657810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A17E9EFC-1836-BD58-794A-AE64EDD54228}"/>
              </a:ext>
            </a:extLst>
          </p:cNvPr>
          <p:cNvSpPr>
            <a:spLocks noGrp="1"/>
          </p:cNvSpPr>
          <p:nvPr>
            <p:ph type="title"/>
          </p:nvPr>
        </p:nvSpPr>
        <p:spPr>
          <a:xfrm>
            <a:off x="260063" y="199943"/>
            <a:ext cx="10515600" cy="785249"/>
          </a:xfrm>
        </p:spPr>
        <p:txBody>
          <a:bodyPr>
            <a:normAutofit/>
          </a:bodyPr>
          <a:lstStyle/>
          <a:p>
            <a:r>
              <a:rPr lang="en-US" sz="4800" dirty="0">
                <a:latin typeface="Arial Narrow" panose="020B0606020202030204" pitchFamily="34" charset="0"/>
              </a:rPr>
              <a:t>Property of stem cells</a:t>
            </a:r>
          </a:p>
        </p:txBody>
      </p:sp>
      <p:sp>
        <p:nvSpPr>
          <p:cNvPr id="3" name="내용 개체 틀 2">
            <a:extLst>
              <a:ext uri="{FF2B5EF4-FFF2-40B4-BE49-F238E27FC236}">
                <a16:creationId xmlns:a16="http://schemas.microsoft.com/office/drawing/2014/main" id="{630F60D5-D2A5-4DC9-BCDE-BD2C15CEDC68}"/>
              </a:ext>
            </a:extLst>
          </p:cNvPr>
          <p:cNvSpPr>
            <a:spLocks noGrp="1"/>
          </p:cNvSpPr>
          <p:nvPr>
            <p:ph idx="1"/>
          </p:nvPr>
        </p:nvSpPr>
        <p:spPr>
          <a:xfrm>
            <a:off x="838200" y="1191670"/>
            <a:ext cx="10866120" cy="5368413"/>
          </a:xfrm>
        </p:spPr>
        <p:txBody>
          <a:bodyPr>
            <a:normAutofit/>
          </a:bodyPr>
          <a:lstStyle/>
          <a:p>
            <a:pPr algn="l">
              <a:buFont typeface="Arial" panose="020B0604020202020204" pitchFamily="34" charset="0"/>
              <a:buChar char="•"/>
            </a:pPr>
            <a:r>
              <a:rPr lang="en-US" sz="3500" b="0" i="0" dirty="0">
                <a:solidFill>
                  <a:srgbClr val="202122"/>
                </a:solidFill>
                <a:effectLst/>
                <a:latin typeface="Arial Narrow" panose="020B0606020202030204" pitchFamily="34" charset="0"/>
              </a:rPr>
              <a:t>Self-renewal: the ability to go through numerous </a:t>
            </a:r>
            <a:r>
              <a:rPr lang="en-US" sz="3500" b="0" i="0" u="none" strike="noStrike" dirty="0">
                <a:solidFill>
                  <a:srgbClr val="3366CC"/>
                </a:solidFill>
                <a:effectLst/>
                <a:latin typeface="Arial Narrow" panose="020B0606020202030204" pitchFamily="34" charset="0"/>
                <a:hlinkClick r:id="rId2" tooltip="Cell cycle"/>
              </a:rPr>
              <a:t>cycles</a:t>
            </a:r>
            <a:r>
              <a:rPr lang="en-US" sz="3500" b="0" i="0" dirty="0">
                <a:solidFill>
                  <a:srgbClr val="202122"/>
                </a:solidFill>
                <a:effectLst/>
                <a:latin typeface="Arial Narrow" panose="020B0606020202030204" pitchFamily="34" charset="0"/>
              </a:rPr>
              <a:t> of </a:t>
            </a:r>
            <a:r>
              <a:rPr lang="en-US" sz="3500" b="0" i="0" u="none" strike="noStrike" dirty="0">
                <a:solidFill>
                  <a:srgbClr val="3366CC"/>
                </a:solidFill>
                <a:effectLst/>
                <a:latin typeface="Arial Narrow" panose="020B0606020202030204" pitchFamily="34" charset="0"/>
                <a:hlinkClick r:id="rId3" tooltip="Cell growth"/>
              </a:rPr>
              <a:t>cell growth</a:t>
            </a:r>
            <a:r>
              <a:rPr lang="en-US" sz="3500" b="0" i="0" dirty="0">
                <a:solidFill>
                  <a:srgbClr val="202122"/>
                </a:solidFill>
                <a:effectLst/>
                <a:latin typeface="Arial Narrow" panose="020B0606020202030204" pitchFamily="34" charset="0"/>
              </a:rPr>
              <a:t> and </a:t>
            </a:r>
            <a:r>
              <a:rPr lang="en-US" sz="3500" b="0" i="0" u="none" strike="noStrike" dirty="0">
                <a:solidFill>
                  <a:srgbClr val="3366CC"/>
                </a:solidFill>
                <a:effectLst/>
                <a:latin typeface="Arial Narrow" panose="020B0606020202030204" pitchFamily="34" charset="0"/>
                <a:hlinkClick r:id="rId4" tooltip="Cell division"/>
              </a:rPr>
              <a:t>cell division</a:t>
            </a:r>
            <a:r>
              <a:rPr lang="en-US" sz="3500" b="0" i="0" dirty="0">
                <a:solidFill>
                  <a:srgbClr val="202122"/>
                </a:solidFill>
                <a:effectLst/>
                <a:latin typeface="Arial Narrow" panose="020B0606020202030204" pitchFamily="34" charset="0"/>
              </a:rPr>
              <a:t>, known as </a:t>
            </a:r>
            <a:r>
              <a:rPr lang="en-US" sz="3500" b="0" i="0" u="none" strike="noStrike" dirty="0">
                <a:solidFill>
                  <a:srgbClr val="3366CC"/>
                </a:solidFill>
                <a:effectLst/>
                <a:latin typeface="Arial Narrow" panose="020B0606020202030204" pitchFamily="34" charset="0"/>
                <a:hlinkClick r:id="rId5" tooltip="Cell proliferation"/>
              </a:rPr>
              <a:t>cell proliferation</a:t>
            </a:r>
            <a:r>
              <a:rPr lang="en-US" sz="3500" b="0" i="0" dirty="0">
                <a:solidFill>
                  <a:srgbClr val="202122"/>
                </a:solidFill>
                <a:effectLst/>
                <a:latin typeface="Arial Narrow" panose="020B0606020202030204" pitchFamily="34" charset="0"/>
              </a:rPr>
              <a:t>, while maintaining the undifferentiated state.</a:t>
            </a:r>
          </a:p>
          <a:p>
            <a:pPr algn="l">
              <a:buFont typeface="Arial" panose="020B0604020202020204" pitchFamily="34" charset="0"/>
              <a:buChar char="•"/>
            </a:pPr>
            <a:r>
              <a:rPr lang="en-US" sz="3500" b="0" i="0" u="none" strike="noStrike" dirty="0">
                <a:solidFill>
                  <a:srgbClr val="3366CC"/>
                </a:solidFill>
                <a:effectLst/>
                <a:latin typeface="Arial Narrow" panose="020B0606020202030204" pitchFamily="34" charset="0"/>
                <a:hlinkClick r:id="rId6" tooltip="Cell potency"/>
              </a:rPr>
              <a:t>Potency</a:t>
            </a:r>
            <a:r>
              <a:rPr lang="en-US" sz="3500" b="0" i="0" dirty="0">
                <a:solidFill>
                  <a:srgbClr val="202122"/>
                </a:solidFill>
                <a:effectLst/>
                <a:latin typeface="Arial Narrow" panose="020B0606020202030204" pitchFamily="34" charset="0"/>
              </a:rPr>
              <a:t>: the capacity to </a:t>
            </a:r>
            <a:r>
              <a:rPr lang="en-US" sz="3500" b="0" i="0" u="none" strike="noStrike" dirty="0">
                <a:solidFill>
                  <a:srgbClr val="3366CC"/>
                </a:solidFill>
                <a:effectLst/>
                <a:latin typeface="Arial Narrow" panose="020B0606020202030204" pitchFamily="34" charset="0"/>
                <a:hlinkClick r:id="rId7" tooltip="Cellular differentiation"/>
              </a:rPr>
              <a:t>differentiate</a:t>
            </a:r>
            <a:r>
              <a:rPr lang="en-US" sz="3500" b="0" i="0" dirty="0">
                <a:solidFill>
                  <a:srgbClr val="202122"/>
                </a:solidFill>
                <a:effectLst/>
                <a:latin typeface="Arial Narrow" panose="020B0606020202030204" pitchFamily="34" charset="0"/>
              </a:rPr>
              <a:t> into specialized cell types. In the strictest sense, this requires stem cells to be either </a:t>
            </a:r>
            <a:r>
              <a:rPr lang="en-US" sz="3500" b="0" i="0" u="none" strike="noStrike" dirty="0">
                <a:solidFill>
                  <a:srgbClr val="3366CC"/>
                </a:solidFill>
                <a:effectLst/>
                <a:latin typeface="Arial Narrow" panose="020B0606020202030204" pitchFamily="34" charset="0"/>
                <a:hlinkClick r:id="rId8" tooltip="Totipotency"/>
              </a:rPr>
              <a:t>totipotent</a:t>
            </a:r>
            <a:r>
              <a:rPr lang="en-US" sz="3500" b="0" i="0" dirty="0">
                <a:solidFill>
                  <a:srgbClr val="202122"/>
                </a:solidFill>
                <a:effectLst/>
                <a:latin typeface="Arial Narrow" panose="020B0606020202030204" pitchFamily="34" charset="0"/>
              </a:rPr>
              <a:t> or </a:t>
            </a:r>
            <a:r>
              <a:rPr lang="en-US" sz="3500" b="0" i="0" u="none" strike="noStrike" dirty="0">
                <a:solidFill>
                  <a:srgbClr val="3366CC"/>
                </a:solidFill>
                <a:effectLst/>
                <a:latin typeface="Arial Narrow" panose="020B0606020202030204" pitchFamily="34" charset="0"/>
                <a:hlinkClick r:id="rId9" tooltip="Pluripotency"/>
              </a:rPr>
              <a:t>pluripotent</a:t>
            </a:r>
            <a:r>
              <a:rPr lang="en-US" sz="3500" b="0" i="0" dirty="0">
                <a:solidFill>
                  <a:srgbClr val="202122"/>
                </a:solidFill>
                <a:effectLst/>
                <a:latin typeface="Arial Narrow" panose="020B0606020202030204" pitchFamily="34" charset="0"/>
              </a:rPr>
              <a:t>—to be able to give rise to any mature cell type, although </a:t>
            </a:r>
            <a:r>
              <a:rPr lang="en-US" sz="3500" b="0" i="0" u="none" strike="noStrike" dirty="0">
                <a:solidFill>
                  <a:srgbClr val="3366CC"/>
                </a:solidFill>
                <a:effectLst/>
                <a:latin typeface="Arial Narrow" panose="020B0606020202030204" pitchFamily="34" charset="0"/>
                <a:hlinkClick r:id="rId10" tooltip="Multipotent"/>
              </a:rPr>
              <a:t>multipotent</a:t>
            </a:r>
            <a:r>
              <a:rPr lang="en-US" sz="3500" b="0" i="0" dirty="0">
                <a:solidFill>
                  <a:srgbClr val="202122"/>
                </a:solidFill>
                <a:effectLst/>
                <a:latin typeface="Arial Narrow" panose="020B0606020202030204" pitchFamily="34" charset="0"/>
              </a:rPr>
              <a:t> or </a:t>
            </a:r>
            <a:r>
              <a:rPr lang="en-US" sz="3500" b="0" i="0" u="none" strike="noStrike" dirty="0">
                <a:solidFill>
                  <a:srgbClr val="3366CC"/>
                </a:solidFill>
                <a:effectLst/>
                <a:latin typeface="Arial Narrow" panose="020B0606020202030204" pitchFamily="34" charset="0"/>
                <a:hlinkClick r:id="rId11" tooltip="Unipotent cell"/>
              </a:rPr>
              <a:t>unipotent</a:t>
            </a:r>
            <a:r>
              <a:rPr lang="en-US" sz="3500" b="0" i="0" dirty="0">
                <a:solidFill>
                  <a:srgbClr val="202122"/>
                </a:solidFill>
                <a:effectLst/>
                <a:latin typeface="Arial Narrow" panose="020B0606020202030204" pitchFamily="34" charset="0"/>
              </a:rPr>
              <a:t> </a:t>
            </a:r>
            <a:r>
              <a:rPr lang="en-US" sz="3500" b="0" i="0" u="none" strike="noStrike" dirty="0">
                <a:solidFill>
                  <a:srgbClr val="3366CC"/>
                </a:solidFill>
                <a:effectLst/>
                <a:latin typeface="Arial Narrow" panose="020B0606020202030204" pitchFamily="34" charset="0"/>
                <a:hlinkClick r:id="rId12" tooltip="Progenitor cell"/>
              </a:rPr>
              <a:t>progenitor cells</a:t>
            </a:r>
            <a:r>
              <a:rPr lang="en-US" sz="3500" b="0" i="0" dirty="0">
                <a:solidFill>
                  <a:srgbClr val="202122"/>
                </a:solidFill>
                <a:effectLst/>
                <a:latin typeface="Arial Narrow" panose="020B0606020202030204" pitchFamily="34" charset="0"/>
              </a:rPr>
              <a:t> are sometimes referred to as stem cells. Apart from this, it is said that stem cell function is regulated in a feedback mechanism.</a:t>
            </a:r>
          </a:p>
          <a:p>
            <a:endParaRPr lang="en-US" dirty="0"/>
          </a:p>
        </p:txBody>
      </p:sp>
    </p:spTree>
    <p:extLst>
      <p:ext uri="{BB962C8B-B14F-4D97-AF65-F5344CB8AC3E}">
        <p14:creationId xmlns:p14="http://schemas.microsoft.com/office/powerpoint/2010/main" val="38587343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9CD0E6FA-8C1A-4B6D-BFDE-48922FA0C106}"/>
              </a:ext>
            </a:extLst>
          </p:cNvPr>
          <p:cNvSpPr>
            <a:spLocks noGrp="1"/>
          </p:cNvSpPr>
          <p:nvPr>
            <p:ph type="title"/>
          </p:nvPr>
        </p:nvSpPr>
        <p:spPr/>
        <p:txBody>
          <a:bodyPr/>
          <a:lstStyle/>
          <a:p>
            <a:endParaRPr lang="en-US"/>
          </a:p>
        </p:txBody>
      </p:sp>
      <p:sp>
        <p:nvSpPr>
          <p:cNvPr id="3" name="내용 개체 틀 2">
            <a:extLst>
              <a:ext uri="{FF2B5EF4-FFF2-40B4-BE49-F238E27FC236}">
                <a16:creationId xmlns:a16="http://schemas.microsoft.com/office/drawing/2014/main" id="{5081F5E3-E0DB-0545-B1B3-C2CFE47A70D9}"/>
              </a:ext>
            </a:extLst>
          </p:cNvPr>
          <p:cNvSpPr>
            <a:spLocks noGrp="1"/>
          </p:cNvSpPr>
          <p:nvPr>
            <p:ph idx="1"/>
          </p:nvPr>
        </p:nvSpPr>
        <p:spPr>
          <a:xfrm>
            <a:off x="619432" y="1825625"/>
            <a:ext cx="3911273" cy="4351338"/>
          </a:xfrm>
        </p:spPr>
        <p:txBody>
          <a:bodyPr/>
          <a:lstStyle/>
          <a:p>
            <a:r>
              <a:rPr lang="en-US" sz="3200" b="0" i="0" dirty="0">
                <a:solidFill>
                  <a:srgbClr val="202122"/>
                </a:solidFill>
                <a:effectLst/>
                <a:latin typeface="Arial Narrow" panose="020B0606020202030204" pitchFamily="34" charset="0"/>
              </a:rPr>
              <a:t>They are the earliest type of cell in a </a:t>
            </a:r>
            <a:r>
              <a:rPr lang="en-US" sz="3200" b="0" i="0" u="none" strike="noStrike" dirty="0">
                <a:solidFill>
                  <a:srgbClr val="3366CC"/>
                </a:solidFill>
                <a:effectLst/>
                <a:latin typeface="Arial Narrow" panose="020B0606020202030204" pitchFamily="34" charset="0"/>
                <a:hlinkClick r:id="rId2" tooltip="Cell lineage"/>
              </a:rPr>
              <a:t>cell lineage</a:t>
            </a:r>
            <a:r>
              <a:rPr lang="en-US" sz="3200" b="0" i="0" dirty="0">
                <a:solidFill>
                  <a:srgbClr val="202122"/>
                </a:solidFill>
                <a:effectLst/>
                <a:latin typeface="Arial Narrow" panose="020B0606020202030204" pitchFamily="34" charset="0"/>
              </a:rPr>
              <a:t>.</a:t>
            </a:r>
            <a:r>
              <a:rPr lang="en-US" sz="3200" b="0" i="0" u="none" strike="noStrike" baseline="30000" dirty="0">
                <a:solidFill>
                  <a:srgbClr val="3366CC"/>
                </a:solidFill>
                <a:effectLst/>
                <a:latin typeface="Arial Narrow" panose="020B0606020202030204" pitchFamily="34" charset="0"/>
                <a:hlinkClick r:id="rId3"/>
              </a:rPr>
              <a:t>[1]</a:t>
            </a:r>
            <a:r>
              <a:rPr lang="en-US" sz="3200" b="0" i="0" dirty="0">
                <a:solidFill>
                  <a:srgbClr val="202122"/>
                </a:solidFill>
                <a:effectLst/>
                <a:latin typeface="Arial Narrow" panose="020B0606020202030204" pitchFamily="34" charset="0"/>
              </a:rPr>
              <a:t> They are found in both </a:t>
            </a:r>
            <a:r>
              <a:rPr lang="en-US" sz="3200" b="0" i="0" u="none" strike="noStrike" dirty="0">
                <a:solidFill>
                  <a:srgbClr val="3366CC"/>
                </a:solidFill>
                <a:effectLst/>
                <a:latin typeface="Arial Narrow" panose="020B0606020202030204" pitchFamily="34" charset="0"/>
                <a:hlinkClick r:id="rId4" tooltip="Embryo"/>
              </a:rPr>
              <a:t>embryonic</a:t>
            </a:r>
            <a:r>
              <a:rPr lang="en-US" sz="3200" b="0" i="0" dirty="0">
                <a:solidFill>
                  <a:srgbClr val="202122"/>
                </a:solidFill>
                <a:effectLst/>
                <a:latin typeface="Arial Narrow" panose="020B0606020202030204" pitchFamily="34" charset="0"/>
              </a:rPr>
              <a:t> and adult organisms, but they have slightly different properties in each. </a:t>
            </a:r>
          </a:p>
          <a:p>
            <a:endParaRPr lang="en-US" dirty="0"/>
          </a:p>
        </p:txBody>
      </p:sp>
      <p:pic>
        <p:nvPicPr>
          <p:cNvPr id="1026" name="Picture 2">
            <a:extLst>
              <a:ext uri="{FF2B5EF4-FFF2-40B4-BE49-F238E27FC236}">
                <a16:creationId xmlns:a16="http://schemas.microsoft.com/office/drawing/2014/main" id="{49BC2105-6131-35AA-DC76-119820C4DCB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62968" y="0"/>
            <a:ext cx="7508875"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10789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23EF28A0-9487-D65A-ACEF-D573DC9DC6C2}"/>
              </a:ext>
            </a:extLst>
          </p:cNvPr>
          <p:cNvSpPr>
            <a:spLocks noGrp="1"/>
          </p:cNvSpPr>
          <p:nvPr>
            <p:ph type="title"/>
          </p:nvPr>
        </p:nvSpPr>
        <p:spPr/>
        <p:txBody>
          <a:bodyPr/>
          <a:lstStyle/>
          <a:p>
            <a:endParaRPr lang="en-US"/>
          </a:p>
        </p:txBody>
      </p:sp>
      <p:sp>
        <p:nvSpPr>
          <p:cNvPr id="3" name="내용 개체 틀 2">
            <a:extLst>
              <a:ext uri="{FF2B5EF4-FFF2-40B4-BE49-F238E27FC236}">
                <a16:creationId xmlns:a16="http://schemas.microsoft.com/office/drawing/2014/main" id="{0B437DB5-A415-9218-9799-B7785C5AD8A8}"/>
              </a:ext>
            </a:extLst>
          </p:cNvPr>
          <p:cNvSpPr>
            <a:spLocks noGrp="1"/>
          </p:cNvSpPr>
          <p:nvPr>
            <p:ph idx="1"/>
          </p:nvPr>
        </p:nvSpPr>
        <p:spPr>
          <a:xfrm>
            <a:off x="838200" y="1825625"/>
            <a:ext cx="5257800" cy="4351338"/>
          </a:xfrm>
        </p:spPr>
        <p:txBody>
          <a:bodyPr>
            <a:normAutofit/>
          </a:bodyPr>
          <a:lstStyle/>
          <a:p>
            <a:r>
              <a:rPr lang="en-US" sz="3600" b="0" i="0" dirty="0">
                <a:solidFill>
                  <a:srgbClr val="202122"/>
                </a:solidFill>
                <a:effectLst/>
                <a:latin typeface="Arial" panose="020B0604020202020204" pitchFamily="34" charset="0"/>
              </a:rPr>
              <a:t>Human </a:t>
            </a:r>
            <a:r>
              <a:rPr lang="en-US" sz="3600" b="0" i="0" u="none" strike="noStrike" dirty="0">
                <a:solidFill>
                  <a:srgbClr val="3366CC"/>
                </a:solidFill>
                <a:effectLst/>
                <a:latin typeface="Arial" panose="020B0604020202020204" pitchFamily="34" charset="0"/>
                <a:hlinkClick r:id="rId2" tooltip="Embryo"/>
              </a:rPr>
              <a:t>embryonic</a:t>
            </a:r>
            <a:r>
              <a:rPr lang="en-US" sz="3600" b="0" i="0" dirty="0">
                <a:solidFill>
                  <a:srgbClr val="202122"/>
                </a:solidFill>
                <a:effectLst/>
                <a:latin typeface="Arial" panose="020B0604020202020204" pitchFamily="34" charset="0"/>
              </a:rPr>
              <a:t> stem cells A: Stem cell colonies that are not yet differentiated.</a:t>
            </a:r>
            <a:endParaRPr lang="en-US" sz="3600" dirty="0"/>
          </a:p>
        </p:txBody>
      </p:sp>
      <p:pic>
        <p:nvPicPr>
          <p:cNvPr id="5" name="그림 4">
            <a:extLst>
              <a:ext uri="{FF2B5EF4-FFF2-40B4-BE49-F238E27FC236}">
                <a16:creationId xmlns:a16="http://schemas.microsoft.com/office/drawing/2014/main" id="{8BF5E3D2-7D92-22F0-BD4E-51505684C219}"/>
              </a:ext>
            </a:extLst>
          </p:cNvPr>
          <p:cNvPicPr>
            <a:picLocks noChangeAspect="1"/>
          </p:cNvPicPr>
          <p:nvPr/>
        </p:nvPicPr>
        <p:blipFill>
          <a:blip r:embed="rId3"/>
          <a:stretch>
            <a:fillRect/>
          </a:stretch>
        </p:blipFill>
        <p:spPr>
          <a:xfrm>
            <a:off x="7106095" y="1690688"/>
            <a:ext cx="4410107" cy="3262336"/>
          </a:xfrm>
          <a:prstGeom prst="rect">
            <a:avLst/>
          </a:prstGeom>
        </p:spPr>
      </p:pic>
    </p:spTree>
    <p:extLst>
      <p:ext uri="{BB962C8B-B14F-4D97-AF65-F5344CB8AC3E}">
        <p14:creationId xmlns:p14="http://schemas.microsoft.com/office/powerpoint/2010/main" val="34377716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ACE80A0B-D4CF-6D61-1778-74FB81B53EE7}"/>
              </a:ext>
            </a:extLst>
          </p:cNvPr>
          <p:cNvSpPr>
            <a:spLocks noGrp="1"/>
          </p:cNvSpPr>
          <p:nvPr>
            <p:ph type="title"/>
          </p:nvPr>
        </p:nvSpPr>
        <p:spPr/>
        <p:txBody>
          <a:bodyPr/>
          <a:lstStyle/>
          <a:p>
            <a:endParaRPr lang="en-US"/>
          </a:p>
        </p:txBody>
      </p:sp>
      <p:sp>
        <p:nvSpPr>
          <p:cNvPr id="3" name="내용 개체 틀 2">
            <a:extLst>
              <a:ext uri="{FF2B5EF4-FFF2-40B4-BE49-F238E27FC236}">
                <a16:creationId xmlns:a16="http://schemas.microsoft.com/office/drawing/2014/main" id="{5C5E923D-1574-3646-39EC-B6A2D252CA39}"/>
              </a:ext>
            </a:extLst>
          </p:cNvPr>
          <p:cNvSpPr>
            <a:spLocks noGrp="1"/>
          </p:cNvSpPr>
          <p:nvPr>
            <p:ph idx="1"/>
          </p:nvPr>
        </p:nvSpPr>
        <p:spPr>
          <a:xfrm>
            <a:off x="648930" y="1825625"/>
            <a:ext cx="5704676" cy="4351338"/>
          </a:xfrm>
        </p:spPr>
        <p:txBody>
          <a:bodyPr>
            <a:normAutofit/>
          </a:bodyPr>
          <a:lstStyle/>
          <a:p>
            <a:r>
              <a:rPr lang="en-US" sz="4000" b="0" i="0" u="none" strike="noStrike" dirty="0">
                <a:solidFill>
                  <a:srgbClr val="3366CC"/>
                </a:solidFill>
                <a:effectLst/>
                <a:latin typeface="Arial" panose="020B0604020202020204" pitchFamily="34" charset="0"/>
                <a:hlinkClick r:id="rId2" tooltip="Nerve"/>
              </a:rPr>
              <a:t>Nerve</a:t>
            </a:r>
            <a:r>
              <a:rPr lang="en-US" sz="4000" b="0" i="0" dirty="0">
                <a:solidFill>
                  <a:srgbClr val="202122"/>
                </a:solidFill>
                <a:effectLst/>
                <a:latin typeface="Arial" panose="020B0604020202020204" pitchFamily="34" charset="0"/>
              </a:rPr>
              <a:t> cells, an example of a </a:t>
            </a:r>
            <a:r>
              <a:rPr lang="en-US" sz="4000" b="0" i="0" u="none" strike="noStrike" dirty="0">
                <a:solidFill>
                  <a:srgbClr val="3366CC"/>
                </a:solidFill>
                <a:effectLst/>
                <a:latin typeface="Arial" panose="020B0604020202020204" pitchFamily="34" charset="0"/>
                <a:hlinkClick r:id="rId3" tooltip="Cell type"/>
              </a:rPr>
              <a:t>cell type</a:t>
            </a:r>
            <a:r>
              <a:rPr lang="en-US" sz="4000" b="0" i="0" dirty="0">
                <a:solidFill>
                  <a:srgbClr val="202122"/>
                </a:solidFill>
                <a:effectLst/>
                <a:latin typeface="Arial" panose="020B0604020202020204" pitchFamily="34" charset="0"/>
              </a:rPr>
              <a:t> after differentiation.</a:t>
            </a:r>
            <a:endParaRPr lang="en-US" sz="4000" dirty="0"/>
          </a:p>
        </p:txBody>
      </p:sp>
      <p:pic>
        <p:nvPicPr>
          <p:cNvPr id="5" name="그림 4">
            <a:extLst>
              <a:ext uri="{FF2B5EF4-FFF2-40B4-BE49-F238E27FC236}">
                <a16:creationId xmlns:a16="http://schemas.microsoft.com/office/drawing/2014/main" id="{409ED674-5B1C-867F-B4DB-D425A5E53A88}"/>
              </a:ext>
            </a:extLst>
          </p:cNvPr>
          <p:cNvPicPr>
            <a:picLocks noChangeAspect="1"/>
          </p:cNvPicPr>
          <p:nvPr/>
        </p:nvPicPr>
        <p:blipFill>
          <a:blip r:embed="rId4"/>
          <a:stretch>
            <a:fillRect/>
          </a:stretch>
        </p:blipFill>
        <p:spPr>
          <a:xfrm>
            <a:off x="7136670" y="1331312"/>
            <a:ext cx="4348957" cy="4773511"/>
          </a:xfrm>
          <a:prstGeom prst="rect">
            <a:avLst/>
          </a:prstGeom>
        </p:spPr>
      </p:pic>
    </p:spTree>
    <p:extLst>
      <p:ext uri="{BB962C8B-B14F-4D97-AF65-F5344CB8AC3E}">
        <p14:creationId xmlns:p14="http://schemas.microsoft.com/office/powerpoint/2010/main" val="27424569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139FF5E4-9664-EB9F-1301-7831DA9E8A5C}"/>
              </a:ext>
            </a:extLst>
          </p:cNvPr>
          <p:cNvSpPr>
            <a:spLocks noGrp="1"/>
          </p:cNvSpPr>
          <p:nvPr>
            <p:ph type="title"/>
          </p:nvPr>
        </p:nvSpPr>
        <p:spPr>
          <a:xfrm>
            <a:off x="324956" y="176981"/>
            <a:ext cx="10515600" cy="619431"/>
          </a:xfrm>
        </p:spPr>
        <p:txBody>
          <a:bodyPr>
            <a:normAutofit fontScale="90000"/>
          </a:bodyPr>
          <a:lstStyle/>
          <a:p>
            <a:r>
              <a:rPr lang="en-US" b="0" i="0" dirty="0">
                <a:solidFill>
                  <a:srgbClr val="000000"/>
                </a:solidFill>
                <a:effectLst/>
                <a:latin typeface="Linux Libertine"/>
              </a:rPr>
              <a:t>Progenitor cell</a:t>
            </a:r>
            <a:endParaRPr lang="en-US" dirty="0"/>
          </a:p>
        </p:txBody>
      </p:sp>
      <p:sp>
        <p:nvSpPr>
          <p:cNvPr id="3" name="내용 개체 틀 2">
            <a:extLst>
              <a:ext uri="{FF2B5EF4-FFF2-40B4-BE49-F238E27FC236}">
                <a16:creationId xmlns:a16="http://schemas.microsoft.com/office/drawing/2014/main" id="{37FDC904-1D66-C851-8300-FD791F82FA7B}"/>
              </a:ext>
            </a:extLst>
          </p:cNvPr>
          <p:cNvSpPr>
            <a:spLocks noGrp="1"/>
          </p:cNvSpPr>
          <p:nvPr>
            <p:ph idx="1"/>
          </p:nvPr>
        </p:nvSpPr>
        <p:spPr>
          <a:xfrm>
            <a:off x="501938" y="1253330"/>
            <a:ext cx="6465200" cy="5383443"/>
          </a:xfrm>
        </p:spPr>
        <p:txBody>
          <a:bodyPr>
            <a:normAutofit fontScale="92500"/>
          </a:bodyPr>
          <a:lstStyle/>
          <a:p>
            <a:r>
              <a:rPr lang="en-US" dirty="0">
                <a:solidFill>
                  <a:srgbClr val="202122"/>
                </a:solidFill>
                <a:latin typeface="Arial" panose="020B0604020202020204" pitchFamily="34" charset="0"/>
              </a:rPr>
              <a:t>A</a:t>
            </a:r>
            <a:r>
              <a:rPr lang="en-US" b="0" i="0" dirty="0">
                <a:solidFill>
                  <a:srgbClr val="202122"/>
                </a:solidFill>
                <a:effectLst/>
                <a:latin typeface="Arial" panose="020B0604020202020204" pitchFamily="34" charset="0"/>
              </a:rPr>
              <a:t> </a:t>
            </a:r>
            <a:r>
              <a:rPr lang="en-US" b="0" i="0" u="none" strike="noStrike" dirty="0">
                <a:solidFill>
                  <a:srgbClr val="3366CC"/>
                </a:solidFill>
                <a:effectLst/>
                <a:latin typeface="Arial" panose="020B0604020202020204" pitchFamily="34" charset="0"/>
                <a:hlinkClick r:id="rId2" tooltip="Cell (biology)"/>
              </a:rPr>
              <a:t>biological cell</a:t>
            </a:r>
            <a:r>
              <a:rPr lang="en-US" b="0" i="0" dirty="0">
                <a:solidFill>
                  <a:srgbClr val="202122"/>
                </a:solidFill>
                <a:effectLst/>
                <a:latin typeface="Arial" panose="020B0604020202020204" pitchFamily="34" charset="0"/>
              </a:rPr>
              <a:t> that can </a:t>
            </a:r>
            <a:r>
              <a:rPr lang="en-US" b="0" i="0" u="none" strike="noStrike" dirty="0">
                <a:solidFill>
                  <a:srgbClr val="3366CC"/>
                </a:solidFill>
                <a:effectLst/>
                <a:latin typeface="Arial" panose="020B0604020202020204" pitchFamily="34" charset="0"/>
                <a:hlinkClick r:id="rId3" tooltip="Cellular differentiation"/>
              </a:rPr>
              <a:t>differentiate</a:t>
            </a:r>
            <a:r>
              <a:rPr lang="en-US" b="0" i="0" dirty="0">
                <a:solidFill>
                  <a:srgbClr val="202122"/>
                </a:solidFill>
                <a:effectLst/>
                <a:latin typeface="Arial" panose="020B0604020202020204" pitchFamily="34" charset="0"/>
              </a:rPr>
              <a:t> into a specific cell type. </a:t>
            </a:r>
          </a:p>
          <a:p>
            <a:r>
              <a:rPr lang="en-US" b="0" i="0" u="none" strike="noStrike" dirty="0">
                <a:solidFill>
                  <a:srgbClr val="3366CC"/>
                </a:solidFill>
                <a:effectLst/>
                <a:latin typeface="Arial" panose="020B0604020202020204" pitchFamily="34" charset="0"/>
                <a:hlinkClick r:id="rId4" tooltip="Stem cell"/>
              </a:rPr>
              <a:t>Stem cells</a:t>
            </a:r>
            <a:r>
              <a:rPr lang="en-US" b="0" i="0" dirty="0">
                <a:solidFill>
                  <a:srgbClr val="202122"/>
                </a:solidFill>
                <a:effectLst/>
                <a:latin typeface="Arial" panose="020B0604020202020204" pitchFamily="34" charset="0"/>
              </a:rPr>
              <a:t> and progenitor cells have this ability in common. </a:t>
            </a:r>
          </a:p>
          <a:p>
            <a:r>
              <a:rPr lang="en-US" dirty="0">
                <a:solidFill>
                  <a:srgbClr val="202122"/>
                </a:solidFill>
                <a:latin typeface="Arial" panose="020B0604020202020204" pitchFamily="34" charset="0"/>
              </a:rPr>
              <a:t>S</a:t>
            </a:r>
            <a:r>
              <a:rPr lang="en-US" b="0" i="0" dirty="0">
                <a:solidFill>
                  <a:srgbClr val="202122"/>
                </a:solidFill>
                <a:effectLst/>
                <a:latin typeface="Arial" panose="020B0604020202020204" pitchFamily="34" charset="0"/>
              </a:rPr>
              <a:t>tem cells are less specified than progenitor cells. </a:t>
            </a:r>
          </a:p>
          <a:p>
            <a:r>
              <a:rPr lang="en-US" b="0" i="0" dirty="0">
                <a:solidFill>
                  <a:srgbClr val="202122"/>
                </a:solidFill>
                <a:effectLst/>
                <a:latin typeface="Arial" panose="020B0604020202020204" pitchFamily="34" charset="0"/>
              </a:rPr>
              <a:t>Progenitor cells can only differentiate into their "target" cell type.</a:t>
            </a:r>
            <a:r>
              <a:rPr lang="en-US" b="0" i="0" u="none" strike="noStrike" baseline="30000" dirty="0">
                <a:solidFill>
                  <a:srgbClr val="3366CC"/>
                </a:solidFill>
                <a:effectLst/>
                <a:latin typeface="Arial" panose="020B0604020202020204" pitchFamily="34" charset="0"/>
                <a:hlinkClick r:id="rId5"/>
              </a:rPr>
              <a:t>[1]</a:t>
            </a:r>
            <a:r>
              <a:rPr lang="en-US" b="0" i="0" dirty="0">
                <a:solidFill>
                  <a:srgbClr val="202122"/>
                </a:solidFill>
                <a:effectLst/>
                <a:latin typeface="Arial" panose="020B0604020202020204" pitchFamily="34" charset="0"/>
              </a:rPr>
              <a:t> </a:t>
            </a:r>
          </a:p>
          <a:p>
            <a:r>
              <a:rPr lang="en-US" b="0" i="0" dirty="0">
                <a:solidFill>
                  <a:srgbClr val="202122"/>
                </a:solidFill>
                <a:effectLst/>
                <a:latin typeface="Arial" panose="020B0604020202020204" pitchFamily="34" charset="0"/>
              </a:rPr>
              <a:t>The most important difference between stem cells and progenitor cells is that stem cells can replicate indefinitely, whereas progenitor cells can divide only a limited number of times.</a:t>
            </a:r>
            <a:endParaRPr lang="en-US" dirty="0"/>
          </a:p>
        </p:txBody>
      </p:sp>
      <p:pic>
        <p:nvPicPr>
          <p:cNvPr id="4098" name="Picture 2" descr="undefined">
            <a:extLst>
              <a:ext uri="{FF2B5EF4-FFF2-40B4-BE49-F238E27FC236}">
                <a16:creationId xmlns:a16="http://schemas.microsoft.com/office/drawing/2014/main" id="{5CB348F6-02DA-1A00-5F6F-1F69B11426A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88280" y="133350"/>
            <a:ext cx="3448050" cy="6591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194919"/>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108</TotalTime>
  <Words>1516</Words>
  <Application>Microsoft Office PowerPoint</Application>
  <PresentationFormat>와이드스크린</PresentationFormat>
  <Paragraphs>74</Paragraphs>
  <Slides>30</Slides>
  <Notes>3</Notes>
  <HiddenSlides>0</HiddenSlides>
  <MMClips>0</MMClips>
  <ScaleCrop>false</ScaleCrop>
  <HeadingPairs>
    <vt:vector size="6" baseType="variant">
      <vt:variant>
        <vt:lpstr>사용한 글꼴</vt:lpstr>
      </vt:variant>
      <vt:variant>
        <vt:i4>9</vt:i4>
      </vt:variant>
      <vt:variant>
        <vt:lpstr>테마</vt:lpstr>
      </vt:variant>
      <vt:variant>
        <vt:i4>1</vt:i4>
      </vt:variant>
      <vt:variant>
        <vt:lpstr>슬라이드 제목</vt:lpstr>
      </vt:variant>
      <vt:variant>
        <vt:i4>30</vt:i4>
      </vt:variant>
    </vt:vector>
  </HeadingPairs>
  <TitlesOfParts>
    <vt:vector size="40" baseType="lpstr">
      <vt:lpstr>ElsevierGulliver</vt:lpstr>
      <vt:lpstr>Linux Libertine</vt:lpstr>
      <vt:lpstr>Merriweather</vt:lpstr>
      <vt:lpstr>MuseoSans</vt:lpstr>
      <vt:lpstr>Arial</vt:lpstr>
      <vt:lpstr>Arial Narrow</vt:lpstr>
      <vt:lpstr>Calibri</vt:lpstr>
      <vt:lpstr>Calibri Light</vt:lpstr>
      <vt:lpstr>Cambria</vt:lpstr>
      <vt:lpstr>Office 테마</vt:lpstr>
      <vt:lpstr>Stemcellomics</vt:lpstr>
      <vt:lpstr>What is a stem cell?</vt:lpstr>
      <vt:lpstr>PowerPoint 프레젠테이션</vt:lpstr>
      <vt:lpstr>PowerPoint 프레젠테이션</vt:lpstr>
      <vt:lpstr>Property of stem cells</vt:lpstr>
      <vt:lpstr>PowerPoint 프레젠테이션</vt:lpstr>
      <vt:lpstr>PowerPoint 프레젠테이션</vt:lpstr>
      <vt:lpstr>PowerPoint 프레젠테이션</vt:lpstr>
      <vt:lpstr>Progenitor cell</vt:lpstr>
      <vt:lpstr>PowerPoint 프레젠테이션</vt:lpstr>
      <vt:lpstr>Induced pluripotent stem-cell (iPSC) line</vt:lpstr>
      <vt:lpstr>PowerPoint 프레젠테이션</vt:lpstr>
      <vt:lpstr>PowerPoint 프레젠테이션</vt:lpstr>
      <vt:lpstr>PowerPoint 프레젠테이션</vt:lpstr>
      <vt:lpstr>PowerPoint 프레젠테이션</vt:lpstr>
      <vt:lpstr>PowerPoint 프레젠테이션</vt:lpstr>
      <vt:lpstr>Novel Roles of Small Extracellular Vesicles in Regulating the Quiescence and Proliferation of Neural Stem Cells </vt:lpstr>
      <vt:lpstr>PowerPoint 프레젠테이션</vt:lpstr>
      <vt:lpstr>PowerPoint 프레젠테이션</vt:lpstr>
      <vt:lpstr>PowerPoint 프레젠테이션</vt:lpstr>
      <vt:lpstr>PowerPoint 프레젠테이션</vt:lpstr>
      <vt:lpstr>Rejuvenation of Tissue Stem Cells by Intrinsic and Extrinsic Factors</vt:lpstr>
      <vt:lpstr>PowerPoint 프레젠테이션</vt:lpstr>
      <vt:lpstr>Potential strategies are developed for rejuvenating stem cells that leverage intrinsic and extrinsic factors </vt:lpstr>
      <vt:lpstr>Figure 1. Rejuvenation of different stem cells by modulation of signaling pathways. Modulation of signaling pathways, ...</vt:lpstr>
      <vt:lpstr>Heterochronic parabiosis induces stem cell revitalization and systemic rejuvenation across aged tissues </vt:lpstr>
      <vt:lpstr>PowerPoint 프레젠테이션</vt:lpstr>
      <vt:lpstr>PowerPoint 프레젠테이션</vt:lpstr>
      <vt:lpstr>PowerPoint 프레젠테이션</vt:lpstr>
      <vt:lpstr>PowerPoint 프레젠테이션</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Bhak Jong</dc:creator>
  <cp:lastModifiedBy>Bhak Jong</cp:lastModifiedBy>
  <cp:revision>35</cp:revision>
  <dcterms:created xsi:type="dcterms:W3CDTF">2023-10-06T01:33:34Z</dcterms:created>
  <dcterms:modified xsi:type="dcterms:W3CDTF">2023-10-06T03:30:04Z</dcterms:modified>
</cp:coreProperties>
</file>