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979" r:id="rId3"/>
    <p:sldId id="980" r:id="rId4"/>
    <p:sldId id="981" r:id="rId5"/>
    <p:sldId id="982" r:id="rId6"/>
    <p:sldId id="983" r:id="rId7"/>
    <p:sldId id="984" r:id="rId8"/>
    <p:sldId id="986" r:id="rId9"/>
    <p:sldId id="987" r:id="rId10"/>
    <p:sldId id="988" r:id="rId11"/>
    <p:sldId id="989" r:id="rId12"/>
    <p:sldId id="990" r:id="rId13"/>
    <p:sldId id="991" r:id="rId14"/>
    <p:sldId id="992" r:id="rId15"/>
    <p:sldId id="993" r:id="rId16"/>
    <p:sldId id="994" r:id="rId17"/>
    <p:sldId id="995" r:id="rId18"/>
    <p:sldId id="996" r:id="rId19"/>
    <p:sldId id="997" r:id="rId20"/>
    <p:sldId id="998" r:id="rId21"/>
    <p:sldId id="999" r:id="rId22"/>
    <p:sldId id="1000" r:id="rId23"/>
    <p:sldId id="1001" r:id="rId24"/>
    <p:sldId id="1002" r:id="rId25"/>
    <p:sldId id="1003" r:id="rId26"/>
    <p:sldId id="1004" r:id="rId27"/>
    <p:sldId id="1005" r:id="rId28"/>
    <p:sldId id="1006" r:id="rId29"/>
    <p:sldId id="1008" r:id="rId30"/>
    <p:sldId id="100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75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4611-0084-4A19-B4A2-C63D5E3BA32B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592AB-80AA-41E0-9D91-03B70EC7E5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0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FB1BEB-26C1-E917-2908-B7C108087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59572AB-5473-2709-96C2-2B337C707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272B42-AF29-0736-0736-5CA7F5F28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48CF67-4809-EB1F-AD34-F42B35A38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681BB3-BB9D-2BFC-FE2F-96AA8CD7B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03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77B8E5-0B89-6D72-82B5-6F995872F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FE98A49-9FBF-A52B-B7DE-DE03B6E673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2AA32CE-2BAF-4699-754B-EBA571662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7C937-AA8E-74A1-7914-8DDEBDD61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C3F018-C85C-D88B-A997-CD205AF6C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96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BD11634-229C-B2C4-12A1-52DBA23DED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193315A-D6E8-4186-B6AF-4C6A12158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FC5A00B-6CBE-36C7-F2B2-48E7C978F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C7DD04-3F50-BBFD-6BBC-1A7298F00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2AF0AD-BD23-2087-79F3-C5984C029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038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2CFA545-2B05-0060-3B68-6B3377945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2652D0-BF94-45D5-3512-1FADC50E1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F0C99C-00E9-FDA2-A1D0-6D46B8001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A132AB4-BD3A-4E40-1762-67947E6E1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B95C90-52F2-1A8C-3BB2-0F12285F6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624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CB9D4F-615A-6DF2-BB22-1C31CC23A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A63D78-19E4-953A-18AF-35CCD8C71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34F355-A876-4B5C-2C80-8363E55FE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34D72E-F0B4-F8F9-026F-ED77847F7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DDAA40-FD2B-B066-085E-065B1A487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53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41A0AA-027C-FC40-67FB-12AB2E2F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58B294-EECB-00F5-62CD-871BDB9D7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9496FE7-FCE1-3BEA-B9EA-72337D5E7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5976166-88D9-854C-670C-34591326B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695239-65AB-44C5-E8FF-36331957F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6832FDA-88B3-042D-926B-836628D0B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220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280294-85D7-FDF0-52F4-A0265BD44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57DE5AD-2FCC-F4CB-7197-358739A29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D092C42-15E0-9B4B-C499-9CAC4CEC0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745E21B-1D17-E696-06D1-D8E6A29215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E362F90-04C8-561F-5FEA-AA1DB0CC0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91B54DB-1AFC-EBE1-9DFA-9AB3818A2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179BFDB-EA1A-C2A4-2531-40713C395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27C9B20-36BB-1C3E-FA08-B221F3B4D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14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F40656-64DF-04EE-3FE6-54208968D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D482EE6-96EA-24FC-B914-3825F64CF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EFCD96F-37B2-CD76-6312-F89F3A6E0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0F9C83C-6A7D-77E9-D1C6-4E7104805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66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2890310-4326-B492-C0EA-0BE50BCC1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67179A0-3D1E-5BCE-7D28-4D2687F20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569FFE-48F7-9D0D-AE79-6C0C0DF6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3C13CD-D6BC-4E6D-FB5A-EFAA960E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A0DA952-D1FC-941F-9E41-0209F1949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3D541F4-EB9D-A6E3-D09B-AFA710027F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5BEBB1-C3A4-A12D-55DB-9FCA13DC1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D3CDFCE-E46B-F64A-2903-62F7DC447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D7C8AB9-2B30-0DAD-1097-9AEFBDCA5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00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CE5B76-8699-C059-B320-06C7C6769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B6075AA-B45C-3BB5-AB93-B51514983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117B66E-E38C-EBDA-26E6-963F1F6F10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5575A5F-066B-48F4-DDC8-E391EB88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86E2EE6-1470-F8A4-DDEB-34BF5E52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5603F5D-852B-02E3-4546-03CAC9554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6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4E3C551-80F5-0E60-768B-E6A997295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79E7390-EC15-CDD6-DC51-F189DC5AD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5BCC8C-6DFF-1AF2-61CD-4357578B48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6AABFA-83EA-40AD-B0EA-278C8A5C0187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08FE73-D4FE-A0E2-1829-0F0CD1EAD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2535B9-65F4-9537-2746-33AB96BFF5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C7E7E3-FB66-4D1E-98F2-F1CBDA1A4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ure.com/articles/s41586-024-08026-3#ref-CR7" TargetMode="External"/><Relationship Id="rId3" Type="http://schemas.openxmlformats.org/officeDocument/2006/relationships/hyperlink" Target="https://www.nature.com/articles/s41586-024-08026-3#ref-CR2" TargetMode="External"/><Relationship Id="rId7" Type="http://schemas.openxmlformats.org/officeDocument/2006/relationships/hyperlink" Target="https://www.nature.com/articles/s41586-024-08026-3#ref-CR6" TargetMode="External"/><Relationship Id="rId2" Type="http://schemas.openxmlformats.org/officeDocument/2006/relationships/hyperlink" Target="https://www.nature.com/articles/s41586-024-08026-3#ref-CR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ature.com/articles/s41586-024-08026-3#ref-CR5" TargetMode="External"/><Relationship Id="rId5" Type="http://schemas.openxmlformats.org/officeDocument/2006/relationships/hyperlink" Target="https://www.nature.com/articles/s41586-024-08026-3#ref-CR4" TargetMode="External"/><Relationship Id="rId10" Type="http://schemas.openxmlformats.org/officeDocument/2006/relationships/hyperlink" Target="https://www.nature.com/articles/s41586-024-08026-3#ref-CR9" TargetMode="External"/><Relationship Id="rId4" Type="http://schemas.openxmlformats.org/officeDocument/2006/relationships/hyperlink" Target="https://www.nature.com/articles/s41586-024-08026-3#ref-CR3" TargetMode="External"/><Relationship Id="rId9" Type="http://schemas.openxmlformats.org/officeDocument/2006/relationships/hyperlink" Target="https://www.nature.com/articles/s41586-024-08026-3#ref-CR8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D8F9-6C55-3F45-0DA3-F92080939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414" y="273269"/>
            <a:ext cx="10988565" cy="2807636"/>
          </a:xfrm>
        </p:spPr>
        <p:txBody>
          <a:bodyPr>
            <a:normAutofit/>
          </a:bodyPr>
          <a:lstStyle/>
          <a:p>
            <a:pPr algn="l"/>
            <a:r>
              <a:rPr lang="en-US" sz="6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Dietary restriction impacts health &amp; lifespan of genetically diverse </a:t>
            </a:r>
            <a:r>
              <a:rPr lang="en-US" sz="6600" b="1" i="0" dirty="0">
                <a:solidFill>
                  <a:srgbClr val="FF0000"/>
                </a:solidFill>
                <a:effectLst/>
                <a:latin typeface="Arial Narrow" panose="020B0606020202030204" pitchFamily="34" charset="0"/>
              </a:rPr>
              <a:t>female</a:t>
            </a:r>
            <a:r>
              <a:rPr lang="en-US" sz="6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6600" b="1" i="0" dirty="0">
                <a:solidFill>
                  <a:srgbClr val="00B050"/>
                </a:solidFill>
                <a:effectLst/>
                <a:latin typeface="Arial Narrow" panose="020B0606020202030204" pitchFamily="34" charset="0"/>
              </a:rPr>
              <a:t>DO</a:t>
            </a:r>
            <a:r>
              <a:rPr lang="en-US" sz="6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mice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75984F7-C819-F943-4038-2B06FF0305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ko-KR" sz="2800" dirty="0">
                <a:latin typeface="Arial Narrow" panose="020B0606020202030204" pitchFamily="34" charset="0"/>
                <a:ea typeface="Gulim" panose="020B0600000101010101" pitchFamily="34" charset="-127"/>
              </a:rPr>
              <a:t>Introduced by Jong Bhak</a:t>
            </a:r>
            <a:endParaRPr lang="en-GB" altLang="ko-KR" sz="2400" dirty="0">
              <a:latin typeface="Arial Narrow" panose="020B0606020202030204" pitchFamily="34" charset="0"/>
              <a:ea typeface="Gulim" panose="020B0600000101010101" pitchFamily="34" charset="-127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ko-KR" sz="2400" dirty="0">
              <a:latin typeface="Arial Narrow" panose="020B0606020202030204" pitchFamily="34" charset="0"/>
              <a:ea typeface="Gulim" panose="020B0600000101010101" pitchFamily="34" charset="-127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ko-KR" sz="2400" dirty="0" err="1">
                <a:latin typeface="Arial Narrow" panose="020B0606020202030204" pitchFamily="34" charset="0"/>
                <a:ea typeface="Gulim" panose="020B0600000101010101" pitchFamily="34" charset="-127"/>
              </a:rPr>
              <a:t>GenomeLab</a:t>
            </a:r>
            <a:endParaRPr lang="en-GB" altLang="ko-KR" sz="2400" dirty="0">
              <a:latin typeface="Arial Narrow" panose="020B0606020202030204" pitchFamily="34" charset="0"/>
              <a:ea typeface="Gulim" panose="020B0600000101010101" pitchFamily="34" charset="-127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ko-KR" sz="2400" dirty="0">
                <a:latin typeface="Arial Narrow" panose="020B0606020202030204" pitchFamily="34" charset="0"/>
                <a:ea typeface="Gulim" panose="020B0600000101010101" pitchFamily="34" charset="-127"/>
              </a:rPr>
              <a:t>UNIST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ko-KR" sz="2400" dirty="0">
              <a:latin typeface="Arial Narrow" panose="020B0606020202030204" pitchFamily="34" charset="0"/>
              <a:ea typeface="Gulim" panose="020B0600000101010101" pitchFamily="34" charset="-127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ko-KR" sz="2400" dirty="0">
                <a:latin typeface="Arial Narrow" panose="020B0606020202030204" pitchFamily="34" charset="0"/>
                <a:ea typeface="Gulim" panose="020B0600000101010101" pitchFamily="34" charset="-127"/>
              </a:rPr>
              <a:t>Biomedical Engineering Dept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dirty="0">
                <a:latin typeface="Arial Narrow" panose="020B0606020202030204" pitchFamily="34" charset="0"/>
                <a:ea typeface="Gulim" panose="020B0600000101010101" pitchFamily="34" charset="-127"/>
              </a:rPr>
              <a:t>20241011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887C1-0D18-5B15-A043-DB76040BFFE1}"/>
              </a:ext>
            </a:extLst>
          </p:cNvPr>
          <p:cNvSpPr txBox="1"/>
          <p:nvPr/>
        </p:nvSpPr>
        <p:spPr>
          <a:xfrm>
            <a:off x="420414" y="577893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The Diversity Outbred (</a:t>
            </a:r>
            <a:r>
              <a:rPr lang="en-US" b="1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DO</a:t>
            </a:r>
            <a:r>
              <a:rPr 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) stock is our most genetically diverse </a:t>
            </a:r>
            <a:r>
              <a:rPr lang="en-US" b="1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mouse</a:t>
            </a:r>
            <a:r>
              <a:rPr 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 resource and may be used as a tool for modeling human genetic and phenotypic diversity.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312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E437B9-39CA-88EE-55AF-A9856D640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341BDA6-C0B2-8BA3-F680-CB7BDDDD0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118" y="1324303"/>
            <a:ext cx="4051738" cy="5068122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b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Survival curves by diet group. The dashed lines indicate the median lifespan. Censoring events are indicated by an ‘X’. 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F8F5B25-1A74-CEAA-5EE3-FE40A66D2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856" y="0"/>
            <a:ext cx="7668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35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0C0889-B342-80E2-4A36-80861F334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5324" y="217981"/>
            <a:ext cx="6235262" cy="848820"/>
          </a:xfrm>
        </p:spPr>
        <p:txBody>
          <a:bodyPr/>
          <a:lstStyle/>
          <a:p>
            <a:r>
              <a:rPr lang="en-US" sz="4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50% mortality</a:t>
            </a:r>
            <a:endParaRPr 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E3EB19-06FC-DB89-AADD-80A77B47F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449" y="783021"/>
            <a:ext cx="4080641" cy="5330442"/>
          </a:xfrm>
        </p:spPr>
        <p:txBody>
          <a:bodyPr>
            <a:normAutofit lnSpcReduction="10000"/>
          </a:bodyPr>
          <a:lstStyle/>
          <a:p>
            <a:r>
              <a:rPr lang="en-US" sz="32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Kaplan–Meier estimates of median (</a:t>
            </a:r>
            <a:r>
              <a:rPr lang="en-US" sz="32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50% mortality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maximum (90% mortality) lifespan by diet group, </a:t>
            </a:r>
          </a:p>
          <a:p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showing the percentage change relative to AL and the 95% confidence intervals (computed using R/</a:t>
            </a:r>
            <a:r>
              <a:rPr lang="en-US" sz="32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survfit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).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937 mice. 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AF27F3F-8BCF-F2C0-3E97-A30492204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361" y="1558158"/>
            <a:ext cx="7226105" cy="389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29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CC8253-5400-FCC7-B602-E1185DAD1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AF147D-9494-C7C8-1B82-D0E1B1638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358" y="1907628"/>
            <a:ext cx="4343401" cy="4585247"/>
          </a:xfrm>
        </p:spPr>
        <p:txBody>
          <a:bodyPr>
            <a:normAutofit lnSpcReduction="10000"/>
          </a:bodyPr>
          <a:lstStyle/>
          <a:p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Mortality doubling times estimated from a Gompertz log-linear hazard model, </a:t>
            </a:r>
          </a:p>
          <a:p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showing the percentage change relative to AL and the 95% confidence intervals (computed using R/</a:t>
            </a:r>
            <a:r>
              <a:rPr lang="en-US" sz="32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flexsurvreg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).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</a:t>
            </a:r>
            <a:r>
              <a:rPr lang="en-US" sz="32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937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mice.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220FE5F-EDE0-BB89-7D55-DD3C6BF75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683" y="1319048"/>
            <a:ext cx="6961721" cy="480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57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EA2E2D-0BD7-02BB-C73E-8431C9B7B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D5D9EB2-AE88-F960-A4E3-47E3AE177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118" y="1876097"/>
            <a:ext cx="4246180" cy="430086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 Individual mouse lifespans (points) within diet groups.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188 (AL),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188 (1D),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190 (2D),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189 (20%) and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 182 (40%). </a:t>
            </a:r>
          </a:p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 box plots show the median lifespan (</a:t>
            </a:r>
            <a:r>
              <a:rPr lang="en-US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centre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line), quartiles (box limits) and range (whiskers).</a:t>
            </a:r>
            <a:endParaRPr lang="en-US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9DC90A2-6DEC-B166-28FF-934886E17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836" y="767254"/>
            <a:ext cx="6545135" cy="550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21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BC29B4-C76D-280A-31B8-379784ABE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ED1D9C-EDEC-89FC-9BF9-7B71CF85E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566" y="961697"/>
            <a:ext cx="3400097" cy="5325625"/>
          </a:xfrm>
        </p:spPr>
        <p:txBody>
          <a:bodyPr>
            <a:normAutofit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Lifetime trajectories of body weight (g) by diet groups. Data are monthly mean ± 1 </a:t>
            </a:r>
            <a:r>
              <a:rPr lang="en-US" sz="36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s.e.m.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 </a:t>
            </a:r>
            <a:r>
              <a:rPr lang="en-US" sz="36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937. </a:t>
            </a:r>
          </a:p>
          <a:p>
            <a:endParaRPr lang="en-US" sz="3600" dirty="0">
              <a:solidFill>
                <a:srgbClr val="222222"/>
              </a:solidFill>
              <a:latin typeface="Arial Narrow" panose="020B0606020202030204" pitchFamily="34" charset="0"/>
            </a:endParaRPr>
          </a:p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PLL: proportion of life lived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8AADAB9-E6B6-B67A-5200-D7666E56A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963" y="810693"/>
            <a:ext cx="7421011" cy="587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09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61FEC8-105B-8781-0EF7-C21CC6393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BDFFA3D-7B47-F0F6-E169-0AB432881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1825625"/>
            <a:ext cx="4435365" cy="4351338"/>
          </a:xfrm>
        </p:spPr>
        <p:txBody>
          <a:bodyPr>
            <a:normAutofit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Body weight (g) trajectories as the running median (loess fit) by the PLL with 95% confidence bands. </a:t>
            </a:r>
          </a:p>
          <a:p>
            <a:endParaRPr lang="en-US" sz="3600" b="0" i="0" dirty="0">
              <a:solidFill>
                <a:srgbClr val="222222"/>
              </a:solidFill>
              <a:effectLst/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* PLL: proportion of life lived</a:t>
            </a:r>
            <a:endParaRPr lang="en-US" sz="2400" dirty="0">
              <a:latin typeface="Arial Narrow" panose="020B0606020202030204" pitchFamily="34" charset="0"/>
            </a:endParaRPr>
          </a:p>
          <a:p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25BEB82-3930-EBE4-AE86-71B309D89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680" y="719959"/>
            <a:ext cx="6642428" cy="520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2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B36B9FE-FE98-2BDE-CA85-CA3B19142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55" y="139153"/>
            <a:ext cx="10515600" cy="964434"/>
          </a:xfrm>
        </p:spPr>
        <p:txBody>
          <a:bodyPr/>
          <a:lstStyle/>
          <a:p>
            <a:r>
              <a:rPr lang="en-US" dirty="0"/>
              <a:t>Light and Heavy Mice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E7C1FC-9E3B-1599-75CF-01522726B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29407"/>
            <a:ext cx="3831021" cy="524656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Survival curves by diet group (</a:t>
            </a:r>
            <a:r>
              <a:rPr lang="en-US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colour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for mice below and above the median 6 month body weight. </a:t>
            </a:r>
          </a:p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 dashed lines indicate the median survival times. Significance was determined using log-rank tests comparing diet within body weight strata.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469 (light) and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468 (heavy).</a:t>
            </a:r>
            <a:endParaRPr lang="en-US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AE13837-625D-60BF-4CA6-A43818189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737530"/>
            <a:ext cx="8229600" cy="452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1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051D6F-66B5-0884-BD55-4B6F0FF15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22222"/>
                </a:solidFill>
                <a:latin typeface="Arial Narrow" panose="020B0606020202030204" pitchFamily="34" charset="0"/>
              </a:rPr>
              <a:t>F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at tissue mass (FTM) Lean tissue mass (LTM)</a:t>
            </a:r>
            <a:endParaRPr lang="en-US" dirty="0">
              <a:latin typeface="Arial Narrow" panose="020B0606020202030204" pitchFamily="34" charset="0"/>
            </a:endParaRP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9949B76F-6993-E97E-5505-9F00D7B66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42562" y="1941239"/>
            <a:ext cx="5677966" cy="4351338"/>
          </a:xfr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451255F-32A8-3612-75A5-C9E231D80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68" y="2144110"/>
            <a:ext cx="5302000" cy="405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74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C4429-1D6B-C3D8-C1F0-0DEEE31DC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121718"/>
            <a:ext cx="11196145" cy="1501502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Fig. 3: Health and metabolic traits change with age &amp; diet, but are </a:t>
            </a:r>
            <a:r>
              <a:rPr lang="en-US" b="1" i="0" dirty="0">
                <a:solidFill>
                  <a:srgbClr val="FF0000"/>
                </a:solidFill>
                <a:effectLst/>
                <a:latin typeface="Arial Narrow" panose="020B0606020202030204" pitchFamily="34" charset="0"/>
              </a:rPr>
              <a:t>poor predictors </a:t>
            </a:r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of lifespan.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1CFBD3-A9C7-0B86-71F4-C574C8A3C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Fig. 3">
            <a:extLst>
              <a:ext uri="{FF2B5EF4-FFF2-40B4-BE49-F238E27FC236}">
                <a16:creationId xmlns:a16="http://schemas.microsoft.com/office/drawing/2014/main" id="{B864F4C3-B9AB-3442-9D77-8B9B93CDA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152" y="1723245"/>
            <a:ext cx="7888014" cy="506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770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080CEF-9E05-75AA-34BC-547A9C2A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579" y="139152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/>
              <a:t>FI score: Frailty score </a:t>
            </a:r>
            <a:r>
              <a:rPr lang="en-US" sz="4800" dirty="0">
                <a:sym typeface="Wingdings" panose="05000000000000000000" pitchFamily="2" charset="2"/>
              </a:rPr>
              <a:t> did not matter</a:t>
            </a:r>
            <a:endParaRPr lang="en-US" sz="48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D88BAB5-E897-3454-FF18-D07CD2AD4A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3347" y="1131750"/>
            <a:ext cx="6076336" cy="5587098"/>
          </a:xfrm>
        </p:spPr>
      </p:pic>
    </p:spTree>
    <p:extLst>
      <p:ext uri="{BB962C8B-B14F-4D97-AF65-F5344CB8AC3E}">
        <p14:creationId xmlns:p14="http://schemas.microsoft.com/office/powerpoint/2010/main" val="3739161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A7FBCD-D09E-074F-C9DF-86DFDB81C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A2895B-9BE7-DB9A-AD3F-6005FC9FE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F88C4FA-10B0-62FF-9166-BF17B3746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435" y="0"/>
            <a:ext cx="10381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5B81FA-2D9F-6A89-E2AD-A611B2BC0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 temperature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CCA9725-84D0-455C-D241-EC2DEC2E5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32" y="1825625"/>
            <a:ext cx="4598276" cy="4351338"/>
          </a:xfrm>
        </p:spPr>
        <p:txBody>
          <a:bodyPr>
            <a:normAutofit lnSpcReduction="10000"/>
          </a:bodyPr>
          <a:lstStyle/>
          <a:p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Body temperature (°C; adjusted for coat </a:t>
            </a:r>
            <a:r>
              <a:rPr lang="en-US" sz="32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colour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by age (mean ± 2 </a:t>
            </a:r>
            <a:r>
              <a:rPr lang="en-US" sz="32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s.e.m.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sample sizes were as described in </a:t>
            </a:r>
            <a:r>
              <a:rPr lang="en-US" sz="32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by PLL as loess smoothing with the 95% confidence bands (PLL: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2.2 × 10</a:t>
            </a:r>
            <a:r>
              <a:rPr lang="en-US" sz="32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−16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diet: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2.2 × 10</a:t>
            </a:r>
            <a:r>
              <a:rPr lang="en-US" sz="32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−16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 × PLL: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0.0242). 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72F599A-5343-3E87-4B74-A2F395E28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6828" y="1614948"/>
            <a:ext cx="6186234" cy="510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18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C3B0A7-AFF2-1EDB-704F-310A19BD6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60924" cy="1429407"/>
          </a:xfrm>
        </p:spPr>
        <p:txBody>
          <a:bodyPr/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Fasting glucose (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mg dl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adjusted for body weight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by age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938E31C-3A0F-DDF9-B8DF-0E5D94A58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779" y="1539766"/>
            <a:ext cx="5707118" cy="506073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Fasting glucose (mg dl</a:t>
            </a:r>
            <a:r>
              <a:rPr lang="en-US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adjusted for body weight) by age (mean ± 2 </a:t>
            </a:r>
            <a:r>
              <a:rPr lang="en-US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s.e.m.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samples sizes were as described in </a:t>
            </a:r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by PLL as loess smoothing with the 95% confidence bands (PLL: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2.80 × 10</a:t>
            </a:r>
            <a:r>
              <a:rPr lang="en-US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−4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diet: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2.2 × 10</a:t>
            </a:r>
            <a:r>
              <a:rPr lang="en-US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−16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 × PLL: </a:t>
            </a:r>
            <a:r>
              <a:rPr lang="en-US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0.0368). </a:t>
            </a:r>
          </a:p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Statistical details are provided in the ‘Longitudinal trait analysis’ (</a:t>
            </a:r>
            <a:r>
              <a:rPr lang="en-US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</a:t>
            </a:r>
            <a:r>
              <a:rPr lang="en-US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e</a:t>
            </a:r>
            <a:r>
              <a:rPr lang="en-US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‘Trait association with lifespan’</a:t>
            </a:r>
            <a:endParaRPr lang="en-US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5394015-3CE7-282E-0A3A-C9BDD1044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572" y="1688317"/>
            <a:ext cx="5492352" cy="50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44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63A65E-B3D6-1C0E-3A33-BBE65A1D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62" y="1"/>
            <a:ext cx="11290738" cy="1690688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Fig. 4: Immune &amp; </a:t>
            </a:r>
            <a:r>
              <a:rPr lang="en-US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haematologic</a:t>
            </a:r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traits change with age, respond to diet and </a:t>
            </a:r>
            <a:r>
              <a:rPr lang="en-US" b="1" i="0" dirty="0">
                <a:solidFill>
                  <a:srgbClr val="FF0000"/>
                </a:solidFill>
                <a:effectLst/>
                <a:latin typeface="Arial Narrow" panose="020B0606020202030204" pitchFamily="34" charset="0"/>
              </a:rPr>
              <a:t>predict lifespan</a:t>
            </a:r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4A8343-57D6-CF17-9710-9FFA1EBA4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81EDA27-0259-7212-AAA4-82631238B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159" y="1529200"/>
            <a:ext cx="5906813" cy="53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19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3E75364-5542-A791-B792-6B86241F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Lymphocyte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F5DB47-59AB-9366-778E-E866DA489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D64CE82-14C6-F9F5-3CE0-F73738147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163" y="1745319"/>
            <a:ext cx="5925610" cy="474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60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BD2F04-4F72-103F-B5DB-895819C85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CD4+ Tells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9BD6F3B-1CD0-01FD-EF2E-3AF602AC4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CE41E7-F0B1-99C6-AB97-584E190C2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552" y="1374467"/>
            <a:ext cx="5637957" cy="525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5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D307C3-C59A-C9EB-A5F4-E9C5EEB5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60" y="52553"/>
            <a:ext cx="11461530" cy="1412164"/>
          </a:xfrm>
        </p:spPr>
        <p:txBody>
          <a:bodyPr>
            <a:noAutofit/>
          </a:bodyPr>
          <a:lstStyle/>
          <a:p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RDW (coefficient of variation (cv)) by age (mean ± 2 </a:t>
            </a:r>
            <a:r>
              <a:rPr lang="en-US" sz="24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s.e.m.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892 (10 months),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665 (22 months),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208 (34 months) mice) and by PLL as loess smoothing with the 95% confidence bands (PLL: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2.2 × 10</a:t>
            </a:r>
            <a:r>
              <a:rPr lang="en-US" sz="24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−16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diet: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&lt; 2.2 × 10</a:t>
            </a:r>
            <a:r>
              <a:rPr lang="en-US" sz="24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−16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; diet × PLL: </a:t>
            </a:r>
            <a:r>
              <a:rPr lang="en-US" sz="24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P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4.77 × 10</a:t>
            </a:r>
            <a:r>
              <a:rPr lang="en-US" sz="24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−5</a:t>
            </a:r>
            <a:r>
              <a:rPr lang="en-US" sz="2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).</a:t>
            </a:r>
            <a:endParaRPr lang="en-US" sz="5400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7A8E651-C602-841A-C6D9-FA9144402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8C13C72-9E19-8C3B-5760-F20546AE8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260" y="2357010"/>
            <a:ext cx="1027201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59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2831E-35A1-547F-4A17-B96E47DE6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mice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3028BCB-4FF6-6531-1393-030CB62F4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2110"/>
            <a:ext cx="10515600" cy="5071242"/>
          </a:xfrm>
        </p:spPr>
        <p:txBody>
          <a:bodyPr>
            <a:normAutofit fontScale="92500" lnSpcReduction="10000"/>
          </a:bodyPr>
          <a:lstStyle/>
          <a:p>
            <a:r>
              <a:rPr lang="en-US" b="1" i="0" dirty="0">
                <a:solidFill>
                  <a:srgbClr val="212529"/>
                </a:solidFill>
                <a:effectLst/>
                <a:latin typeface="Arial Narrow" panose="020B0606020202030204" pitchFamily="34" charset="0"/>
              </a:rPr>
              <a:t>The Diversity Outbred (DO) stock is designed to be the most genetically diverse mouse resource available, </a:t>
            </a:r>
          </a:p>
          <a:p>
            <a:r>
              <a:rPr lang="en-US" b="0" i="0" dirty="0">
                <a:solidFill>
                  <a:srgbClr val="212529"/>
                </a:solidFill>
                <a:effectLst/>
                <a:latin typeface="Arial Narrow" panose="020B0606020202030204" pitchFamily="34" charset="0"/>
              </a:rPr>
              <a:t>allowing more accurate modeling of the human population and more refined gene mapping resolution than any other mouse model. </a:t>
            </a:r>
          </a:p>
          <a:p>
            <a:r>
              <a:rPr lang="en-US" b="1" i="0" dirty="0">
                <a:solidFill>
                  <a:srgbClr val="212529"/>
                </a:solidFill>
                <a:effectLst/>
                <a:latin typeface="Arial Narrow" panose="020B0606020202030204" pitchFamily="34" charset="0"/>
              </a:rPr>
              <a:t>Individual DO mice have highly heterogenous genomes </a:t>
            </a:r>
            <a:r>
              <a:rPr lang="en-US" b="0" i="0" dirty="0">
                <a:solidFill>
                  <a:srgbClr val="212529"/>
                </a:solidFill>
                <a:effectLst/>
                <a:latin typeface="Arial Narrow" panose="020B0606020202030204" pitchFamily="34" charset="0"/>
              </a:rPr>
              <a:t>as a result of their diverse parental genetic contributions (see 'Development' below). DO mice may be used as a tool for high resolution genetic mapping and validation of previously identified quantitative trait loci (QTLs) linked to disease susceptibility, drug resistance or behavioral phenotypes. </a:t>
            </a:r>
          </a:p>
          <a:p>
            <a:r>
              <a:rPr lang="en-US" b="0" i="0" dirty="0">
                <a:solidFill>
                  <a:srgbClr val="212529"/>
                </a:solidFill>
                <a:effectLst/>
                <a:latin typeface="Arial Narrow" panose="020B0606020202030204" pitchFamily="34" charset="0"/>
              </a:rPr>
              <a:t>High density genotyping of individual mice can be achieved with genotyping arrays. DO mice may also be useful for toxicogenomic screens, compound evaluation in a genetically diverse population, and the development of opposite responder populations with high and low responses for specific phenotypes of interest.</a:t>
            </a:r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154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C8CFE0-545F-7F86-6ECE-D6780E2B3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10" y="126125"/>
            <a:ext cx="11190890" cy="1018464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5: Genetic effects on lifespan in DO mice.</a:t>
            </a:r>
            <a:endParaRPr 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F53CEE-A875-E83E-EA64-2D6E76CD7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Fig. 5">
            <a:extLst>
              <a:ext uri="{FF2B5EF4-FFF2-40B4-BE49-F238E27FC236}">
                <a16:creationId xmlns:a16="http://schemas.microsoft.com/office/drawing/2014/main" id="{62B334F9-A9A0-3F6D-0102-BD947468D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62" y="1329560"/>
            <a:ext cx="6430650" cy="552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1858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EAED50-D968-2CC1-8703-8076DE14C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82F430-7842-2080-6271-9E5A917CF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66" y="1061545"/>
            <a:ext cx="4779579" cy="5431330"/>
          </a:xfrm>
        </p:spPr>
        <p:txBody>
          <a:bodyPr>
            <a:normAutofit lnSpcReduction="10000"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 proportion of variance explained by genetics and DR to lifespan changes (&gt;6 months (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a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), &gt;11 months (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b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&gt;17 months (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)) with age. </a:t>
            </a:r>
          </a:p>
          <a:p>
            <a:r>
              <a:rPr lang="en-US" sz="3600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d</a:t>
            </a:r>
            <a:r>
              <a:rPr lang="en-US" sz="36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3600" b="1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e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Genetic mapping identifies genome-wide significant association with lifespan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565C10D-4C8B-A022-1020-E5459E6AC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33416"/>
            <a:ext cx="6006662" cy="595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347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B9C821-7CEB-6319-666C-0D4128606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5F13BB-92E9-64FC-F590-FB574894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863" y="1466194"/>
            <a:ext cx="4771696" cy="5141694"/>
          </a:xfrm>
        </p:spPr>
        <p:txBody>
          <a:bodyPr>
            <a:normAutofit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Genetic mapping identifies genome-wide significant association with lifespan (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d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and with RDW (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e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on mouse chromosome 18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5C7DA7B-72E2-5DF9-EBD4-8DC4A70F1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640" y="1087821"/>
            <a:ext cx="5908533" cy="577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50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BA7E38-6046-19D9-CF5A-E34C6B05A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20" y="160173"/>
            <a:ext cx="10515600" cy="817289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latin typeface="Arial Narrow" panose="020B0606020202030204" pitchFamily="34" charset="0"/>
              </a:rPr>
              <a:t>Abstract intro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5D700BB-FECD-BA45-43CE-5433A9440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1361090"/>
            <a:ext cx="11072649" cy="513178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Caloric restriction extends healthy lifespan in multiple species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2" tooltip="Fontana, L., Partridge, L. &amp; Longo, V. D. Extending healthy life span—from yeast to humans. Science 328, 321–326 (2010)."/>
              </a:rPr>
              <a:t>1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Intermittent fasting, an alternative form of dietary restriction, is potentially more sustainable in humans, but its effectiveness remains largely unexplored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3" tooltip="Di Francesco, A., Di Germanio, C., Bernier, M. &amp; de Cabo, R. A time to fast. Science 362, 770–775 (2018)."/>
              </a:rPr>
              <a:t>2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4" tooltip="Longo, V. D. &amp; Panda, S. Fasting, circadian rhythms, and time-restricted feeding in healthy lifespan. Cell Metab. 23, 1048–1059 (2016)."/>
              </a:rPr>
              <a:t>3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5" tooltip="de Cabo, R. &amp; Mattson, M. P. Effects of intermittent fasting on health, aging, and disease. N. Engl. J. Med. 381, 2541–2551 (2019)."/>
              </a:rPr>
              <a:t>4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6" tooltip="Duregon, E. et al. Prolonged fasting times reap greater geroprotective effects when combined with caloric restriction in adult female mice. Cell Metab. 35, 1179–1194 (2023)."/>
              </a:rPr>
              <a:t>5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7" tooltip="Mitchell, S. J. et al. Daily fasting improves health and survival in male mice independent of diet composition and calories. Cell Metab. 29, 221–228 (2019)."/>
              </a:rPr>
              <a:t>6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8" tooltip="Pak, H. H. et al. Fasting drives the metabolic, molecular and geroprotective effects of a calorie-restricted diet in mice. Nat. Metab. 3, 1327–1341 (2021)."/>
              </a:rPr>
              <a:t>7</a:t>
            </a:r>
            <a:r>
              <a:rPr lang="en-US" sz="4000" b="0" i="0" baseline="3000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9" tooltip="Acosta-Rodriguez, V. et al. Circadian alignment of early onset caloric restriction promotes longevity in male C57BL/6J mice. Science 376, 1192–1202 (2022)."/>
              </a:rPr>
              <a:t>8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Identifying the most efficacious forms of dietary restriction is key for developing interventions to improve human health and longevity</a:t>
            </a:r>
            <a:r>
              <a:rPr lang="en-US" sz="4000" b="0" i="0" baseline="30000" dirty="0">
                <a:solidFill>
                  <a:srgbClr val="006699"/>
                </a:solidFill>
                <a:effectLst/>
                <a:latin typeface="Arial Narrow" panose="020B0606020202030204" pitchFamily="34" charset="0"/>
                <a:hlinkClick r:id="rId10" tooltip="Green, C. L., Lamming, D. W. &amp; Fontana, L. Molecular mechanisms of dietary restriction promoting health and longevity. Nat. Rev. Mol. Cell Biol. 23, 56–73 (2022)."/>
              </a:rPr>
              <a:t>9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4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180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F2B1B9-0730-5EBD-975B-A79856FB8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7006" y="365125"/>
            <a:ext cx="6266793" cy="1325563"/>
          </a:xfrm>
        </p:spPr>
        <p:txBody>
          <a:bodyPr>
            <a:noAutofit/>
          </a:bodyPr>
          <a:lstStyle/>
          <a:p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D02307-242D-5550-32A9-F427F2396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55" y="551793"/>
            <a:ext cx="4432738" cy="60066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Survival curves by diet group (</a:t>
            </a:r>
            <a:r>
              <a:rPr lang="en-US" sz="3200" b="0" i="0" dirty="0" err="1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colour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) are shown for mice stratified by the presence of a CAST allele at the QTL. </a:t>
            </a:r>
          </a:p>
          <a:p>
            <a:pPr marL="0" indent="0">
              <a:buNone/>
            </a:pP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 dashed lines indicate the median survival age per group. Significance was calculated using log-rank test comparison across diets within genotype strata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765 (not CAST) and </a:t>
            </a:r>
            <a:r>
              <a:rPr lang="en-US" sz="3200" b="0" i="1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n</a:t>
            </a:r>
            <a:r>
              <a:rPr lang="en-US" sz="32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 = 164 (CAST).</a:t>
            </a:r>
            <a:endParaRPr lang="en-US" sz="32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C5672CB-8A16-285D-CC1C-731F88426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186" y="2054773"/>
            <a:ext cx="7430814" cy="381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4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67AE65-953C-B3BD-5662-1B282730F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22222"/>
                </a:solidFill>
                <a:latin typeface="Arial Narrow" panose="020B0606020202030204" pitchFamily="34" charset="0"/>
              </a:rPr>
              <a:t>L</a:t>
            </a:r>
            <a:r>
              <a:rPr lang="en-US" sz="4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ifespan extension </a:t>
            </a:r>
            <a:r>
              <a:rPr lang="en-US" sz="4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in proportion to the degree of restriction</a:t>
            </a:r>
            <a:r>
              <a:rPr lang="en-US" sz="4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 </a:t>
            </a:r>
            <a:endParaRPr 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E923518-6885-75B4-B0A7-A8EEEF163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They performed an extensive assessment of graded levels of caloric restriction (20% and 40%) and intermittent fasting (1 and 2 days fasting per week) on the health and survival of </a:t>
            </a:r>
            <a:r>
              <a:rPr lang="en-US" sz="40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960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genetically diverse female mice.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We show that CR and intermittent fasting both resulted in lifespan extension </a:t>
            </a:r>
            <a:r>
              <a:rPr lang="en-US" sz="40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in proportion to the degree of restriction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. </a:t>
            </a:r>
            <a:endParaRPr lang="en-US" sz="4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06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0A7F45-9487-DDA2-35A5-9DE34743A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2911"/>
            <a:ext cx="10515600" cy="735724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222222"/>
                </a:solidFill>
                <a:latin typeface="Arial Narrow" panose="020B0606020202030204" pitchFamily="34" charset="0"/>
              </a:rPr>
              <a:t>G</a:t>
            </a:r>
            <a:r>
              <a:rPr lang="en-US" sz="48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enetics had a larger influence</a:t>
            </a:r>
            <a:endParaRPr lang="en-US" sz="4800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7B2C8E9-01BD-B970-06AC-A5D7C3802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117" y="1182414"/>
            <a:ext cx="11261835" cy="5512675"/>
          </a:xfrm>
        </p:spPr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Lifespan was heritable &amp; genetics had a larger influence on lifespan than dietary restriction.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The strongest trait associations with lifespan included </a:t>
            </a:r>
            <a:r>
              <a:rPr lang="en-US" sz="40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retention of body weight 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through periods of handling—an indicator of stress resilience, </a:t>
            </a:r>
            <a:r>
              <a:rPr lang="en-US" sz="40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high lymphocyte proportion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low red blood cell distribution width and high </a:t>
            </a:r>
            <a:r>
              <a:rPr lang="en-US" sz="40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adiposity</a:t>
            </a:r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in late life.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Health effects differed between interventions and exhibited inconsistent relationships with lifespan extension. </a:t>
            </a:r>
          </a:p>
          <a:p>
            <a:pPr marL="0" indent="0">
              <a:buNone/>
            </a:pPr>
            <a:r>
              <a:rPr lang="en-US" sz="3500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* </a:t>
            </a:r>
            <a:r>
              <a:rPr lang="en-US" sz="2200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Adiposity: </a:t>
            </a:r>
            <a:r>
              <a:rPr lang="en-US" sz="2200" b="0" i="0" dirty="0">
                <a:solidFill>
                  <a:schemeClr val="bg2">
                    <a:lumMod val="50000"/>
                  </a:schemeClr>
                </a:solidFill>
                <a:effectLst/>
                <a:latin typeface="LFT Etica"/>
              </a:rPr>
              <a:t>degree of fattiness or amount of fat, especially in a particular region of the body</a:t>
            </a:r>
            <a:endParaRPr lang="en-US" sz="2200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05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6CF858-1640-E3AA-9AAF-0A9D8FE1C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Intermittent fasting did not extend the lifespan</a:t>
            </a:r>
            <a:endParaRPr lang="en-US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7CE166-5A10-87A2-91DD-1A6E4B20A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40% caloric restriction had the strongest lifespan extension effect but led to a loss of lean mass and changes in the immune repertoire that could confer susceptibility to infections. </a:t>
            </a:r>
          </a:p>
          <a:p>
            <a:r>
              <a:rPr lang="en-US" sz="40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Intermittent fasting did not extend the lifespan of mice with high pre-intervention body weight, and two-day intermittent fasting was associated with disruption of erythroid cell populations.</a:t>
            </a:r>
            <a:endParaRPr lang="en-US" sz="4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967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612A28-F5BB-EDE0-D763-A4F2CA718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52" y="365125"/>
            <a:ext cx="1069164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222222"/>
                </a:solidFill>
                <a:latin typeface="Arial Narrow" panose="020B0606020202030204" pitchFamily="34" charset="0"/>
              </a:rPr>
              <a:t>M</a:t>
            </a:r>
            <a:r>
              <a:rPr lang="en-US" sz="4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ore than just counteract the negative effects of obesity. </a:t>
            </a:r>
            <a:endParaRPr 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59407E5-538E-2A77-27CB-24336D384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9966" cy="4667250"/>
          </a:xfrm>
        </p:spPr>
        <p:txBody>
          <a:bodyPr>
            <a:normAutofit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Metabolic responses to dietary restriction, including reduced </a:t>
            </a:r>
            <a:r>
              <a:rPr lang="en-US" sz="3600" b="0" i="0" dirty="0">
                <a:solidFill>
                  <a:srgbClr val="FF0000"/>
                </a:solidFill>
                <a:effectLst/>
                <a:latin typeface="Arial Narrow" panose="020B0606020202030204" pitchFamily="34" charset="0"/>
              </a:rPr>
              <a:t>adiposity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and 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lower fasting glucose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, were 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Arial Narrow" panose="020B0606020202030204" pitchFamily="34" charset="0"/>
              </a:rPr>
              <a:t>not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associated with increased lifespan, suggesting that dietary restriction does 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more than just counteract the negative effects of obesity. </a:t>
            </a:r>
          </a:p>
          <a:p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Our findings indicate that </a:t>
            </a:r>
            <a:r>
              <a:rPr lang="en-US" sz="36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improving health and extending lifespan are not synonymous</a:t>
            </a:r>
            <a:r>
              <a:rPr lang="en-US" sz="36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and raise questions about which end points are the most relevant for evaluating aging interventions in preclinical models and clinical trials.</a:t>
            </a:r>
            <a:endParaRPr lang="en-US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834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F88A9F-1EBD-AFC5-E996-34AA220A9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062"/>
            <a:ext cx="10515600" cy="893380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Fig. 1: DR extends lifespan in DO mice.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85FCF15-FD59-3309-CA5F-324BE19FC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ig. 1">
            <a:extLst>
              <a:ext uri="{FF2B5EF4-FFF2-40B4-BE49-F238E27FC236}">
                <a16:creationId xmlns:a16="http://schemas.microsoft.com/office/drawing/2014/main" id="{F579A19B-0FA7-BA35-FA2F-D90202A61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551" y="1157471"/>
            <a:ext cx="6461151" cy="56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9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0F1146-2A74-D5B2-8CC5-E9602CE75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31475F-1B55-FFDC-C90C-3C73C7A7B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16" y="1897118"/>
            <a:ext cx="3896712" cy="473764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960 female DO mice were randomized to one of five diet intervention groups: </a:t>
            </a:r>
            <a:r>
              <a:rPr lang="en-US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ad libitum </a:t>
            </a:r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(AL); </a:t>
            </a:r>
          </a:p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one day (1D) or two consecutive days (2D) per week fasting; </a:t>
            </a:r>
          </a:p>
          <a:p>
            <a:r>
              <a:rPr lang="en-US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CR at 20% (20%) or 40% (40%) of estimated adult food intake.</a:t>
            </a:r>
            <a:endParaRPr lang="en-US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3F52ED6-648A-EC6C-C622-EB7A2474B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048" y="767256"/>
            <a:ext cx="7784262" cy="542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707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1407</Words>
  <Application>Microsoft Office PowerPoint</Application>
  <PresentationFormat>와이드스크린</PresentationFormat>
  <Paragraphs>71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8" baseType="lpstr">
      <vt:lpstr>Harding</vt:lpstr>
      <vt:lpstr>LFT Etica</vt:lpstr>
      <vt:lpstr>Aptos</vt:lpstr>
      <vt:lpstr>Aptos Display</vt:lpstr>
      <vt:lpstr>Arial</vt:lpstr>
      <vt:lpstr>Arial Narrow</vt:lpstr>
      <vt:lpstr>Wingdings</vt:lpstr>
      <vt:lpstr>Office 테마</vt:lpstr>
      <vt:lpstr>Dietary restriction impacts health &amp; lifespan of genetically diverse female DO mice</vt:lpstr>
      <vt:lpstr>PowerPoint 프레젠테이션</vt:lpstr>
      <vt:lpstr>Abstract intro</vt:lpstr>
      <vt:lpstr>Lifespan extension in proportion to the degree of restriction. </vt:lpstr>
      <vt:lpstr>Genetics had a larger influence</vt:lpstr>
      <vt:lpstr>Intermittent fasting did not extend the lifespan</vt:lpstr>
      <vt:lpstr>More than just counteract the negative effects of obesity. </vt:lpstr>
      <vt:lpstr>Fig. 1: DR extends lifespan in DO mice.</vt:lpstr>
      <vt:lpstr>PowerPoint 프레젠테이션</vt:lpstr>
      <vt:lpstr>PowerPoint 프레젠테이션</vt:lpstr>
      <vt:lpstr>50% mortality</vt:lpstr>
      <vt:lpstr>PowerPoint 프레젠테이션</vt:lpstr>
      <vt:lpstr>PowerPoint 프레젠테이션</vt:lpstr>
      <vt:lpstr>PowerPoint 프레젠테이션</vt:lpstr>
      <vt:lpstr>PowerPoint 프레젠테이션</vt:lpstr>
      <vt:lpstr>Light and Heavy Mice</vt:lpstr>
      <vt:lpstr>Fat tissue mass (FTM) Lean tissue mass (LTM)</vt:lpstr>
      <vt:lpstr>Fig. 3: Health and metabolic traits change with age &amp; diet, but are poor predictors of lifespan.</vt:lpstr>
      <vt:lpstr>FI score: Frailty score  did not matter</vt:lpstr>
      <vt:lpstr>Body temperature</vt:lpstr>
      <vt:lpstr>Fasting glucose (mg dl−1, adjusted for body weight) by age</vt:lpstr>
      <vt:lpstr>Fig. 4: Immune &amp; haematologic traits change with age, respond to diet and predict lifespan.</vt:lpstr>
      <vt:lpstr>Lymphocyte</vt:lpstr>
      <vt:lpstr>CD4+ Tells</vt:lpstr>
      <vt:lpstr>RDW (coefficient of variation (cv)) by age (mean ± 2 s.e.m.; n = 892 (10 months), n = 665 (22 months), n = 208 (34 months) mice) and by PLL as loess smoothing with the 95% confidence bands (PLL: P &lt; 2.2 × 10−16; diet: P &lt; 2.2 × 10−16; diet × PLL: P = 4.77 × 10−5).</vt:lpstr>
      <vt:lpstr>DO mice</vt:lpstr>
      <vt:lpstr>Fig. 5: Genetic effects on lifespan in DO mice.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Telomeromics</dc:title>
  <dc:creator>(교원) 박종화 (바이오메디컬공학과)</dc:creator>
  <cp:lastModifiedBy>(교원) 박종화 (바이오메디컬공학과)</cp:lastModifiedBy>
  <cp:revision>96</cp:revision>
  <dcterms:created xsi:type="dcterms:W3CDTF">2024-05-03T03:20:04Z</dcterms:created>
  <dcterms:modified xsi:type="dcterms:W3CDTF">2024-10-11T01:16:09Z</dcterms:modified>
</cp:coreProperties>
</file>