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78" r:id="rId4"/>
    <p:sldId id="279" r:id="rId5"/>
    <p:sldId id="280" r:id="rId6"/>
    <p:sldId id="342" r:id="rId7"/>
    <p:sldId id="343" r:id="rId8"/>
    <p:sldId id="344" r:id="rId9"/>
    <p:sldId id="345" r:id="rId10"/>
    <p:sldId id="291" r:id="rId11"/>
    <p:sldId id="292" r:id="rId12"/>
    <p:sldId id="281" r:id="rId13"/>
    <p:sldId id="282" r:id="rId14"/>
    <p:sldId id="283" r:id="rId15"/>
    <p:sldId id="284" r:id="rId16"/>
    <p:sldId id="286" r:id="rId17"/>
    <p:sldId id="287" r:id="rId18"/>
    <p:sldId id="288" r:id="rId19"/>
    <p:sldId id="289" r:id="rId20"/>
    <p:sldId id="290" r:id="rId21"/>
    <p:sldId id="293" r:id="rId22"/>
    <p:sldId id="294" r:id="rId23"/>
    <p:sldId id="295" r:id="rId24"/>
    <p:sldId id="296" r:id="rId25"/>
    <p:sldId id="297" r:id="rId26"/>
    <p:sldId id="298" r:id="rId27"/>
    <p:sldId id="299" r:id="rId28"/>
    <p:sldId id="300" r:id="rId29"/>
    <p:sldId id="301" r:id="rId30"/>
    <p:sldId id="302" r:id="rId31"/>
    <p:sldId id="303" r:id="rId32"/>
    <p:sldId id="304" r:id="rId33"/>
    <p:sldId id="305"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0" d="100"/>
          <a:sy n="100" d="100"/>
        </p:scale>
        <p:origin x="75" y="4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마스터 부제목 스타일 편집</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2885653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988385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838200" y="365125"/>
            <a:ext cx="7734300" cy="5811838"/>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1768449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948974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4059595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내용 개체 틀 2"/>
          <p:cNvSpPr>
            <a:spLocks noGrp="1"/>
          </p:cNvSpPr>
          <p:nvPr>
            <p:ph sz="half" idx="1"/>
          </p:nvPr>
        </p:nvSpPr>
        <p:spPr>
          <a:xfrm>
            <a:off x="838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p:cNvSpPr>
            <a:spLocks noGrp="1"/>
          </p:cNvSpPr>
          <p:nvPr>
            <p:ph sz="half" idx="2"/>
          </p:nvPr>
        </p:nvSpPr>
        <p:spPr>
          <a:xfrm>
            <a:off x="6172200" y="1825625"/>
            <a:ext cx="5181600" cy="435133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96306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839788" y="2505075"/>
            <a:ext cx="5157787"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6172200" y="2505075"/>
            <a:ext cx="5183188" cy="3684588"/>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848778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2395656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29101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57024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0DA617C2-34A6-48FF-AA34-B3144C01D868}" type="datetimeFigureOut">
              <a:rPr lang="ko-KR" altLang="en-US" smtClean="0"/>
              <a:t>2025-03-13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3113551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617C2-34A6-48FF-AA34-B3144C01D868}" type="datetimeFigureOut">
              <a:rPr lang="ko-KR" altLang="en-US" smtClean="0"/>
              <a:t>2025-03-13</a:t>
            </a:fld>
            <a:endParaRPr lang="ko-KR" altLang="en-US"/>
          </a:p>
        </p:txBody>
      </p:sp>
      <p:sp>
        <p:nvSpPr>
          <p:cNvPr id="5" name="바닥글 개체 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3A70F7-8125-45F6-8B51-3609CF61C12E}" type="slidenum">
              <a:rPr lang="ko-KR" altLang="en-US" smtClean="0"/>
              <a:t>‹#›</a:t>
            </a:fld>
            <a:endParaRPr lang="ko-KR" altLang="en-US"/>
          </a:p>
        </p:txBody>
      </p:sp>
    </p:spTree>
    <p:extLst>
      <p:ext uri="{BB962C8B-B14F-4D97-AF65-F5344CB8AC3E}">
        <p14:creationId xmlns:p14="http://schemas.microsoft.com/office/powerpoint/2010/main" val="1765051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jongbhak@gmail.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hyperlink" Target="https://www.sciencedirect.com/topics/biochemistry-genetics-and-molecular-biology/lipid" TargetMode="External"/><Relationship Id="rId3" Type="http://schemas.openxmlformats.org/officeDocument/2006/relationships/hyperlink" Target="https://www.sciencedirect.com/topics/biochemistry-genetics-and-molecular-biology/calcium-homeostasis" TargetMode="External"/><Relationship Id="rId7" Type="http://schemas.openxmlformats.org/officeDocument/2006/relationships/hyperlink" Target="https://www.sciencedirect.com/topics/biochemistry-genetics-and-molecular-biology/duodenum" TargetMode="External"/><Relationship Id="rId2" Type="http://schemas.openxmlformats.org/officeDocument/2006/relationships/hyperlink" Target="https://www.sciencedirect.com/topics/neuroscience/membrane-stabilization" TargetMode="External"/><Relationship Id="rId1" Type="http://schemas.openxmlformats.org/officeDocument/2006/relationships/slideLayout" Target="../slideLayouts/slideLayout2.xml"/><Relationship Id="rId6" Type="http://schemas.openxmlformats.org/officeDocument/2006/relationships/hyperlink" Target="https://www.sciencedirect.com/topics/pharmacology-toxicology-and-pharmaceutical-science/bile-salt" TargetMode="External"/><Relationship Id="rId5" Type="http://schemas.openxmlformats.org/officeDocument/2006/relationships/hyperlink" Target="https://www.sciencedirect.com/topics/biochemistry-genetics-and-molecular-biology/neurotransmission" TargetMode="External"/><Relationship Id="rId4" Type="http://schemas.openxmlformats.org/officeDocument/2006/relationships/hyperlink" Target="https://www.sciencedirect.com/topics/pharmacology-toxicology-and-pharmaceutical-science/glutamic-aci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sciencedirect.com/topics/biochemistry-genetics-and-molecular-biology/blood-level" TargetMode="External"/><Relationship Id="rId2" Type="http://schemas.openxmlformats.org/officeDocument/2006/relationships/hyperlink" Target="https://www.sciencedirect.com/topics/pharmacology-toxicology-and-pharmaceutical-science/heart-disease" TargetMode="External"/><Relationship Id="rId1" Type="http://schemas.openxmlformats.org/officeDocument/2006/relationships/slideLayout" Target="../slideLayouts/slideLayout2.xml"/><Relationship Id="rId4" Type="http://schemas.openxmlformats.org/officeDocument/2006/relationships/hyperlink" Target="https://www.sciencedirect.com/topics/pharmacology-toxicology-and-pharmaceutical-science/congestive-heart-failur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science.org/doi/10.1126/science.abn9257#core-R22" TargetMode="External"/><Relationship Id="rId2" Type="http://schemas.openxmlformats.org/officeDocument/2006/relationships/hyperlink" Target="https://www.science.org/doi/10.1126/science.abn9257#core-R18"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20"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sciencedirect.com/topics/pharmacology-toxicology-and-pharmaceutical-science/glycine-receptor" TargetMode="External"/><Relationship Id="rId2" Type="http://schemas.openxmlformats.org/officeDocument/2006/relationships/hyperlink" Target="https://www.sciencedirect.com/topics/neuroscience/antipsychotic"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science.org/doi/10.1126/science.abn9257#F1"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science.org/doi/10.1126/science.abn9257#core-R36" TargetMode="External"/><Relationship Id="rId2" Type="http://schemas.openxmlformats.org/officeDocument/2006/relationships/hyperlink" Target="https://www.science.org/doi/10.1126/science.abn9257#core-R21" TargetMode="External"/><Relationship Id="rId1" Type="http://schemas.openxmlformats.org/officeDocument/2006/relationships/slideLayout" Target="../slideLayouts/slideLayout2.xml"/><Relationship Id="rId5" Type="http://schemas.openxmlformats.org/officeDocument/2006/relationships/hyperlink" Target="https://www.science.org/doi/10.1126/science.abn9257#F1" TargetMode="External"/><Relationship Id="rId4" Type="http://schemas.openxmlformats.org/officeDocument/2006/relationships/hyperlink" Target="https://www.science.org/doi/10.1126/science.abn9257#core-R3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science.org/doi/10.1126/science.abn9257#F1" TargetMode="External"/><Relationship Id="rId2" Type="http://schemas.openxmlformats.org/officeDocument/2006/relationships/hyperlink" Target="https://www.science.org/doi/10.1126/science.abn9257#core-R38"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39"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science.org/doi/10.1126/science.abn9257#core-R5" TargetMode="External"/><Relationship Id="rId2" Type="http://schemas.openxmlformats.org/officeDocument/2006/relationships/hyperlink" Target="https://www.science.org/doi/10.1126/science.abn9257#core-R2"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40" TargetMode="External"/></Relationships>
</file>

<file path=ppt/slides/_rels/slide32.xml.rels><?xml version="1.0" encoding="UTF-8" standalone="yes"?>
<Relationships xmlns="http://schemas.openxmlformats.org/package/2006/relationships"><Relationship Id="rId2" Type="http://schemas.openxmlformats.org/officeDocument/2006/relationships/hyperlink" Target="https://www.science.org/doi/10.1126/science.abn9257#F2"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science.org/doi/10.1126/science.abn9257#F2"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science.org/doi/10.1126/science.abn9257#F2"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science.org/doi/10.1126/science.abn9257#core-R42" TargetMode="External"/><Relationship Id="rId2" Type="http://schemas.openxmlformats.org/officeDocument/2006/relationships/hyperlink" Target="https://www.science.org/doi/10.1126/science.abn9257#core-R41" TargetMode="External"/><Relationship Id="rId1" Type="http://schemas.openxmlformats.org/officeDocument/2006/relationships/slideLayout" Target="../slideLayouts/slideLayout2.xml"/><Relationship Id="rId6" Type="http://schemas.openxmlformats.org/officeDocument/2006/relationships/hyperlink" Target="https://www.science.org/doi/10.1126/science.abn9257#core-R44" TargetMode="External"/><Relationship Id="rId5" Type="http://schemas.openxmlformats.org/officeDocument/2006/relationships/hyperlink" Target="https://www.science.org/doi/10.1126/science.abn9257#core-R43" TargetMode="External"/><Relationship Id="rId4" Type="http://schemas.openxmlformats.org/officeDocument/2006/relationships/hyperlink" Target="https://www.science.org/doi/10.1126/science.abn9257#F2"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science.org/doi/10.1126/science.abn9257#core-R45" TargetMode="External"/><Relationship Id="rId2" Type="http://schemas.openxmlformats.org/officeDocument/2006/relationships/hyperlink" Target="https://www.science.org/doi/10.1126/science.abn9257#F2"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46"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science.org/doi/10.1126/science.abn9257#F2" TargetMode="External"/><Relationship Id="rId2" Type="http://schemas.openxmlformats.org/officeDocument/2006/relationships/hyperlink" Target="https://www.science.org/doi/10.1126/science.abn9257#core-R47"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science.org/doi/10.1126/science.abn9257#core-R13" TargetMode="External"/><Relationship Id="rId2" Type="http://schemas.openxmlformats.org/officeDocument/2006/relationships/hyperlink" Target="https://www.science.org/doi/10.1126/science.abn9257#core-R48"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3"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49"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23"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s://www.science.org/doi/10.1126/science.abn9257#core-R5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www.science.org/doi/10.1126/science.abn9257#F3"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s://www.science.org/doi/10.1126/science.abn9257#core-R52" TargetMode="External"/><Relationship Id="rId2" Type="http://schemas.openxmlformats.org/officeDocument/2006/relationships/hyperlink" Target="https://www.science.org/doi/10.1126/science.abn9257#core-R51"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3"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science.org/doi/10.1126/science.abn9257#core-R54" TargetMode="External"/><Relationship Id="rId2" Type="http://schemas.openxmlformats.org/officeDocument/2006/relationships/hyperlink" Target="https://www.science.org/doi/10.1126/science.abn9257#core-R53"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3"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en.wikipedia.org/wiki/Redox" TargetMode="External"/><Relationship Id="rId13" Type="http://schemas.openxmlformats.org/officeDocument/2006/relationships/hyperlink" Target="https://en.wikipedia.org/wiki/Parkinson%27s_disease" TargetMode="External"/><Relationship Id="rId3" Type="http://schemas.openxmlformats.org/officeDocument/2006/relationships/hyperlink" Target="https://en.wikipedia.org/wiki/Help:IPA/English" TargetMode="External"/><Relationship Id="rId7" Type="http://schemas.openxmlformats.org/officeDocument/2006/relationships/hyperlink" Target="https://en.wikipedia.org/wiki/Viologen" TargetMode="External"/><Relationship Id="rId12" Type="http://schemas.openxmlformats.org/officeDocument/2006/relationships/hyperlink" Target="https://en.wikipedia.org/wiki/Superoxide" TargetMode="External"/><Relationship Id="rId2" Type="http://schemas.openxmlformats.org/officeDocument/2006/relationships/hyperlink" Target="https://en.wikipedia.org/wiki/Trivial_name" TargetMode="External"/><Relationship Id="rId1" Type="http://schemas.openxmlformats.org/officeDocument/2006/relationships/slideLayout" Target="../slideLayouts/slideLayout2.xml"/><Relationship Id="rId6" Type="http://schemas.openxmlformats.org/officeDocument/2006/relationships/hyperlink" Target="https://en.wikipedia.org/wiki/Chemical_formula" TargetMode="External"/><Relationship Id="rId11" Type="http://schemas.openxmlformats.org/officeDocument/2006/relationships/hyperlink" Target="https://en.wikipedia.org/wiki/Paraquat#cite_note-6" TargetMode="External"/><Relationship Id="rId5" Type="http://schemas.openxmlformats.org/officeDocument/2006/relationships/hyperlink" Target="https://en.wikipedia.org/wiki/Organic_compound" TargetMode="External"/><Relationship Id="rId15" Type="http://schemas.openxmlformats.org/officeDocument/2006/relationships/image" Target="../media/image18.png"/><Relationship Id="rId10" Type="http://schemas.openxmlformats.org/officeDocument/2006/relationships/hyperlink" Target="https://en.wikipedia.org/wiki/Herbicide" TargetMode="External"/><Relationship Id="rId4" Type="http://schemas.openxmlformats.org/officeDocument/2006/relationships/hyperlink" Target="https://en.wikipedia.org/wiki/Systematic_name" TargetMode="External"/><Relationship Id="rId9" Type="http://schemas.openxmlformats.org/officeDocument/2006/relationships/hyperlink" Target="https://en.wikipedia.org/wiki/Paraquat#cite_note-5" TargetMode="External"/><Relationship Id="rId14" Type="http://schemas.openxmlformats.org/officeDocument/2006/relationships/hyperlink" Target="https://en.wikipedia.org/wiki/Paraquat#cite_note-Kamel2013-7"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www.science.org/doi/10.1126/science.abn9257#core-R56" TargetMode="External"/><Relationship Id="rId2" Type="http://schemas.openxmlformats.org/officeDocument/2006/relationships/hyperlink" Target="https://www.science.org/doi/10.1126/science.abn9257#core-R55"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3" TargetMode="External"/></Relationships>
</file>

<file path=ppt/slides/_rels/slide55.xml.rels><?xml version="1.0" encoding="UTF-8" standalone="yes"?>
<Relationships xmlns="http://schemas.openxmlformats.org/package/2006/relationships"><Relationship Id="rId2" Type="http://schemas.openxmlformats.org/officeDocument/2006/relationships/hyperlink" Target="https://www.science.org/doi/10.1126/science.abn9257#F3"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57"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58"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59"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2"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6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www.science.org/doi/10.1126/science.abn9257#F3" TargetMode="External"/><Relationship Id="rId2" Type="http://schemas.openxmlformats.org/officeDocument/2006/relationships/hyperlink" Target="https://www.science.org/doi/10.1126/science.abn9257#core-R62"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core-R63"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science.org/doi/10.1126/science.abn9257#core-R64" TargetMode="External"/><Relationship Id="rId2" Type="http://schemas.openxmlformats.org/officeDocument/2006/relationships/hyperlink" Target="https://www.science.org/doi/10.1126/science.abn9257#core-R24"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3"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www.science.org/doi/10.1126/science.abn9257#core-R65" TargetMode="External"/><Relationship Id="rId2" Type="http://schemas.openxmlformats.org/officeDocument/2006/relationships/hyperlink" Target="https://www.science.org/doi/10.1126/science.abn9257#F3"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www.science.org/doi/10.1126/science.abn9257#F4" TargetMode="External"/><Relationship Id="rId2" Type="http://schemas.openxmlformats.org/officeDocument/2006/relationships/hyperlink" Target="https://www.science.org/doi/10.1126/science.abn9257#core-R66"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www.science.org/doi/10.1126/science.abn9257#F4"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s://www.science.org/doi/10.1126/science.abn9257#core-R68" TargetMode="External"/><Relationship Id="rId2" Type="http://schemas.openxmlformats.org/officeDocument/2006/relationships/hyperlink" Target="https://www.science.org/doi/10.1126/science.abn9257#core-R67" TargetMode="External"/><Relationship Id="rId1" Type="http://schemas.openxmlformats.org/officeDocument/2006/relationships/slideLayout" Target="../slideLayouts/slideLayout2.xml"/><Relationship Id="rId4" Type="http://schemas.openxmlformats.org/officeDocument/2006/relationships/hyperlink" Target="https://www.science.org/doi/10.1126/science.abn9257#F4" TargetMode="External"/></Relationships>
</file>

<file path=ppt/slides/_rels/slide67.xml.rels><?xml version="1.0" encoding="UTF-8" standalone="yes"?>
<Relationships xmlns="http://schemas.openxmlformats.org/package/2006/relationships"><Relationship Id="rId2" Type="http://schemas.openxmlformats.org/officeDocument/2006/relationships/hyperlink" Target="https://www.science.org/doi/10.1126/science.abn9257#F4"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s://www.science.org/doi/10.1126/science.abn9257#F4"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hyperlink" Target="https://www.science.org/doi/10.1126/science.abn9257#F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Ginseng" TargetMode="External"/><Relationship Id="rId2" Type="http://schemas.openxmlformats.org/officeDocument/2006/relationships/hyperlink" Target="https://en.wikipedia.org/wiki/Guarana" TargetMode="External"/><Relationship Id="rId1" Type="http://schemas.openxmlformats.org/officeDocument/2006/relationships/slideLayout" Target="../slideLayouts/slideLayout2.xml"/><Relationship Id="rId4" Type="http://schemas.openxmlformats.org/officeDocument/2006/relationships/hyperlink" Target="https://en.wikipedia.org/wiki/Taurine#cite_note-36"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Cysteine" TargetMode="External"/><Relationship Id="rId7" Type="http://schemas.openxmlformats.org/officeDocument/2006/relationships/hyperlink" Target="https://en.wikipedia.org/wiki/Taurine#cite_note-5" TargetMode="External"/><Relationship Id="rId2" Type="http://schemas.openxmlformats.org/officeDocument/2006/relationships/hyperlink" Target="https://en.wikipedia.org/wiki/Methionine" TargetMode="External"/><Relationship Id="rId1" Type="http://schemas.openxmlformats.org/officeDocument/2006/relationships/slideLayout" Target="../slideLayouts/slideLayout2.xml"/><Relationship Id="rId6" Type="http://schemas.openxmlformats.org/officeDocument/2006/relationships/hyperlink" Target="https://en.wikipedia.org/wiki/Taurine#cite_note-fda-4" TargetMode="External"/><Relationship Id="rId5" Type="http://schemas.openxmlformats.org/officeDocument/2006/relationships/hyperlink" Target="https://en.wikipedia.org/wiki/Reference_Daily_Intake" TargetMode="External"/><Relationship Id="rId4" Type="http://schemas.openxmlformats.org/officeDocument/2006/relationships/hyperlink" Target="https://en.wikipedia.org/wiki/Nutrient#Essential_nutrien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744279" y="313822"/>
            <a:ext cx="10809768" cy="1143317"/>
          </a:xfrm>
        </p:spPr>
        <p:txBody>
          <a:bodyPr>
            <a:noAutofit/>
          </a:bodyPr>
          <a:lstStyle/>
          <a:p>
            <a:pPr algn="l"/>
            <a:r>
              <a:rPr lang="en-US" altLang="ko-KR" sz="5400" b="1" i="0" dirty="0">
                <a:solidFill>
                  <a:srgbClr val="1A1A1A"/>
                </a:solidFill>
                <a:effectLst/>
                <a:latin typeface="Arial Narrow" panose="020B0606020202030204" pitchFamily="34" charset="0"/>
              </a:rPr>
              <a:t>Taurine deficiency as a </a:t>
            </a:r>
            <a:r>
              <a:rPr lang="en-US" altLang="ko-KR" sz="5400" b="1" i="0" dirty="0">
                <a:solidFill>
                  <a:srgbClr val="FF0000"/>
                </a:solidFill>
                <a:effectLst/>
                <a:latin typeface="Arial Narrow" panose="020B0606020202030204" pitchFamily="34" charset="0"/>
              </a:rPr>
              <a:t>driver</a:t>
            </a:r>
            <a:r>
              <a:rPr lang="en-US" altLang="ko-KR" sz="5400" b="1" i="0" dirty="0">
                <a:solidFill>
                  <a:srgbClr val="1A1A1A"/>
                </a:solidFill>
                <a:effectLst/>
                <a:latin typeface="Arial Narrow" panose="020B0606020202030204" pitchFamily="34" charset="0"/>
              </a:rPr>
              <a:t> of aging</a:t>
            </a:r>
            <a:endParaRPr lang="ko-KR" altLang="en-US" sz="5400" dirty="0">
              <a:latin typeface="Arial Narrow" panose="020B0606020202030204" pitchFamily="34" charset="0"/>
            </a:endParaRPr>
          </a:p>
        </p:txBody>
      </p:sp>
      <p:sp>
        <p:nvSpPr>
          <p:cNvPr id="3" name="부제목 2"/>
          <p:cNvSpPr>
            <a:spLocks noGrp="1"/>
          </p:cNvSpPr>
          <p:nvPr>
            <p:ph type="subTitle" idx="1"/>
          </p:nvPr>
        </p:nvSpPr>
        <p:spPr>
          <a:xfrm>
            <a:off x="1524000" y="2188395"/>
            <a:ext cx="9144000" cy="2455523"/>
          </a:xfrm>
        </p:spPr>
        <p:txBody>
          <a:bodyPr>
            <a:normAutofit/>
          </a:bodyPr>
          <a:lstStyle/>
          <a:p>
            <a:r>
              <a:rPr lang="en-US" altLang="ko-KR" dirty="0"/>
              <a:t>Jong </a:t>
            </a:r>
            <a:r>
              <a:rPr lang="en-US" altLang="ko-KR" dirty="0" err="1"/>
              <a:t>Bhak</a:t>
            </a:r>
            <a:endParaRPr lang="en-US" altLang="ko-KR" dirty="0"/>
          </a:p>
          <a:p>
            <a:r>
              <a:rPr lang="en-US" altLang="ko-KR" dirty="0"/>
              <a:t>UNIST</a:t>
            </a:r>
          </a:p>
          <a:p>
            <a:r>
              <a:rPr lang="en-US" altLang="ko-KR" dirty="0">
                <a:hlinkClick r:id="rId2"/>
              </a:rPr>
              <a:t>jongbhak@gmail.com</a:t>
            </a:r>
            <a:endParaRPr lang="en-US" altLang="ko-KR" dirty="0"/>
          </a:p>
          <a:p>
            <a:r>
              <a:rPr lang="en-US" altLang="ko-KR" dirty="0"/>
              <a:t>2024.11.15 Friday</a:t>
            </a:r>
          </a:p>
          <a:p>
            <a:r>
              <a:rPr lang="en-US" altLang="ko-KR" dirty="0"/>
              <a:t>Geromics Course</a:t>
            </a:r>
            <a:endParaRPr lang="ko-KR" altLang="en-US" dirty="0"/>
          </a:p>
        </p:txBody>
      </p:sp>
      <p:pic>
        <p:nvPicPr>
          <p:cNvPr id="4" name="Picture 2" descr="Taurine United States Pharmacopeia (USP) Reference Standard">
            <a:extLst>
              <a:ext uri="{FF2B5EF4-FFF2-40B4-BE49-F238E27FC236}">
                <a16:creationId xmlns:a16="http://schemas.microsoft.com/office/drawing/2014/main" id="{968264E3-9B83-1959-A76F-97DF9B7CEA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815" y="4467259"/>
            <a:ext cx="4198156" cy="19888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aurine, 1000 mg, 90 vegetarian capsules">
            <a:extLst>
              <a:ext uri="{FF2B5EF4-FFF2-40B4-BE49-F238E27FC236}">
                <a16:creationId xmlns:a16="http://schemas.microsoft.com/office/drawing/2014/main" id="{89461297-1316-5B28-22D8-A45785B2A2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9644" y="2944798"/>
            <a:ext cx="1990491" cy="35993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80ED9BF-90F4-922C-F9D7-7F4FCA19A556}"/>
              </a:ext>
            </a:extLst>
          </p:cNvPr>
          <p:cNvPicPr>
            <a:picLocks noChangeAspect="1"/>
          </p:cNvPicPr>
          <p:nvPr/>
        </p:nvPicPr>
        <p:blipFill>
          <a:blip r:embed="rId5"/>
          <a:stretch>
            <a:fillRect/>
          </a:stretch>
        </p:blipFill>
        <p:spPr>
          <a:xfrm>
            <a:off x="6613485" y="5180759"/>
            <a:ext cx="2394819" cy="1339833"/>
          </a:xfrm>
          <a:prstGeom prst="rect">
            <a:avLst/>
          </a:prstGeom>
        </p:spPr>
      </p:pic>
    </p:spTree>
    <p:extLst>
      <p:ext uri="{BB962C8B-B14F-4D97-AF65-F5344CB8AC3E}">
        <p14:creationId xmlns:p14="http://schemas.microsoft.com/office/powerpoint/2010/main" val="2096230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03671-5E4E-E2D8-CE50-07AB7DFBEBA8}"/>
              </a:ext>
            </a:extLst>
          </p:cNvPr>
          <p:cNvSpPr>
            <a:spLocks noGrp="1"/>
          </p:cNvSpPr>
          <p:nvPr>
            <p:ph type="title"/>
          </p:nvPr>
        </p:nvSpPr>
        <p:spPr/>
        <p:txBody>
          <a:bodyPr>
            <a:normAutofit/>
          </a:bodyPr>
          <a:lstStyle/>
          <a:p>
            <a:r>
              <a:rPr lang="en-US" altLang="ko-KR" b="0" i="0" dirty="0">
                <a:solidFill>
                  <a:srgbClr val="1F1F1F"/>
                </a:solidFill>
                <a:effectLst/>
                <a:latin typeface="Arial Narrow" panose="020B0606020202030204" pitchFamily="34" charset="0"/>
              </a:rPr>
              <a:t>crosses the blood–brain barrier, and enters neurons. </a:t>
            </a:r>
            <a:endParaRPr lang="ko-KR" altLang="en-US" dirty="0"/>
          </a:p>
        </p:txBody>
      </p:sp>
      <p:sp>
        <p:nvSpPr>
          <p:cNvPr id="3" name="Content Placeholder 2">
            <a:extLst>
              <a:ext uri="{FF2B5EF4-FFF2-40B4-BE49-F238E27FC236}">
                <a16:creationId xmlns:a16="http://schemas.microsoft.com/office/drawing/2014/main" id="{FBB78DE4-A772-0B20-3440-EAA7322BA1CA}"/>
              </a:ext>
            </a:extLst>
          </p:cNvPr>
          <p:cNvSpPr>
            <a:spLocks noGrp="1"/>
          </p:cNvSpPr>
          <p:nvPr>
            <p:ph idx="1"/>
          </p:nvPr>
        </p:nvSpPr>
        <p:spPr>
          <a:xfrm>
            <a:off x="838200" y="1825624"/>
            <a:ext cx="10515600" cy="4610617"/>
          </a:xfrm>
        </p:spPr>
        <p:txBody>
          <a:bodyPr>
            <a:normAutofit lnSpcReduction="10000"/>
          </a:bodyPr>
          <a:lstStyle/>
          <a:p>
            <a:r>
              <a:rPr lang="en-US" altLang="ko-KR" b="0" i="0" dirty="0">
                <a:solidFill>
                  <a:srgbClr val="1F1F1F"/>
                </a:solidFill>
                <a:effectLst/>
                <a:latin typeface="Arial Narrow" panose="020B0606020202030204" pitchFamily="34" charset="0"/>
              </a:rPr>
              <a:t>Taurine is absorbed into circulation and travels through the body. </a:t>
            </a:r>
          </a:p>
          <a:p>
            <a:r>
              <a:rPr lang="en-US" altLang="ko-KR" b="0" i="0" dirty="0">
                <a:solidFill>
                  <a:srgbClr val="1F1F1F"/>
                </a:solidFill>
                <a:effectLst/>
                <a:latin typeface="Arial Narrow" panose="020B0606020202030204" pitchFamily="34" charset="0"/>
              </a:rPr>
              <a:t>It crosses the blood–brain barrier, and enters neurons. </a:t>
            </a:r>
          </a:p>
          <a:p>
            <a:r>
              <a:rPr lang="en-US" altLang="ko-KR" b="0" i="0" dirty="0">
                <a:solidFill>
                  <a:srgbClr val="1F1F1F"/>
                </a:solidFill>
                <a:effectLst/>
                <a:latin typeface="Arial Narrow" panose="020B0606020202030204" pitchFamily="34" charset="0"/>
              </a:rPr>
              <a:t>Taurine has been hypothesized to play a role in </a:t>
            </a:r>
            <a:r>
              <a:rPr lang="en-US" altLang="ko-KR" b="0" i="0" dirty="0">
                <a:solidFill>
                  <a:srgbClr val="1F1F1F"/>
                </a:solidFill>
                <a:effectLst/>
                <a:latin typeface="Arial Narrow" panose="020B0606020202030204" pitchFamily="34" charset="0"/>
                <a:hlinkClick r:id="rId2" tooltip="Learn more about membrane stabilization from ScienceDirect's AI-generated Topic Pages"/>
              </a:rPr>
              <a:t>membrane stabilization</a:t>
            </a:r>
            <a:r>
              <a:rPr lang="en-US" altLang="ko-KR" b="0" i="0" dirty="0">
                <a:solidFill>
                  <a:srgbClr val="1F1F1F"/>
                </a:solidFill>
                <a:effectLst/>
                <a:latin typeface="Arial Narrow" panose="020B0606020202030204" pitchFamily="34" charset="0"/>
              </a:rPr>
              <a:t>, </a:t>
            </a:r>
            <a:r>
              <a:rPr lang="en-US" altLang="ko-KR" b="0" i="0" dirty="0">
                <a:solidFill>
                  <a:srgbClr val="1F1F1F"/>
                </a:solidFill>
                <a:effectLst/>
                <a:latin typeface="Arial Narrow" panose="020B0606020202030204" pitchFamily="34" charset="0"/>
                <a:hlinkClick r:id="rId3" tooltip="Learn more about calcium homeostasis from ScienceDirect's AI-generated Topic Pages"/>
              </a:rPr>
              <a:t>calcium homeostasis</a:t>
            </a:r>
            <a:r>
              <a:rPr lang="en-US" altLang="ko-KR" b="0" i="0" dirty="0">
                <a:solidFill>
                  <a:srgbClr val="1F1F1F"/>
                </a:solidFill>
                <a:effectLst/>
                <a:latin typeface="Arial Narrow" panose="020B0606020202030204" pitchFamily="34" charset="0"/>
              </a:rPr>
              <a:t>, </a:t>
            </a:r>
            <a:r>
              <a:rPr lang="en-US" altLang="ko-KR" b="0" i="0" dirty="0">
                <a:solidFill>
                  <a:srgbClr val="1F1F1F"/>
                </a:solidFill>
                <a:effectLst/>
                <a:latin typeface="Arial Narrow" panose="020B0606020202030204" pitchFamily="34" charset="0"/>
                <a:hlinkClick r:id="rId4" tooltip="Learn more about glutamate from ScienceDirect's AI-generated Topic Pages"/>
              </a:rPr>
              <a:t>glutamate</a:t>
            </a:r>
            <a:r>
              <a:rPr lang="en-US" altLang="ko-KR" b="0" i="0" dirty="0">
                <a:solidFill>
                  <a:srgbClr val="1F1F1F"/>
                </a:solidFill>
                <a:effectLst/>
                <a:latin typeface="Arial Narrow" panose="020B0606020202030204" pitchFamily="34" charset="0"/>
              </a:rPr>
              <a:t> regulation, and inhibitory </a:t>
            </a:r>
            <a:r>
              <a:rPr lang="en-US" altLang="ko-KR" b="0" i="0" dirty="0">
                <a:solidFill>
                  <a:srgbClr val="1F1F1F"/>
                </a:solidFill>
                <a:effectLst/>
                <a:latin typeface="Arial Narrow" panose="020B0606020202030204" pitchFamily="34" charset="0"/>
                <a:hlinkClick r:id="rId5" tooltip="Learn more about neurotransmission from ScienceDirect's AI-generated Topic Pages"/>
              </a:rPr>
              <a:t>neurotransmission</a:t>
            </a:r>
            <a:r>
              <a:rPr lang="en-US" altLang="ko-KR" b="0" i="0" dirty="0">
                <a:solidFill>
                  <a:srgbClr val="1F1F1F"/>
                </a:solidFill>
                <a:effectLst/>
                <a:latin typeface="Arial Narrow" panose="020B0606020202030204" pitchFamily="34" charset="0"/>
              </a:rPr>
              <a:t>. </a:t>
            </a:r>
          </a:p>
          <a:p>
            <a:r>
              <a:rPr lang="en-US" altLang="ko-KR" b="0" i="0" dirty="0">
                <a:solidFill>
                  <a:srgbClr val="1F1F1F"/>
                </a:solidFill>
                <a:effectLst/>
                <a:latin typeface="Arial Narrow" panose="020B0606020202030204" pitchFamily="34" charset="0"/>
              </a:rPr>
              <a:t>In the cell, taurine may keep potassium and magnesium inside the cell while keeping sodium out. </a:t>
            </a:r>
          </a:p>
          <a:p>
            <a:r>
              <a:rPr lang="en-US" altLang="ko-KR" b="0" i="0" dirty="0">
                <a:solidFill>
                  <a:srgbClr val="1F1F1F"/>
                </a:solidFill>
                <a:effectLst/>
                <a:latin typeface="Arial Narrow" panose="020B0606020202030204" pitchFamily="34" charset="0"/>
              </a:rPr>
              <a:t>Thus, it may affect neuronal firing. </a:t>
            </a:r>
          </a:p>
          <a:p>
            <a:r>
              <a:rPr lang="en-US" altLang="ko-KR" b="0" i="0" dirty="0">
                <a:solidFill>
                  <a:srgbClr val="1F1F1F"/>
                </a:solidFill>
                <a:effectLst/>
                <a:latin typeface="Arial Narrow" panose="020B0606020202030204" pitchFamily="34" charset="0"/>
              </a:rPr>
              <a:t>Remaining taurine is conjugated to form the </a:t>
            </a:r>
            <a:r>
              <a:rPr lang="en-US" altLang="ko-KR" b="0" i="0" dirty="0">
                <a:solidFill>
                  <a:srgbClr val="1F1F1F"/>
                </a:solidFill>
                <a:effectLst/>
                <a:latin typeface="Arial Narrow" panose="020B0606020202030204" pitchFamily="34" charset="0"/>
                <a:hlinkClick r:id="rId6" tooltip="Learn more about bile salts from ScienceDirect's AI-generated Topic Pages"/>
              </a:rPr>
              <a:t>bile salts</a:t>
            </a:r>
            <a:r>
              <a:rPr lang="en-US" altLang="ko-KR" b="0" i="0" dirty="0">
                <a:solidFill>
                  <a:srgbClr val="1F1F1F"/>
                </a:solidFill>
                <a:effectLst/>
                <a:latin typeface="Arial Narrow" panose="020B0606020202030204" pitchFamily="34" charset="0"/>
              </a:rPr>
              <a:t> and is excreted into bile, where it is transported to the </a:t>
            </a:r>
            <a:r>
              <a:rPr lang="en-US" altLang="ko-KR" b="0" i="0" dirty="0">
                <a:solidFill>
                  <a:srgbClr val="1F1F1F"/>
                </a:solidFill>
                <a:effectLst/>
                <a:latin typeface="Arial Narrow" panose="020B0606020202030204" pitchFamily="34" charset="0"/>
                <a:hlinkClick r:id="rId7" tooltip="Learn more about duodenum from ScienceDirect's AI-generated Topic Pages"/>
              </a:rPr>
              <a:t>duodenum</a:t>
            </a:r>
            <a:r>
              <a:rPr lang="en-US" altLang="ko-KR" b="0" i="0" dirty="0">
                <a:solidFill>
                  <a:srgbClr val="1F1F1F"/>
                </a:solidFill>
                <a:effectLst/>
                <a:latin typeface="Arial Narrow" panose="020B0606020202030204" pitchFamily="34" charset="0"/>
              </a:rPr>
              <a:t> to take part in the metabolism of various </a:t>
            </a:r>
            <a:r>
              <a:rPr lang="en-US" altLang="ko-KR" b="0" i="0" dirty="0">
                <a:solidFill>
                  <a:srgbClr val="1F1F1F"/>
                </a:solidFill>
                <a:effectLst/>
                <a:latin typeface="Arial Narrow" panose="020B0606020202030204" pitchFamily="34" charset="0"/>
                <a:hlinkClick r:id="rId8" tooltip="Learn more about lipids from ScienceDirect's AI-generated Topic Pages"/>
              </a:rPr>
              <a:t>lipids</a:t>
            </a:r>
            <a:r>
              <a:rPr lang="en-US" altLang="ko-KR" b="0" i="0" dirty="0">
                <a:solidFill>
                  <a:srgbClr val="1F1F1F"/>
                </a:solidFill>
                <a:effectLst/>
                <a:latin typeface="Arial Narrow" panose="020B0606020202030204" pitchFamily="34" charset="0"/>
              </a:rPr>
              <a:t>.</a:t>
            </a:r>
            <a:endParaRPr lang="ko-KR" altLang="en-US" dirty="0">
              <a:latin typeface="Arial Narrow" panose="020B0606020202030204" pitchFamily="34" charset="0"/>
            </a:endParaRPr>
          </a:p>
        </p:txBody>
      </p:sp>
    </p:spTree>
    <p:extLst>
      <p:ext uri="{BB962C8B-B14F-4D97-AF65-F5344CB8AC3E}">
        <p14:creationId xmlns:p14="http://schemas.microsoft.com/office/powerpoint/2010/main" val="132056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4D294-6B9E-EACE-07D8-D0C44F92EC89}"/>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9FC4A33B-A4B4-008F-5FAC-CAD5D5363157}"/>
              </a:ext>
            </a:extLst>
          </p:cNvPr>
          <p:cNvSpPr>
            <a:spLocks noGrp="1"/>
          </p:cNvSpPr>
          <p:nvPr>
            <p:ph idx="1"/>
          </p:nvPr>
        </p:nvSpPr>
        <p:spPr>
          <a:xfrm>
            <a:off x="838200" y="1630326"/>
            <a:ext cx="10515600" cy="4546637"/>
          </a:xfrm>
        </p:spPr>
        <p:txBody>
          <a:bodyPr>
            <a:normAutofit/>
          </a:bodyPr>
          <a:lstStyle/>
          <a:p>
            <a:r>
              <a:rPr lang="en-US" altLang="ko-KR" b="0" i="0" dirty="0">
                <a:solidFill>
                  <a:srgbClr val="1F1F1F"/>
                </a:solidFill>
                <a:effectLst/>
                <a:latin typeface="Arial Narrow" panose="020B0606020202030204" pitchFamily="34" charset="0"/>
              </a:rPr>
              <a:t>Taurine deficits may result in a variety of medical problems, including </a:t>
            </a:r>
            <a:r>
              <a:rPr lang="en-US" altLang="ko-KR" b="0" i="0" dirty="0">
                <a:solidFill>
                  <a:srgbClr val="1F1F1F"/>
                </a:solidFill>
                <a:effectLst/>
                <a:latin typeface="Arial Narrow" panose="020B0606020202030204" pitchFamily="34" charset="0"/>
                <a:hlinkClick r:id="rId2" tooltip="Learn more about heart disease from ScienceDirect's AI-generated Topic Pages"/>
              </a:rPr>
              <a:t>heart disease</a:t>
            </a:r>
            <a:r>
              <a:rPr lang="en-US" altLang="ko-KR" b="0" i="0" dirty="0">
                <a:solidFill>
                  <a:srgbClr val="1F1F1F"/>
                </a:solidFill>
                <a:effectLst/>
                <a:latin typeface="Arial Narrow" panose="020B0606020202030204" pitchFamily="34" charset="0"/>
              </a:rPr>
              <a:t> and liver damage. </a:t>
            </a:r>
          </a:p>
          <a:p>
            <a:r>
              <a:rPr lang="en-US" altLang="ko-KR" b="0" i="0" dirty="0">
                <a:solidFill>
                  <a:srgbClr val="1F1F1F"/>
                </a:solidFill>
                <a:effectLst/>
                <a:latin typeface="Arial Narrow" panose="020B0606020202030204" pitchFamily="34" charset="0"/>
              </a:rPr>
              <a:t>Taurine supplementation has been shown to produce some benefits in reducing cardiovascular problems and obesity (</a:t>
            </a:r>
            <a:r>
              <a:rPr lang="en-US" altLang="ko-KR" b="0" i="0" dirty="0" err="1">
                <a:solidFill>
                  <a:srgbClr val="1F1F1F"/>
                </a:solidFill>
                <a:effectLst/>
                <a:latin typeface="Arial Narrow" panose="020B0606020202030204" pitchFamily="34" charset="0"/>
              </a:rPr>
              <a:t>Tsuboyama-Kasaoka</a:t>
            </a:r>
            <a:r>
              <a:rPr lang="en-US" altLang="ko-KR" b="0" i="0" dirty="0">
                <a:solidFill>
                  <a:srgbClr val="1F1F1F"/>
                </a:solidFill>
                <a:effectLst/>
                <a:latin typeface="Arial Narrow" panose="020B0606020202030204" pitchFamily="34" charset="0"/>
              </a:rPr>
              <a:t> </a:t>
            </a:r>
            <a:r>
              <a:rPr lang="en-US" altLang="ko-KR" b="0" i="1" dirty="0">
                <a:solidFill>
                  <a:srgbClr val="1F1F1F"/>
                </a:solidFill>
                <a:effectLst/>
                <a:latin typeface="Arial Narrow" panose="020B0606020202030204" pitchFamily="34" charset="0"/>
              </a:rPr>
              <a:t>et al</a:t>
            </a:r>
            <a:r>
              <a:rPr lang="en-US" altLang="ko-KR" b="0" i="0" dirty="0">
                <a:solidFill>
                  <a:srgbClr val="1F1F1F"/>
                </a:solidFill>
                <a:effectLst/>
                <a:latin typeface="Arial Narrow" panose="020B0606020202030204" pitchFamily="34" charset="0"/>
              </a:rPr>
              <a:t>., 2006), and may reduce </a:t>
            </a:r>
            <a:r>
              <a:rPr lang="en-US" altLang="ko-KR" b="0" i="0" dirty="0">
                <a:solidFill>
                  <a:srgbClr val="1F1F1F"/>
                </a:solidFill>
                <a:effectLst/>
                <a:latin typeface="Arial Narrow" panose="020B0606020202030204" pitchFamily="34" charset="0"/>
                <a:hlinkClick r:id="rId3" tooltip="Learn more about blood levels from ScienceDirect's AI-generated Topic Pages"/>
              </a:rPr>
              <a:t>blood levels</a:t>
            </a:r>
            <a:r>
              <a:rPr lang="en-US" altLang="ko-KR" b="0" i="0" dirty="0">
                <a:solidFill>
                  <a:srgbClr val="1F1F1F"/>
                </a:solidFill>
                <a:effectLst/>
                <a:latin typeface="Arial Narrow" panose="020B0606020202030204" pitchFamily="34" charset="0"/>
              </a:rPr>
              <a:t> of cholesterol (Zhang </a:t>
            </a:r>
            <a:r>
              <a:rPr lang="en-US" altLang="ko-KR" b="0" i="1" dirty="0">
                <a:solidFill>
                  <a:srgbClr val="1F1F1F"/>
                </a:solidFill>
                <a:effectLst/>
                <a:latin typeface="Arial Narrow" panose="020B0606020202030204" pitchFamily="34" charset="0"/>
              </a:rPr>
              <a:t>et al</a:t>
            </a:r>
            <a:r>
              <a:rPr lang="en-US" altLang="ko-KR" b="0" i="0" dirty="0">
                <a:solidFill>
                  <a:srgbClr val="1F1F1F"/>
                </a:solidFill>
                <a:effectLst/>
                <a:latin typeface="Arial Narrow" panose="020B0606020202030204" pitchFamily="34" charset="0"/>
              </a:rPr>
              <a:t>., 2004).</a:t>
            </a:r>
          </a:p>
          <a:p>
            <a:r>
              <a:rPr lang="en-US" altLang="ko-KR" b="0" i="0" dirty="0">
                <a:solidFill>
                  <a:srgbClr val="1F1F1F"/>
                </a:solidFill>
                <a:effectLst/>
                <a:latin typeface="Arial Narrow" panose="020B0606020202030204" pitchFamily="34" charset="0"/>
              </a:rPr>
              <a:t> When given to patients with </a:t>
            </a:r>
            <a:r>
              <a:rPr lang="en-US" altLang="ko-KR" b="0" i="0" dirty="0">
                <a:solidFill>
                  <a:srgbClr val="1F1F1F"/>
                </a:solidFill>
                <a:effectLst/>
                <a:latin typeface="Arial Narrow" panose="020B0606020202030204" pitchFamily="34" charset="0"/>
                <a:hlinkClick r:id="rId4" tooltip="Learn more about congestive heart failure from ScienceDirect's AI-generated Topic Pages"/>
              </a:rPr>
              <a:t>congestive heart failure</a:t>
            </a:r>
            <a:r>
              <a:rPr lang="en-US" altLang="ko-KR" b="0" i="0" dirty="0">
                <a:solidFill>
                  <a:srgbClr val="1F1F1F"/>
                </a:solidFill>
                <a:effectLst/>
                <a:latin typeface="Arial Narrow" panose="020B0606020202030204" pitchFamily="34" charset="0"/>
              </a:rPr>
              <a:t>, taurine may also increase the force and effectiveness of heart-muscle contractions (Azuma et al., 1983). </a:t>
            </a:r>
          </a:p>
        </p:txBody>
      </p:sp>
    </p:spTree>
    <p:extLst>
      <p:ext uri="{BB962C8B-B14F-4D97-AF65-F5344CB8AC3E}">
        <p14:creationId xmlns:p14="http://schemas.microsoft.com/office/powerpoint/2010/main" val="7919058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115B0-C914-117D-D02A-FD19D1A5CFB7}"/>
              </a:ext>
            </a:extLst>
          </p:cNvPr>
          <p:cNvSpPr>
            <a:spLocks noGrp="1"/>
          </p:cNvSpPr>
          <p:nvPr>
            <p:ph type="title"/>
          </p:nvPr>
        </p:nvSpPr>
        <p:spPr>
          <a:xfrm>
            <a:off x="267984" y="123683"/>
            <a:ext cx="10515600" cy="966564"/>
          </a:xfrm>
        </p:spPr>
        <p:txBody>
          <a:bodyPr/>
          <a:lstStyle/>
          <a:p>
            <a:r>
              <a:rPr lang="en-US" altLang="ko-KR" dirty="0"/>
              <a:t>Rationale</a:t>
            </a:r>
            <a:endParaRPr lang="ko-KR" altLang="en-US" dirty="0"/>
          </a:p>
        </p:txBody>
      </p:sp>
      <p:sp>
        <p:nvSpPr>
          <p:cNvPr id="3" name="Content Placeholder 2">
            <a:extLst>
              <a:ext uri="{FF2B5EF4-FFF2-40B4-BE49-F238E27FC236}">
                <a16:creationId xmlns:a16="http://schemas.microsoft.com/office/drawing/2014/main" id="{B15F9ABF-A964-812F-8E7C-17EA6302C7FC}"/>
              </a:ext>
            </a:extLst>
          </p:cNvPr>
          <p:cNvSpPr>
            <a:spLocks noGrp="1"/>
          </p:cNvSpPr>
          <p:nvPr>
            <p:ph idx="1"/>
          </p:nvPr>
        </p:nvSpPr>
        <p:spPr>
          <a:xfrm>
            <a:off x="730102" y="1225899"/>
            <a:ext cx="10623698" cy="4951064"/>
          </a:xfrm>
        </p:spPr>
        <p:txBody>
          <a:bodyPr>
            <a:normAutofit lnSpcReduction="10000"/>
          </a:bodyPr>
          <a:lstStyle/>
          <a:p>
            <a:r>
              <a:rPr lang="en-US" altLang="ko-KR" sz="3200" b="0" i="0" dirty="0">
                <a:solidFill>
                  <a:srgbClr val="333333"/>
                </a:solidFill>
                <a:effectLst/>
                <a:latin typeface="Arial Narrow" panose="020B0606020202030204" pitchFamily="34" charset="0"/>
              </a:rPr>
              <a:t>Taurine, a </a:t>
            </a:r>
            <a:r>
              <a:rPr lang="en-US" altLang="ko-KR" sz="3200" b="0" i="0" dirty="0" err="1">
                <a:solidFill>
                  <a:srgbClr val="333333"/>
                </a:solidFill>
                <a:effectLst/>
                <a:latin typeface="Arial Narrow" panose="020B0606020202030204" pitchFamily="34" charset="0"/>
              </a:rPr>
              <a:t>semiessential</a:t>
            </a:r>
            <a:r>
              <a:rPr lang="en-US" altLang="ko-KR" sz="3200" b="0" i="0" dirty="0">
                <a:solidFill>
                  <a:srgbClr val="333333"/>
                </a:solidFill>
                <a:effectLst/>
                <a:latin typeface="Arial Narrow" panose="020B0606020202030204" pitchFamily="34" charset="0"/>
              </a:rPr>
              <a:t> micronutrient, is one of the most abundant amino acids in humans and other eukaryotes. </a:t>
            </a:r>
          </a:p>
          <a:p>
            <a:r>
              <a:rPr lang="en-US" altLang="ko-KR" sz="3200" b="0" i="0" dirty="0">
                <a:solidFill>
                  <a:srgbClr val="333333"/>
                </a:solidFill>
                <a:effectLst/>
                <a:latin typeface="Arial Narrow" panose="020B0606020202030204" pitchFamily="34" charset="0"/>
              </a:rPr>
              <a:t>It is a major constituent of bile and can be found in the large intestine, </a:t>
            </a:r>
          </a:p>
          <a:p>
            <a:r>
              <a:rPr lang="en-US" altLang="ko-KR" sz="3200" dirty="0">
                <a:solidFill>
                  <a:srgbClr val="333333"/>
                </a:solidFill>
                <a:latin typeface="Arial Narrow" panose="020B0606020202030204" pitchFamily="34" charset="0"/>
              </a:rPr>
              <a:t>It</a:t>
            </a:r>
            <a:r>
              <a:rPr lang="en-US" altLang="ko-KR" sz="3200" b="0" i="0" dirty="0">
                <a:solidFill>
                  <a:srgbClr val="333333"/>
                </a:solidFill>
                <a:effectLst/>
                <a:latin typeface="Arial Narrow" panose="020B0606020202030204" pitchFamily="34" charset="0"/>
              </a:rPr>
              <a:t> accounts for up to </a:t>
            </a:r>
            <a:r>
              <a:rPr lang="en-US" altLang="ko-KR" sz="3200" b="1" i="0" dirty="0">
                <a:solidFill>
                  <a:srgbClr val="333333"/>
                </a:solidFill>
                <a:effectLst/>
                <a:latin typeface="Arial Narrow" panose="020B0606020202030204" pitchFamily="34" charset="0"/>
              </a:rPr>
              <a:t>0.1%</a:t>
            </a:r>
            <a:r>
              <a:rPr lang="en-US" altLang="ko-KR" sz="3200" b="0" i="0" dirty="0">
                <a:solidFill>
                  <a:srgbClr val="333333"/>
                </a:solidFill>
                <a:effectLst/>
                <a:latin typeface="Arial Narrow" panose="020B0606020202030204" pitchFamily="34" charset="0"/>
              </a:rPr>
              <a:t> of total </a:t>
            </a:r>
            <a:r>
              <a:rPr lang="en-US" altLang="ko-KR" sz="3200" b="1" i="0" dirty="0">
                <a:solidFill>
                  <a:srgbClr val="333333"/>
                </a:solidFill>
                <a:effectLst/>
                <a:latin typeface="Arial Narrow" panose="020B0606020202030204" pitchFamily="34" charset="0"/>
              </a:rPr>
              <a:t>human body weight</a:t>
            </a:r>
            <a:r>
              <a:rPr lang="en-US" altLang="ko-KR" sz="3200" b="0" i="0" dirty="0">
                <a:solidFill>
                  <a:srgbClr val="333333"/>
                </a:solidFill>
                <a:effectLst/>
                <a:latin typeface="Arial Narrow" panose="020B0606020202030204" pitchFamily="34" charset="0"/>
              </a:rPr>
              <a:t>.</a:t>
            </a:r>
          </a:p>
          <a:p>
            <a:r>
              <a:rPr lang="en-US" altLang="ko-KR" sz="3200" b="0" i="0" dirty="0">
                <a:solidFill>
                  <a:srgbClr val="333333"/>
                </a:solidFill>
                <a:effectLst/>
                <a:latin typeface="Arial Narrow" panose="020B0606020202030204" pitchFamily="34" charset="0"/>
              </a:rPr>
              <a:t>Earlier studies have shown that the </a:t>
            </a:r>
            <a:r>
              <a:rPr lang="en-US" altLang="ko-KR" sz="3200" b="1" i="0" dirty="0">
                <a:solidFill>
                  <a:srgbClr val="333333"/>
                </a:solidFill>
                <a:effectLst/>
                <a:latin typeface="Arial Narrow" panose="020B0606020202030204" pitchFamily="34" charset="0"/>
              </a:rPr>
              <a:t>concentration of taurine in blood correlates with health</a:t>
            </a:r>
            <a:r>
              <a:rPr lang="en-US" altLang="ko-KR" sz="3200" b="0" i="0" dirty="0">
                <a:solidFill>
                  <a:srgbClr val="333333"/>
                </a:solidFill>
                <a:effectLst/>
                <a:latin typeface="Arial Narrow" panose="020B0606020202030204" pitchFamily="34" charset="0"/>
              </a:rPr>
              <a:t>, but it is unknown whether blood taurine concentrations affect aging. </a:t>
            </a:r>
          </a:p>
          <a:p>
            <a:r>
              <a:rPr lang="en-US" altLang="ko-KR" sz="3200" b="0" i="0" dirty="0">
                <a:solidFill>
                  <a:srgbClr val="333333"/>
                </a:solidFill>
                <a:effectLst/>
                <a:latin typeface="Arial Narrow" panose="020B0606020202030204" pitchFamily="34" charset="0"/>
              </a:rPr>
              <a:t>To address this gap in knowledge, we measured </a:t>
            </a:r>
            <a:r>
              <a:rPr lang="en-US" altLang="ko-KR" sz="3200" b="1" i="0" dirty="0">
                <a:solidFill>
                  <a:srgbClr val="333333"/>
                </a:solidFill>
                <a:effectLst/>
                <a:latin typeface="Arial Narrow" panose="020B0606020202030204" pitchFamily="34" charset="0"/>
              </a:rPr>
              <a:t>the blood concentration of taurine during aging and investigated the effect of taurine </a:t>
            </a:r>
            <a:r>
              <a:rPr lang="en-US" altLang="ko-KR" sz="3200" b="0" i="0" dirty="0">
                <a:solidFill>
                  <a:srgbClr val="333333"/>
                </a:solidFill>
                <a:effectLst/>
                <a:latin typeface="Arial Narrow" panose="020B0606020202030204" pitchFamily="34" charset="0"/>
              </a:rPr>
              <a:t>supplementation on health span and life span in several species.</a:t>
            </a:r>
            <a:endParaRPr lang="ko-KR" altLang="en-US" sz="3200" dirty="0">
              <a:latin typeface="Arial Narrow" panose="020B0606020202030204" pitchFamily="34" charset="0"/>
            </a:endParaRPr>
          </a:p>
        </p:txBody>
      </p:sp>
    </p:spTree>
    <p:extLst>
      <p:ext uri="{BB962C8B-B14F-4D97-AF65-F5344CB8AC3E}">
        <p14:creationId xmlns:p14="http://schemas.microsoft.com/office/powerpoint/2010/main" val="1895619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4C63E-2CCC-0D0D-1ABD-1981D6C3ACF7}"/>
              </a:ext>
            </a:extLst>
          </p:cNvPr>
          <p:cNvSpPr>
            <a:spLocks noGrp="1"/>
          </p:cNvSpPr>
          <p:nvPr>
            <p:ph type="title"/>
          </p:nvPr>
        </p:nvSpPr>
        <p:spPr>
          <a:xfrm>
            <a:off x="707572" y="0"/>
            <a:ext cx="10515600" cy="884255"/>
          </a:xfrm>
        </p:spPr>
        <p:txBody>
          <a:bodyPr/>
          <a:lstStyle/>
          <a:p>
            <a:r>
              <a:rPr lang="en-US" altLang="ko-KR" b="1" i="0" dirty="0">
                <a:solidFill>
                  <a:srgbClr val="1A1A1A"/>
                </a:solidFill>
                <a:effectLst/>
                <a:latin typeface="var(--font-family-sans-serif)"/>
              </a:rPr>
              <a:t>RESULTS on Taurine deficiency</a:t>
            </a:r>
            <a:endParaRPr lang="ko-KR" altLang="en-US" dirty="0"/>
          </a:p>
        </p:txBody>
      </p:sp>
      <p:sp>
        <p:nvSpPr>
          <p:cNvPr id="3" name="Content Placeholder 2">
            <a:extLst>
              <a:ext uri="{FF2B5EF4-FFF2-40B4-BE49-F238E27FC236}">
                <a16:creationId xmlns:a16="http://schemas.microsoft.com/office/drawing/2014/main" id="{89A81E29-DBD7-B736-9C5C-7037C178530F}"/>
              </a:ext>
            </a:extLst>
          </p:cNvPr>
          <p:cNvSpPr>
            <a:spLocks noGrp="1"/>
          </p:cNvSpPr>
          <p:nvPr>
            <p:ph idx="1"/>
          </p:nvPr>
        </p:nvSpPr>
        <p:spPr>
          <a:xfrm>
            <a:off x="838200" y="1140488"/>
            <a:ext cx="10515600" cy="5352387"/>
          </a:xfrm>
        </p:spPr>
        <p:txBody>
          <a:bodyPr>
            <a:normAutofit fontScale="92500"/>
          </a:bodyPr>
          <a:lstStyle/>
          <a:p>
            <a:r>
              <a:rPr lang="en-US" altLang="ko-KR" sz="3200" b="0" i="0" dirty="0">
                <a:solidFill>
                  <a:srgbClr val="333333"/>
                </a:solidFill>
                <a:effectLst/>
                <a:latin typeface="Arial Narrow" panose="020B0606020202030204" pitchFamily="34" charset="0"/>
              </a:rPr>
              <a:t>Taurine-fed mice of both sexes </a:t>
            </a:r>
            <a:r>
              <a:rPr lang="en-US" altLang="ko-KR" sz="3200" b="1" i="0" dirty="0">
                <a:solidFill>
                  <a:srgbClr val="333333"/>
                </a:solidFill>
                <a:effectLst/>
                <a:latin typeface="Arial Narrow" panose="020B0606020202030204" pitchFamily="34" charset="0"/>
              </a:rPr>
              <a:t>survived longer than the control mice</a:t>
            </a:r>
            <a:r>
              <a:rPr lang="en-US" altLang="ko-KR" sz="3200" b="0" i="0" dirty="0">
                <a:solidFill>
                  <a:srgbClr val="333333"/>
                </a:solidFill>
                <a:effectLst/>
                <a:latin typeface="Arial Narrow" panose="020B0606020202030204" pitchFamily="34" charset="0"/>
              </a:rPr>
              <a:t>. </a:t>
            </a:r>
          </a:p>
          <a:p>
            <a:r>
              <a:rPr lang="en-US" altLang="ko-KR" sz="3200" b="0" i="0" dirty="0">
                <a:solidFill>
                  <a:srgbClr val="333333"/>
                </a:solidFill>
                <a:effectLst/>
                <a:latin typeface="Arial Narrow" panose="020B0606020202030204" pitchFamily="34" charset="0"/>
              </a:rPr>
              <a:t>The median life span of taurine-treated mice increased by </a:t>
            </a:r>
            <a:r>
              <a:rPr lang="en-US" altLang="ko-KR" sz="3200" b="1" i="0" dirty="0">
                <a:solidFill>
                  <a:srgbClr val="333333"/>
                </a:solidFill>
                <a:effectLst/>
                <a:latin typeface="Arial Narrow" panose="020B0606020202030204" pitchFamily="34" charset="0"/>
              </a:rPr>
              <a:t>10 to 12%, </a:t>
            </a:r>
            <a:r>
              <a:rPr lang="en-US" altLang="ko-KR" sz="3200" b="0" i="0" dirty="0">
                <a:solidFill>
                  <a:srgbClr val="333333"/>
                </a:solidFill>
                <a:effectLst/>
                <a:latin typeface="Arial Narrow" panose="020B0606020202030204" pitchFamily="34" charset="0"/>
              </a:rPr>
              <a:t>and life expectancy at 28 months increased by about 18 to 25%. </a:t>
            </a:r>
          </a:p>
          <a:p>
            <a:r>
              <a:rPr lang="en-US" altLang="ko-KR" sz="3200" b="0" i="0" dirty="0">
                <a:solidFill>
                  <a:srgbClr val="333333"/>
                </a:solidFill>
                <a:effectLst/>
                <a:latin typeface="Arial Narrow" panose="020B0606020202030204" pitchFamily="34" charset="0"/>
              </a:rPr>
              <a:t>To investigate whether this decline contributes to aging, we orally fed taurine or a control solution once daily to middle-aged wild-type female and male </a:t>
            </a:r>
            <a:r>
              <a:rPr lang="en-US" altLang="ko-KR" sz="3200" b="1" i="1" dirty="0">
                <a:solidFill>
                  <a:srgbClr val="333333"/>
                </a:solidFill>
                <a:effectLst/>
                <a:latin typeface="Arial Narrow" panose="020B0606020202030204" pitchFamily="34" charset="0"/>
              </a:rPr>
              <a:t>C57Bl/6J</a:t>
            </a:r>
            <a:r>
              <a:rPr lang="en-US" altLang="ko-KR" sz="3200" b="1" i="0" dirty="0">
                <a:solidFill>
                  <a:srgbClr val="333333"/>
                </a:solidFill>
                <a:effectLst/>
                <a:latin typeface="Arial Narrow" panose="020B0606020202030204" pitchFamily="34" charset="0"/>
              </a:rPr>
              <a:t> mice until the end of life. </a:t>
            </a:r>
            <a:endParaRPr lang="en-US" altLang="ko-KR" sz="3200" b="1" dirty="0">
              <a:solidFill>
                <a:srgbClr val="333333"/>
              </a:solidFill>
              <a:latin typeface="Arial Narrow" panose="020B0606020202030204" pitchFamily="34" charset="0"/>
            </a:endParaRPr>
          </a:p>
          <a:p>
            <a:r>
              <a:rPr lang="en-US" altLang="ko-KR" sz="3200" b="0" i="0" dirty="0">
                <a:solidFill>
                  <a:srgbClr val="333333"/>
                </a:solidFill>
                <a:effectLst/>
                <a:latin typeface="Arial Narrow" panose="020B0606020202030204" pitchFamily="34" charset="0"/>
              </a:rPr>
              <a:t>We investigated the health of taurine-fed middle-aged mice and found an </a:t>
            </a:r>
            <a:r>
              <a:rPr lang="en-US" altLang="ko-KR" sz="3200" b="1" i="0" dirty="0">
                <a:solidFill>
                  <a:srgbClr val="333333"/>
                </a:solidFill>
                <a:effectLst/>
                <a:latin typeface="Arial Narrow" panose="020B0606020202030204" pitchFamily="34" charset="0"/>
              </a:rPr>
              <a:t>improved functioning of bone, muscle, pancreas, brain, fat, gut, and immune system, indicating an overall increase in health span. </a:t>
            </a:r>
          </a:p>
          <a:p>
            <a:r>
              <a:rPr lang="en-US" altLang="ko-KR" sz="3200" b="0" i="0" dirty="0">
                <a:solidFill>
                  <a:srgbClr val="333333"/>
                </a:solidFill>
                <a:effectLst/>
                <a:latin typeface="Arial Narrow" panose="020B0606020202030204" pitchFamily="34" charset="0"/>
              </a:rPr>
              <a:t>A meaningful antiaging therapy should not only improve life span but </a:t>
            </a:r>
            <a:r>
              <a:rPr lang="en-US" altLang="ko-KR" sz="3200" b="1" i="0" dirty="0">
                <a:solidFill>
                  <a:srgbClr val="333333"/>
                </a:solidFill>
                <a:effectLst/>
                <a:latin typeface="Arial Narrow" panose="020B0606020202030204" pitchFamily="34" charset="0"/>
              </a:rPr>
              <a:t>also health span</a:t>
            </a:r>
            <a:r>
              <a:rPr lang="en-US" altLang="ko-KR" sz="3200" b="0" i="0" dirty="0">
                <a:solidFill>
                  <a:srgbClr val="333333"/>
                </a:solidFill>
                <a:effectLst/>
                <a:latin typeface="Arial Narrow" panose="020B0606020202030204" pitchFamily="34" charset="0"/>
              </a:rPr>
              <a:t>, the period of healthy living.</a:t>
            </a:r>
          </a:p>
        </p:txBody>
      </p:sp>
    </p:spTree>
    <p:extLst>
      <p:ext uri="{BB962C8B-B14F-4D97-AF65-F5344CB8AC3E}">
        <p14:creationId xmlns:p14="http://schemas.microsoft.com/office/powerpoint/2010/main" val="3125883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070CB-A10F-4A7B-ED17-5E09DF39D0DE}"/>
              </a:ext>
            </a:extLst>
          </p:cNvPr>
          <p:cNvSpPr>
            <a:spLocks noGrp="1"/>
          </p:cNvSpPr>
          <p:nvPr>
            <p:ph type="title"/>
          </p:nvPr>
        </p:nvSpPr>
        <p:spPr>
          <a:xfrm>
            <a:off x="838200" y="365126"/>
            <a:ext cx="10515600" cy="634686"/>
          </a:xfrm>
        </p:spPr>
        <p:txBody>
          <a:bodyPr>
            <a:normAutofit fontScale="90000"/>
          </a:bodyPr>
          <a:lstStyle/>
          <a:p>
            <a:r>
              <a:rPr lang="en-US" altLang="ko-KR" dirty="0"/>
              <a:t>Monkey, worm, yeast study of taurine</a:t>
            </a:r>
            <a:endParaRPr lang="ko-KR" altLang="en-US" dirty="0"/>
          </a:p>
        </p:txBody>
      </p:sp>
      <p:sp>
        <p:nvSpPr>
          <p:cNvPr id="3" name="Content Placeholder 2">
            <a:extLst>
              <a:ext uri="{FF2B5EF4-FFF2-40B4-BE49-F238E27FC236}">
                <a16:creationId xmlns:a16="http://schemas.microsoft.com/office/drawing/2014/main" id="{FB1BC08A-2B83-4841-6548-503C706F3357}"/>
              </a:ext>
            </a:extLst>
          </p:cNvPr>
          <p:cNvSpPr>
            <a:spLocks noGrp="1"/>
          </p:cNvSpPr>
          <p:nvPr>
            <p:ph idx="1"/>
          </p:nvPr>
        </p:nvSpPr>
        <p:spPr>
          <a:xfrm>
            <a:off x="838200" y="1582615"/>
            <a:ext cx="10515600" cy="4594348"/>
          </a:xfrm>
        </p:spPr>
        <p:txBody>
          <a:bodyPr>
            <a:normAutofit/>
          </a:bodyPr>
          <a:lstStyle/>
          <a:p>
            <a:r>
              <a:rPr lang="en-US" altLang="ko-KR" sz="3200" b="0" i="0" dirty="0">
                <a:solidFill>
                  <a:srgbClr val="333333"/>
                </a:solidFill>
                <a:effectLst/>
                <a:latin typeface="Arial Narrow" panose="020B0606020202030204" pitchFamily="34" charset="0"/>
              </a:rPr>
              <a:t>We observed similar effects in monkeys. </a:t>
            </a:r>
          </a:p>
          <a:p>
            <a:r>
              <a:rPr lang="en-US" altLang="ko-KR" sz="3200" b="0" i="0" dirty="0">
                <a:solidFill>
                  <a:srgbClr val="333333"/>
                </a:solidFill>
                <a:effectLst/>
                <a:latin typeface="Arial Narrow" panose="020B0606020202030204" pitchFamily="34" charset="0"/>
              </a:rPr>
              <a:t>To check whether the observed effects of taurine transcended the species boundary, we investigated whether taurine supplementation increased life span </a:t>
            </a:r>
            <a:r>
              <a:rPr lang="en-US" altLang="ko-KR" sz="3200" b="1" i="0" dirty="0">
                <a:solidFill>
                  <a:srgbClr val="333333"/>
                </a:solidFill>
                <a:effectLst/>
                <a:latin typeface="Arial Narrow" panose="020B0606020202030204" pitchFamily="34" charset="0"/>
              </a:rPr>
              <a:t>in worms and yeast. </a:t>
            </a:r>
          </a:p>
          <a:p>
            <a:r>
              <a:rPr lang="en-US" altLang="ko-KR" sz="3200" b="0" i="0" dirty="0">
                <a:solidFill>
                  <a:srgbClr val="333333"/>
                </a:solidFill>
                <a:effectLst/>
                <a:latin typeface="Arial Narrow" panose="020B0606020202030204" pitchFamily="34" charset="0"/>
              </a:rPr>
              <a:t>Although taurine did not affect the replicative life span of </a:t>
            </a:r>
            <a:r>
              <a:rPr lang="en-US" altLang="ko-KR" sz="3200" b="1" i="0" dirty="0">
                <a:solidFill>
                  <a:srgbClr val="FF0000"/>
                </a:solidFill>
                <a:effectLst/>
                <a:latin typeface="Arial Narrow" panose="020B0606020202030204" pitchFamily="34" charset="0"/>
              </a:rPr>
              <a:t>unicellular</a:t>
            </a:r>
            <a:r>
              <a:rPr lang="en-US" altLang="ko-KR" sz="3200" b="0" i="0" dirty="0">
                <a:solidFill>
                  <a:srgbClr val="333333"/>
                </a:solidFill>
                <a:effectLst/>
                <a:latin typeface="Arial Narrow" panose="020B0606020202030204" pitchFamily="34" charset="0"/>
              </a:rPr>
              <a:t> yeast, it increased life span in </a:t>
            </a:r>
            <a:r>
              <a:rPr lang="en-US" altLang="ko-KR" sz="3200" b="1" i="0" dirty="0">
                <a:solidFill>
                  <a:srgbClr val="FF0000"/>
                </a:solidFill>
                <a:effectLst/>
                <a:latin typeface="Arial Narrow" panose="020B0606020202030204" pitchFamily="34" charset="0"/>
              </a:rPr>
              <a:t>multicellular</a:t>
            </a:r>
            <a:r>
              <a:rPr lang="en-US" altLang="ko-KR" sz="3200" b="0" i="0" dirty="0">
                <a:solidFill>
                  <a:srgbClr val="333333"/>
                </a:solidFill>
                <a:effectLst/>
                <a:latin typeface="Arial Narrow" panose="020B0606020202030204" pitchFamily="34" charset="0"/>
              </a:rPr>
              <a:t> worms. </a:t>
            </a:r>
          </a:p>
          <a:p>
            <a:r>
              <a:rPr lang="en-US" altLang="ko-KR" sz="3200" b="0" i="0" dirty="0">
                <a:solidFill>
                  <a:srgbClr val="333333"/>
                </a:solidFill>
                <a:effectLst/>
                <a:latin typeface="Arial Narrow" panose="020B0606020202030204" pitchFamily="34" charset="0"/>
              </a:rPr>
              <a:t>Investigations into the mechanism or mechanisms through which taurine supplementation improved the health span and life span revealed that taurine positively affected several hallmarks of aging. </a:t>
            </a:r>
          </a:p>
          <a:p>
            <a:endParaRPr lang="ko-KR" altLang="en-US" dirty="0"/>
          </a:p>
        </p:txBody>
      </p:sp>
    </p:spTree>
    <p:extLst>
      <p:ext uri="{BB962C8B-B14F-4D97-AF65-F5344CB8AC3E}">
        <p14:creationId xmlns:p14="http://schemas.microsoft.com/office/powerpoint/2010/main" val="2182486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1F6FF-F8ED-39B3-57F7-C503EB4CBD84}"/>
              </a:ext>
            </a:extLst>
          </p:cNvPr>
          <p:cNvSpPr>
            <a:spLocks noGrp="1"/>
          </p:cNvSpPr>
          <p:nvPr>
            <p:ph type="title"/>
          </p:nvPr>
        </p:nvSpPr>
        <p:spPr>
          <a:xfrm>
            <a:off x="838200" y="365126"/>
            <a:ext cx="10515600" cy="870822"/>
          </a:xfrm>
        </p:spPr>
        <p:txBody>
          <a:bodyPr/>
          <a:lstStyle/>
          <a:p>
            <a:r>
              <a:rPr lang="en-US" altLang="ko-KR" dirty="0"/>
              <a:t>Telomere and </a:t>
            </a:r>
            <a:r>
              <a:rPr lang="en-US" altLang="ko-KR" dirty="0" err="1"/>
              <a:t>Exercize</a:t>
            </a:r>
            <a:endParaRPr lang="ko-KR" altLang="en-US" dirty="0"/>
          </a:p>
        </p:txBody>
      </p:sp>
      <p:sp>
        <p:nvSpPr>
          <p:cNvPr id="3" name="Content Placeholder 2">
            <a:extLst>
              <a:ext uri="{FF2B5EF4-FFF2-40B4-BE49-F238E27FC236}">
                <a16:creationId xmlns:a16="http://schemas.microsoft.com/office/drawing/2014/main" id="{88ED4C18-A5C2-DDD7-3047-4B900645CB75}"/>
              </a:ext>
            </a:extLst>
          </p:cNvPr>
          <p:cNvSpPr>
            <a:spLocks noGrp="1"/>
          </p:cNvSpPr>
          <p:nvPr>
            <p:ph idx="1"/>
          </p:nvPr>
        </p:nvSpPr>
        <p:spPr/>
        <p:txBody>
          <a:bodyPr/>
          <a:lstStyle/>
          <a:p>
            <a:r>
              <a:rPr lang="en-US" altLang="ko-KR" sz="3600" b="0" i="0" dirty="0">
                <a:solidFill>
                  <a:srgbClr val="333333"/>
                </a:solidFill>
                <a:effectLst/>
                <a:latin typeface="Arial Narrow" panose="020B0606020202030204" pitchFamily="34" charset="0"/>
              </a:rPr>
              <a:t>Taurine reduced cellular senescence, protected against </a:t>
            </a:r>
            <a:r>
              <a:rPr lang="en-US" altLang="ko-KR" sz="3600" b="1" i="0" dirty="0">
                <a:solidFill>
                  <a:srgbClr val="333333"/>
                </a:solidFill>
                <a:effectLst/>
                <a:latin typeface="Arial Narrow" panose="020B0606020202030204" pitchFamily="34" charset="0"/>
              </a:rPr>
              <a:t>telomerase deficiency</a:t>
            </a:r>
            <a:r>
              <a:rPr lang="en-US" altLang="ko-KR" sz="3600" b="0" i="0" dirty="0">
                <a:solidFill>
                  <a:srgbClr val="333333"/>
                </a:solidFill>
                <a:effectLst/>
                <a:latin typeface="Arial Narrow" panose="020B0606020202030204" pitchFamily="34" charset="0"/>
              </a:rPr>
              <a:t>, suppressed mitochondrial dysfunction, decreased DNA damage, and attenuated inflammation. </a:t>
            </a:r>
          </a:p>
          <a:p>
            <a:r>
              <a:rPr lang="en-US" altLang="ko-KR" sz="3600" b="0" i="0" dirty="0">
                <a:solidFill>
                  <a:srgbClr val="333333"/>
                </a:solidFill>
                <a:effectLst/>
                <a:latin typeface="Arial Narrow" panose="020B0606020202030204" pitchFamily="34" charset="0"/>
              </a:rPr>
              <a:t>We found that a </a:t>
            </a:r>
            <a:r>
              <a:rPr lang="en-US" altLang="ko-KR" sz="3600" b="1" i="0" dirty="0">
                <a:solidFill>
                  <a:srgbClr val="333333"/>
                </a:solidFill>
                <a:effectLst/>
                <a:latin typeface="Arial Narrow" panose="020B0606020202030204" pitchFamily="34" charset="0"/>
              </a:rPr>
              <a:t>bout of exercise increased the concentrations of taurine </a:t>
            </a:r>
            <a:r>
              <a:rPr lang="en-US" altLang="ko-KR" sz="3600" b="0" i="0" dirty="0">
                <a:solidFill>
                  <a:srgbClr val="333333"/>
                </a:solidFill>
                <a:effectLst/>
                <a:latin typeface="Arial Narrow" panose="020B0606020202030204" pitchFamily="34" charset="0"/>
              </a:rPr>
              <a:t>metabolites in blood, which might partially underlie the antiaging effects of exercise.</a:t>
            </a:r>
            <a:endParaRPr lang="ko-KR" altLang="en-US" sz="3600" dirty="0">
              <a:latin typeface="Arial Narrow" panose="020B0606020202030204" pitchFamily="34" charset="0"/>
            </a:endParaRPr>
          </a:p>
          <a:p>
            <a:endParaRPr lang="ko-KR" altLang="en-US" dirty="0"/>
          </a:p>
        </p:txBody>
      </p:sp>
    </p:spTree>
    <p:extLst>
      <p:ext uri="{BB962C8B-B14F-4D97-AF65-F5344CB8AC3E}">
        <p14:creationId xmlns:p14="http://schemas.microsoft.com/office/powerpoint/2010/main" val="3423334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07D0A-78BE-7791-BD60-44D0B9942F4E}"/>
              </a:ext>
            </a:extLst>
          </p:cNvPr>
          <p:cNvSpPr>
            <a:spLocks noGrp="1"/>
          </p:cNvSpPr>
          <p:nvPr>
            <p:ph type="title"/>
          </p:nvPr>
        </p:nvSpPr>
        <p:spPr/>
        <p:txBody>
          <a:bodyPr/>
          <a:lstStyle/>
          <a:p>
            <a:r>
              <a:rPr lang="en-US" altLang="ko-KR" dirty="0"/>
              <a:t>Low level of taurine </a:t>
            </a:r>
            <a:r>
              <a:rPr lang="en-US" altLang="ko-KR" dirty="0">
                <a:sym typeface="Wingdings" panose="05000000000000000000" pitchFamily="2" charset="2"/>
              </a:rPr>
              <a:t> unhealthy</a:t>
            </a:r>
            <a:endParaRPr lang="ko-KR" altLang="en-US" dirty="0"/>
          </a:p>
        </p:txBody>
      </p:sp>
      <p:sp>
        <p:nvSpPr>
          <p:cNvPr id="3" name="Content Placeholder 2">
            <a:extLst>
              <a:ext uri="{FF2B5EF4-FFF2-40B4-BE49-F238E27FC236}">
                <a16:creationId xmlns:a16="http://schemas.microsoft.com/office/drawing/2014/main" id="{BE05EB4F-E20A-3212-CC08-800806F34F39}"/>
              </a:ext>
            </a:extLst>
          </p:cNvPr>
          <p:cNvSpPr>
            <a:spLocks noGrp="1"/>
          </p:cNvSpPr>
          <p:nvPr>
            <p:ph idx="1"/>
          </p:nvPr>
        </p:nvSpPr>
        <p:spPr/>
        <p:txBody>
          <a:bodyPr/>
          <a:lstStyle/>
          <a:p>
            <a:r>
              <a:rPr lang="en-US" altLang="ko-KR" sz="3600" b="0" i="0" dirty="0">
                <a:solidFill>
                  <a:srgbClr val="333333"/>
                </a:solidFill>
                <a:effectLst/>
                <a:latin typeface="Arial Narrow" panose="020B0606020202030204" pitchFamily="34" charset="0"/>
              </a:rPr>
              <a:t>An association analysis of metabolite clinical risk factors in humans showed that lower taurine, </a:t>
            </a:r>
            <a:r>
              <a:rPr lang="en-US" altLang="ko-KR" sz="3600" b="0" i="0" dirty="0" err="1">
                <a:solidFill>
                  <a:srgbClr val="333333"/>
                </a:solidFill>
                <a:effectLst/>
                <a:latin typeface="Arial Narrow" panose="020B0606020202030204" pitchFamily="34" charset="0"/>
              </a:rPr>
              <a:t>hypotaurine</a:t>
            </a:r>
            <a:r>
              <a:rPr lang="en-US" altLang="ko-KR" sz="3600" b="0" i="0" dirty="0">
                <a:solidFill>
                  <a:srgbClr val="333333"/>
                </a:solidFill>
                <a:effectLst/>
                <a:latin typeface="Arial Narrow" panose="020B0606020202030204" pitchFamily="34" charset="0"/>
              </a:rPr>
              <a:t>, and </a:t>
            </a:r>
            <a:r>
              <a:rPr lang="en-US" altLang="ko-KR" sz="3600" b="0" i="1" dirty="0">
                <a:solidFill>
                  <a:srgbClr val="333333"/>
                </a:solidFill>
                <a:effectLst/>
                <a:latin typeface="Arial Narrow" panose="020B0606020202030204" pitchFamily="34" charset="0"/>
              </a:rPr>
              <a:t>N</a:t>
            </a:r>
            <a:r>
              <a:rPr lang="en-US" altLang="ko-KR" sz="3600" b="0" i="0" dirty="0">
                <a:solidFill>
                  <a:srgbClr val="333333"/>
                </a:solidFill>
                <a:effectLst/>
                <a:latin typeface="Arial Narrow" panose="020B0606020202030204" pitchFamily="34" charset="0"/>
              </a:rPr>
              <a:t>-</a:t>
            </a:r>
            <a:r>
              <a:rPr lang="en-US" altLang="ko-KR" sz="3600" b="0" i="0" dirty="0" err="1">
                <a:solidFill>
                  <a:srgbClr val="333333"/>
                </a:solidFill>
                <a:effectLst/>
                <a:latin typeface="Arial Narrow" panose="020B0606020202030204" pitchFamily="34" charset="0"/>
              </a:rPr>
              <a:t>acetyltaurine</a:t>
            </a:r>
            <a:r>
              <a:rPr lang="en-US" altLang="ko-KR" sz="3600" b="0" i="0" dirty="0">
                <a:solidFill>
                  <a:srgbClr val="333333"/>
                </a:solidFill>
                <a:effectLst/>
                <a:latin typeface="Arial Narrow" panose="020B0606020202030204" pitchFamily="34" charset="0"/>
              </a:rPr>
              <a:t> concentrations were associated with adverse health, such as increased abdominal obesity, hypertension, inflammation, and prevalence of type 2 </a:t>
            </a:r>
            <a:r>
              <a:rPr lang="en-US" altLang="ko-KR" sz="3600" b="1" i="0" dirty="0">
                <a:solidFill>
                  <a:srgbClr val="333333"/>
                </a:solidFill>
                <a:effectLst/>
                <a:latin typeface="Arial Narrow" panose="020B0606020202030204" pitchFamily="34" charset="0"/>
              </a:rPr>
              <a:t>diabetes</a:t>
            </a:r>
            <a:r>
              <a:rPr lang="en-US" altLang="ko-KR" sz="3600" b="0" i="0" dirty="0">
                <a:solidFill>
                  <a:srgbClr val="333333"/>
                </a:solidFill>
                <a:effectLst/>
                <a:latin typeface="Arial Narrow" panose="020B0606020202030204" pitchFamily="34" charset="0"/>
              </a:rPr>
              <a:t>. </a:t>
            </a:r>
          </a:p>
          <a:p>
            <a:endParaRPr lang="ko-KR" altLang="en-US" dirty="0"/>
          </a:p>
        </p:txBody>
      </p:sp>
    </p:spTree>
    <p:extLst>
      <p:ext uri="{BB962C8B-B14F-4D97-AF65-F5344CB8AC3E}">
        <p14:creationId xmlns:p14="http://schemas.microsoft.com/office/powerpoint/2010/main" val="2595765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3966A-3776-DDBC-49FC-971EDE694002}"/>
              </a:ext>
            </a:extLst>
          </p:cNvPr>
          <p:cNvSpPr>
            <a:spLocks noGrp="1"/>
          </p:cNvSpPr>
          <p:nvPr>
            <p:ph type="title"/>
          </p:nvPr>
        </p:nvSpPr>
        <p:spPr>
          <a:xfrm>
            <a:off x="838200" y="125605"/>
            <a:ext cx="10515600" cy="904352"/>
          </a:xfrm>
        </p:spPr>
        <p:txBody>
          <a:bodyPr>
            <a:normAutofit/>
          </a:bodyPr>
          <a:lstStyle/>
          <a:p>
            <a:r>
              <a:rPr lang="en-US" altLang="ko-KR" b="1" i="0" dirty="0">
                <a:solidFill>
                  <a:srgbClr val="1A1A1A"/>
                </a:solidFill>
                <a:effectLst/>
                <a:latin typeface="var(--font-family-sans-serif)"/>
              </a:rPr>
              <a:t>CONCLUSION on Taurine supplement</a:t>
            </a:r>
            <a:endParaRPr lang="ko-KR" altLang="en-US" dirty="0"/>
          </a:p>
        </p:txBody>
      </p:sp>
      <p:sp>
        <p:nvSpPr>
          <p:cNvPr id="3" name="Content Placeholder 2">
            <a:extLst>
              <a:ext uri="{FF2B5EF4-FFF2-40B4-BE49-F238E27FC236}">
                <a16:creationId xmlns:a16="http://schemas.microsoft.com/office/drawing/2014/main" id="{061A8A86-A206-DE89-E393-184624D695A2}"/>
              </a:ext>
            </a:extLst>
          </p:cNvPr>
          <p:cNvSpPr>
            <a:spLocks noGrp="1"/>
          </p:cNvSpPr>
          <p:nvPr>
            <p:ph idx="1"/>
          </p:nvPr>
        </p:nvSpPr>
        <p:spPr>
          <a:xfrm>
            <a:off x="838200" y="1215851"/>
            <a:ext cx="10515600" cy="5135330"/>
          </a:xfrm>
        </p:spPr>
        <p:txBody>
          <a:bodyPr>
            <a:normAutofit lnSpcReduction="10000"/>
          </a:bodyPr>
          <a:lstStyle/>
          <a:p>
            <a:r>
              <a:rPr lang="en-US" altLang="ko-KR" sz="3600" b="0" i="0" dirty="0">
                <a:solidFill>
                  <a:srgbClr val="333333"/>
                </a:solidFill>
                <a:effectLst/>
                <a:latin typeface="Arial Narrow" panose="020B0606020202030204" pitchFamily="34" charset="0"/>
              </a:rPr>
              <a:t>Taurine abundance decreases during aging. </a:t>
            </a:r>
          </a:p>
          <a:p>
            <a:r>
              <a:rPr lang="en-US" altLang="ko-KR" sz="3600" b="0" i="0" dirty="0">
                <a:solidFill>
                  <a:srgbClr val="333333"/>
                </a:solidFill>
                <a:effectLst/>
                <a:latin typeface="Arial Narrow" panose="020B0606020202030204" pitchFamily="34" charset="0"/>
              </a:rPr>
              <a:t>A reversal of this decline through taurine supplementation increases health span and life span in mice and worms and health span in monkeys. </a:t>
            </a:r>
          </a:p>
          <a:p>
            <a:r>
              <a:rPr lang="en-US" altLang="ko-KR" sz="3600" b="0" i="0" dirty="0">
                <a:solidFill>
                  <a:srgbClr val="333333"/>
                </a:solidFill>
                <a:effectLst/>
                <a:latin typeface="Arial Narrow" panose="020B0606020202030204" pitchFamily="34" charset="0"/>
              </a:rPr>
              <a:t>This identifies taurine </a:t>
            </a:r>
            <a:r>
              <a:rPr lang="en-US" altLang="ko-KR" sz="3600" b="1" i="0" dirty="0">
                <a:solidFill>
                  <a:srgbClr val="333333"/>
                </a:solidFill>
                <a:effectLst/>
                <a:latin typeface="Arial Narrow" panose="020B0606020202030204" pitchFamily="34" charset="0"/>
              </a:rPr>
              <a:t>deficiency as a driver of aging </a:t>
            </a:r>
            <a:r>
              <a:rPr lang="en-US" altLang="ko-KR" sz="3600" b="0" i="0" dirty="0">
                <a:solidFill>
                  <a:srgbClr val="333333"/>
                </a:solidFill>
                <a:effectLst/>
                <a:latin typeface="Arial Narrow" panose="020B0606020202030204" pitchFamily="34" charset="0"/>
              </a:rPr>
              <a:t>in these species. </a:t>
            </a:r>
          </a:p>
          <a:p>
            <a:r>
              <a:rPr lang="en-US" altLang="ko-KR" sz="3600" b="0" i="0" dirty="0">
                <a:solidFill>
                  <a:srgbClr val="333333"/>
                </a:solidFill>
                <a:effectLst/>
                <a:latin typeface="Arial Narrow" panose="020B0606020202030204" pitchFamily="34" charset="0"/>
              </a:rPr>
              <a:t>To test whether taurine deficiency is a driver of aging i</a:t>
            </a:r>
            <a:r>
              <a:rPr lang="en-US" altLang="ko-KR" sz="3600" b="0" i="0" dirty="0">
                <a:solidFill>
                  <a:srgbClr val="FF0000"/>
                </a:solidFill>
                <a:effectLst/>
                <a:latin typeface="Arial Narrow" panose="020B0606020202030204" pitchFamily="34" charset="0"/>
              </a:rPr>
              <a:t>n humans as well</a:t>
            </a:r>
            <a:r>
              <a:rPr lang="en-US" altLang="ko-KR" sz="3600" b="0" i="0" dirty="0">
                <a:solidFill>
                  <a:srgbClr val="333333"/>
                </a:solidFill>
                <a:effectLst/>
                <a:latin typeface="Arial Narrow" panose="020B0606020202030204" pitchFamily="34" charset="0"/>
              </a:rPr>
              <a:t>, long-term, </a:t>
            </a:r>
            <a:r>
              <a:rPr lang="en-US" altLang="ko-KR" sz="3600" b="1" i="0" dirty="0">
                <a:solidFill>
                  <a:srgbClr val="333333"/>
                </a:solidFill>
                <a:effectLst/>
                <a:latin typeface="Arial Narrow" panose="020B0606020202030204" pitchFamily="34" charset="0"/>
              </a:rPr>
              <a:t>well-controlled taurine supplementation trials t</a:t>
            </a:r>
            <a:r>
              <a:rPr lang="en-US" altLang="ko-KR" sz="3600" b="0" i="0" dirty="0">
                <a:solidFill>
                  <a:srgbClr val="333333"/>
                </a:solidFill>
                <a:effectLst/>
                <a:latin typeface="Arial Narrow" panose="020B0606020202030204" pitchFamily="34" charset="0"/>
              </a:rPr>
              <a:t>hat measure health span and life span as outcomes are required.</a:t>
            </a:r>
            <a:endParaRPr lang="ko-KR" altLang="en-US" sz="3600" dirty="0">
              <a:latin typeface="Arial Narrow" panose="020B0606020202030204" pitchFamily="34" charset="0"/>
            </a:endParaRPr>
          </a:p>
        </p:txBody>
      </p:sp>
    </p:spTree>
    <p:extLst>
      <p:ext uri="{BB962C8B-B14F-4D97-AF65-F5344CB8AC3E}">
        <p14:creationId xmlns:p14="http://schemas.microsoft.com/office/powerpoint/2010/main" val="27834358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65D67-7E36-E553-AFB4-83324F7437DA}"/>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79638240-02C9-643F-67C7-04F9378C202A}"/>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86494483-2615-A514-C3C9-7CEC9FD81423}"/>
              </a:ext>
            </a:extLst>
          </p:cNvPr>
          <p:cNvPicPr>
            <a:picLocks noChangeAspect="1"/>
          </p:cNvPicPr>
          <p:nvPr/>
        </p:nvPicPr>
        <p:blipFill>
          <a:blip r:embed="rId2"/>
          <a:stretch>
            <a:fillRect/>
          </a:stretch>
        </p:blipFill>
        <p:spPr>
          <a:xfrm>
            <a:off x="2466871" y="277302"/>
            <a:ext cx="7123730" cy="6161494"/>
          </a:xfrm>
          <a:prstGeom prst="rect">
            <a:avLst/>
          </a:prstGeom>
        </p:spPr>
      </p:pic>
    </p:spTree>
    <p:extLst>
      <p:ext uri="{BB962C8B-B14F-4D97-AF65-F5344CB8AC3E}">
        <p14:creationId xmlns:p14="http://schemas.microsoft.com/office/powerpoint/2010/main" val="290452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A6A36-23DD-97A7-8E78-5A008B6DF55E}"/>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A58A9C1B-B431-BA20-1BD0-34831C416631}"/>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C444C738-249E-BA63-3EF5-801B8DFA1EAF}"/>
              </a:ext>
            </a:extLst>
          </p:cNvPr>
          <p:cNvPicPr>
            <a:picLocks noChangeAspect="1"/>
          </p:cNvPicPr>
          <p:nvPr/>
        </p:nvPicPr>
        <p:blipFill>
          <a:blip r:embed="rId2"/>
          <a:stretch>
            <a:fillRect/>
          </a:stretch>
        </p:blipFill>
        <p:spPr>
          <a:xfrm>
            <a:off x="2237123" y="763674"/>
            <a:ext cx="7380674" cy="5486518"/>
          </a:xfrm>
          <a:prstGeom prst="rect">
            <a:avLst/>
          </a:prstGeom>
        </p:spPr>
      </p:pic>
    </p:spTree>
    <p:extLst>
      <p:ext uri="{BB962C8B-B14F-4D97-AF65-F5344CB8AC3E}">
        <p14:creationId xmlns:p14="http://schemas.microsoft.com/office/powerpoint/2010/main" val="1698269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F672C-1800-94C9-C03D-E4E1F744930F}"/>
              </a:ext>
            </a:extLst>
          </p:cNvPr>
          <p:cNvSpPr>
            <a:spLocks noGrp="1"/>
          </p:cNvSpPr>
          <p:nvPr>
            <p:ph type="title"/>
          </p:nvPr>
        </p:nvSpPr>
        <p:spPr>
          <a:xfrm>
            <a:off x="421193" y="194304"/>
            <a:ext cx="10515600" cy="629662"/>
          </a:xfrm>
        </p:spPr>
        <p:txBody>
          <a:bodyPr>
            <a:normAutofit fontScale="90000"/>
          </a:bodyPr>
          <a:lstStyle/>
          <a:p>
            <a:r>
              <a:rPr lang="en-US" altLang="ko-KR" dirty="0"/>
              <a:t>What is Taurine?</a:t>
            </a:r>
            <a:endParaRPr lang="ko-KR" altLang="en-US" dirty="0"/>
          </a:p>
        </p:txBody>
      </p:sp>
      <p:sp>
        <p:nvSpPr>
          <p:cNvPr id="3" name="Content Placeholder 2">
            <a:extLst>
              <a:ext uri="{FF2B5EF4-FFF2-40B4-BE49-F238E27FC236}">
                <a16:creationId xmlns:a16="http://schemas.microsoft.com/office/drawing/2014/main" id="{4779610D-FBEE-ED6E-1618-78421EDD115C}"/>
              </a:ext>
            </a:extLst>
          </p:cNvPr>
          <p:cNvSpPr>
            <a:spLocks noGrp="1"/>
          </p:cNvSpPr>
          <p:nvPr>
            <p:ph idx="1"/>
          </p:nvPr>
        </p:nvSpPr>
        <p:spPr>
          <a:xfrm>
            <a:off x="838199" y="1155560"/>
            <a:ext cx="10792767" cy="5252327"/>
          </a:xfrm>
        </p:spPr>
        <p:txBody>
          <a:bodyPr>
            <a:normAutofit/>
          </a:bodyPr>
          <a:lstStyle/>
          <a:p>
            <a:r>
              <a:rPr lang="en-US" altLang="ko-KR" sz="3600" b="0" i="0" dirty="0">
                <a:solidFill>
                  <a:srgbClr val="333333"/>
                </a:solidFill>
                <a:effectLst/>
                <a:latin typeface="Arial Narrow" panose="020B0606020202030204" pitchFamily="34" charset="0"/>
              </a:rPr>
              <a:t>Taurine (2–</a:t>
            </a:r>
            <a:r>
              <a:rPr lang="en-US" altLang="ko-KR" sz="3600" b="0" i="0" dirty="0" err="1">
                <a:solidFill>
                  <a:srgbClr val="333333"/>
                </a:solidFill>
                <a:effectLst/>
                <a:latin typeface="Arial Narrow" panose="020B0606020202030204" pitchFamily="34" charset="0"/>
              </a:rPr>
              <a:t>aminoethanesulfonic</a:t>
            </a:r>
            <a:r>
              <a:rPr lang="en-US" altLang="ko-KR" sz="3600" b="0" i="0" dirty="0">
                <a:solidFill>
                  <a:srgbClr val="333333"/>
                </a:solidFill>
                <a:effectLst/>
                <a:latin typeface="Arial Narrow" panose="020B0606020202030204" pitchFamily="34" charset="0"/>
              </a:rPr>
              <a:t> acid), a </a:t>
            </a:r>
            <a:r>
              <a:rPr lang="en-US" altLang="ko-KR" sz="3600" b="1" i="0" dirty="0" err="1">
                <a:solidFill>
                  <a:srgbClr val="333333"/>
                </a:solidFill>
                <a:effectLst/>
                <a:latin typeface="Arial Narrow" panose="020B0606020202030204" pitchFamily="34" charset="0"/>
              </a:rPr>
              <a:t>semiessential</a:t>
            </a:r>
            <a:r>
              <a:rPr lang="en-US" altLang="ko-KR" sz="3600" b="0" i="0" dirty="0">
                <a:solidFill>
                  <a:srgbClr val="333333"/>
                </a:solidFill>
                <a:effectLst/>
                <a:latin typeface="Arial Narrow" panose="020B0606020202030204" pitchFamily="34" charset="0"/>
              </a:rPr>
              <a:t> micronutrient, is one of the most abundant amino acids found in organisms across eukaryotic phyla (</a:t>
            </a:r>
            <a:r>
              <a:rPr lang="en-US" altLang="ko-KR" sz="3600" b="0" i="1" u="none" strike="noStrike" dirty="0">
                <a:solidFill>
                  <a:srgbClr val="CA2015"/>
                </a:solidFill>
                <a:effectLst/>
                <a:latin typeface="Arial Narrow" panose="020B0606020202030204" pitchFamily="34" charset="0"/>
                <a:hlinkClick r:id="rId2"/>
              </a:rPr>
              <a:t>18</a:t>
            </a:r>
            <a:r>
              <a:rPr lang="en-US" altLang="ko-KR" sz="3600" b="0" i="0" dirty="0">
                <a:solidFill>
                  <a:srgbClr val="333333"/>
                </a:solidFill>
                <a:effectLst/>
                <a:latin typeface="Arial Narrow" panose="020B0606020202030204" pitchFamily="34" charset="0"/>
              </a:rPr>
              <a:t>–</a:t>
            </a:r>
            <a:r>
              <a:rPr lang="en-US" altLang="ko-KR" sz="3600" b="0" i="1" u="none" strike="noStrike" dirty="0">
                <a:solidFill>
                  <a:srgbClr val="CA2015"/>
                </a:solidFill>
                <a:effectLst/>
                <a:latin typeface="Arial Narrow" panose="020B0606020202030204" pitchFamily="34" charset="0"/>
                <a:hlinkClick r:id="rId3"/>
              </a:rPr>
              <a:t>22</a:t>
            </a:r>
            <a:r>
              <a:rPr lang="en-US" altLang="ko-KR" sz="3600" b="0" i="0" dirty="0">
                <a:solidFill>
                  <a:srgbClr val="333333"/>
                </a:solidFill>
                <a:effectLst/>
                <a:latin typeface="Arial Narrow" panose="020B0606020202030204" pitchFamily="34" charset="0"/>
              </a:rPr>
              <a:t>). </a:t>
            </a:r>
          </a:p>
          <a:p>
            <a:r>
              <a:rPr lang="en-US" altLang="ko-KR" sz="3600" b="0" i="0" dirty="0">
                <a:solidFill>
                  <a:srgbClr val="333333"/>
                </a:solidFill>
                <a:effectLst/>
                <a:latin typeface="Arial Narrow" panose="020B0606020202030204" pitchFamily="34" charset="0"/>
              </a:rPr>
              <a:t>In mammalian cells, taurine is produced from cysteine through the action of cysteine </a:t>
            </a:r>
            <a:r>
              <a:rPr lang="en-US" altLang="ko-KR" sz="3600" b="0" i="0" dirty="0" err="1">
                <a:solidFill>
                  <a:srgbClr val="333333"/>
                </a:solidFill>
                <a:effectLst/>
                <a:latin typeface="Arial Narrow" panose="020B0606020202030204" pitchFamily="34" charset="0"/>
              </a:rPr>
              <a:t>sulfinic</a:t>
            </a:r>
            <a:r>
              <a:rPr lang="en-US" altLang="ko-KR" sz="3600" b="0" i="0" dirty="0">
                <a:solidFill>
                  <a:srgbClr val="333333"/>
                </a:solidFill>
                <a:effectLst/>
                <a:latin typeface="Arial Narrow" panose="020B0606020202030204" pitchFamily="34" charset="0"/>
              </a:rPr>
              <a:t> acid decarboxylase (</a:t>
            </a:r>
            <a:r>
              <a:rPr lang="en-US" altLang="ko-KR" sz="3600" b="1" i="0" dirty="0">
                <a:solidFill>
                  <a:srgbClr val="333333"/>
                </a:solidFill>
                <a:effectLst/>
                <a:latin typeface="Arial Narrow" panose="020B0606020202030204" pitchFamily="34" charset="0"/>
              </a:rPr>
              <a:t>CSAD</a:t>
            </a:r>
            <a:r>
              <a:rPr lang="en-US" altLang="ko-KR" sz="3600" b="0" i="0" dirty="0">
                <a:solidFill>
                  <a:srgbClr val="333333"/>
                </a:solidFill>
                <a:effectLst/>
                <a:latin typeface="Arial Narrow" panose="020B0606020202030204" pitchFamily="34" charset="0"/>
              </a:rPr>
              <a:t>) (</a:t>
            </a:r>
            <a:r>
              <a:rPr lang="en-US" altLang="ko-KR" sz="3600" b="0" i="1" u="none" strike="noStrike" dirty="0">
                <a:solidFill>
                  <a:srgbClr val="CA2015"/>
                </a:solidFill>
                <a:effectLst/>
                <a:latin typeface="Arial Narrow" panose="020B0606020202030204" pitchFamily="34" charset="0"/>
                <a:hlinkClick r:id="rId4"/>
              </a:rPr>
              <a:t>20</a:t>
            </a:r>
            <a:r>
              <a:rPr lang="en-US" altLang="ko-KR" sz="3600" b="0" i="0" dirty="0">
                <a:solidFill>
                  <a:srgbClr val="333333"/>
                </a:solidFill>
                <a:effectLst/>
                <a:latin typeface="Arial Narrow" panose="020B0606020202030204" pitchFamily="34" charset="0"/>
              </a:rPr>
              <a:t>). </a:t>
            </a:r>
          </a:p>
          <a:p>
            <a:r>
              <a:rPr lang="en-US" altLang="ko-KR" sz="3600" b="0" i="0" dirty="0">
                <a:solidFill>
                  <a:srgbClr val="333333"/>
                </a:solidFill>
                <a:effectLst/>
                <a:latin typeface="Arial Narrow" panose="020B0606020202030204" pitchFamily="34" charset="0"/>
              </a:rPr>
              <a:t>Taurine can also be obtained from the diet and is taken up by cells through </a:t>
            </a:r>
            <a:r>
              <a:rPr lang="en-US" altLang="ko-KR" sz="3600" b="1" i="0" dirty="0">
                <a:solidFill>
                  <a:srgbClr val="333333"/>
                </a:solidFill>
                <a:effectLst/>
                <a:latin typeface="Arial Narrow" panose="020B0606020202030204" pitchFamily="34" charset="0"/>
              </a:rPr>
              <a:t>taurine transporters (</a:t>
            </a:r>
            <a:r>
              <a:rPr lang="en-US" altLang="ko-KR" sz="3600" b="1" i="1" u="none" strike="noStrike" dirty="0">
                <a:solidFill>
                  <a:srgbClr val="CA2015"/>
                </a:solidFill>
                <a:effectLst/>
                <a:latin typeface="Arial Narrow" panose="020B0606020202030204" pitchFamily="34" charset="0"/>
                <a:hlinkClick r:id="rId4"/>
              </a:rPr>
              <a:t>20</a:t>
            </a:r>
            <a:r>
              <a:rPr lang="en-US" altLang="ko-KR" sz="3600" b="1" i="0" dirty="0">
                <a:solidFill>
                  <a:srgbClr val="333333"/>
                </a:solidFill>
                <a:effectLst/>
                <a:latin typeface="Arial Narrow" panose="020B0606020202030204" pitchFamily="34" charset="0"/>
              </a:rPr>
              <a:t>). </a:t>
            </a:r>
          </a:p>
        </p:txBody>
      </p:sp>
    </p:spTree>
    <p:extLst>
      <p:ext uri="{BB962C8B-B14F-4D97-AF65-F5344CB8AC3E}">
        <p14:creationId xmlns:p14="http://schemas.microsoft.com/office/powerpoint/2010/main" val="458488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4CDD-0B60-B3D6-7157-2D26B49BF286}"/>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2FFB60E2-6DE2-109E-6AA1-892D50704EC9}"/>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3AC66B52-1772-EC4E-55EB-5D21C6BE1AAE}"/>
              </a:ext>
            </a:extLst>
          </p:cNvPr>
          <p:cNvPicPr>
            <a:picLocks noChangeAspect="1"/>
          </p:cNvPicPr>
          <p:nvPr/>
        </p:nvPicPr>
        <p:blipFill>
          <a:blip r:embed="rId2"/>
          <a:stretch>
            <a:fillRect/>
          </a:stretch>
        </p:blipFill>
        <p:spPr>
          <a:xfrm>
            <a:off x="639525" y="1089635"/>
            <a:ext cx="10912949" cy="5403240"/>
          </a:xfrm>
          <a:prstGeom prst="rect">
            <a:avLst/>
          </a:prstGeom>
        </p:spPr>
      </p:pic>
    </p:spTree>
    <p:extLst>
      <p:ext uri="{BB962C8B-B14F-4D97-AF65-F5344CB8AC3E}">
        <p14:creationId xmlns:p14="http://schemas.microsoft.com/office/powerpoint/2010/main" val="557615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E6C4D-9A7F-21E1-5D02-3A2E29A663D5}"/>
              </a:ext>
            </a:extLst>
          </p:cNvPr>
          <p:cNvSpPr>
            <a:spLocks noGrp="1"/>
          </p:cNvSpPr>
          <p:nvPr>
            <p:ph type="title"/>
          </p:nvPr>
        </p:nvSpPr>
        <p:spPr/>
        <p:txBody>
          <a:bodyPr/>
          <a:lstStyle/>
          <a:p>
            <a:r>
              <a:rPr lang="en-US" altLang="ko-KR" b="0" i="0" dirty="0">
                <a:solidFill>
                  <a:srgbClr val="1F1F1F"/>
                </a:solidFill>
                <a:effectLst/>
                <a:latin typeface="Arial Narrow" panose="020B0606020202030204" pitchFamily="34" charset="0"/>
              </a:rPr>
              <a:t>Anxiolytic, </a:t>
            </a:r>
            <a:r>
              <a:rPr lang="en-US" altLang="ko-KR" b="0" i="0" dirty="0">
                <a:solidFill>
                  <a:srgbClr val="1F1F1F"/>
                </a:solidFill>
                <a:effectLst/>
                <a:latin typeface="Arial Narrow" panose="020B0606020202030204" pitchFamily="34" charset="0"/>
                <a:hlinkClick r:id="rId2" tooltip="Learn more about antipsychotic from ScienceDirect's AI-generated Topic Pages"/>
              </a:rPr>
              <a:t>antipsychotic</a:t>
            </a:r>
            <a:endParaRPr lang="ko-KR" altLang="en-US" dirty="0"/>
          </a:p>
        </p:txBody>
      </p:sp>
      <p:sp>
        <p:nvSpPr>
          <p:cNvPr id="3" name="Content Placeholder 2">
            <a:extLst>
              <a:ext uri="{FF2B5EF4-FFF2-40B4-BE49-F238E27FC236}">
                <a16:creationId xmlns:a16="http://schemas.microsoft.com/office/drawing/2014/main" id="{2A2A4FD5-A38B-EA81-7F67-823F4E207DFC}"/>
              </a:ext>
            </a:extLst>
          </p:cNvPr>
          <p:cNvSpPr>
            <a:spLocks noGrp="1"/>
          </p:cNvSpPr>
          <p:nvPr>
            <p:ph idx="1"/>
          </p:nvPr>
        </p:nvSpPr>
        <p:spPr/>
        <p:txBody>
          <a:bodyPr/>
          <a:lstStyle/>
          <a:p>
            <a:r>
              <a:rPr lang="en-US" altLang="ko-KR" b="0" i="0" dirty="0">
                <a:solidFill>
                  <a:srgbClr val="1F1F1F"/>
                </a:solidFill>
                <a:effectLst/>
                <a:latin typeface="Arial Narrow" panose="020B0606020202030204" pitchFamily="34" charset="0"/>
              </a:rPr>
              <a:t>Taurine supplementation has been investigated as an anxiolytic, and some studies have reported promising results.</a:t>
            </a:r>
          </a:p>
          <a:p>
            <a:r>
              <a:rPr lang="en-US" altLang="ko-KR" b="0" i="0" dirty="0">
                <a:solidFill>
                  <a:srgbClr val="1F1F1F"/>
                </a:solidFill>
                <a:effectLst/>
                <a:latin typeface="Arial Narrow" panose="020B0606020202030204" pitchFamily="34" charset="0"/>
              </a:rPr>
              <a:t> This aspect of taurine supplementation is discussed in the chapter that reviews treatment of anxiety (Chapter 8). </a:t>
            </a:r>
          </a:p>
          <a:p>
            <a:r>
              <a:rPr lang="en-US" altLang="ko-KR" b="0" i="0" dirty="0">
                <a:solidFill>
                  <a:srgbClr val="1F1F1F"/>
                </a:solidFill>
                <a:effectLst/>
                <a:latin typeface="Arial Narrow" panose="020B0606020202030204" pitchFamily="34" charset="0"/>
              </a:rPr>
              <a:t>Taurine is also expected by some to have mood stabilizing effects. </a:t>
            </a:r>
          </a:p>
          <a:p>
            <a:r>
              <a:rPr lang="en-US" altLang="ko-KR" b="0" i="0" dirty="0">
                <a:solidFill>
                  <a:srgbClr val="1F1F1F"/>
                </a:solidFill>
                <a:effectLst/>
                <a:latin typeface="Arial Narrow" panose="020B0606020202030204" pitchFamily="34" charset="0"/>
              </a:rPr>
              <a:t>Because it binds to </a:t>
            </a:r>
            <a:r>
              <a:rPr lang="en-US" altLang="ko-KR" b="0" i="0" dirty="0">
                <a:solidFill>
                  <a:srgbClr val="1F1F1F"/>
                </a:solidFill>
                <a:effectLst/>
                <a:latin typeface="Arial Narrow" panose="020B0606020202030204" pitchFamily="34" charset="0"/>
                <a:hlinkClick r:id="rId3" tooltip="Learn more about glycine receptors from ScienceDirect's AI-generated Topic Pages"/>
              </a:rPr>
              <a:t>glycine receptors</a:t>
            </a:r>
            <a:r>
              <a:rPr lang="en-US" altLang="ko-KR" b="0" i="0" dirty="0">
                <a:solidFill>
                  <a:srgbClr val="1F1F1F"/>
                </a:solidFill>
                <a:effectLst/>
                <a:latin typeface="Arial Narrow" panose="020B0606020202030204" pitchFamily="34" charset="0"/>
              </a:rPr>
              <a:t>, some have also hypothesized possible </a:t>
            </a:r>
            <a:r>
              <a:rPr lang="en-US" altLang="ko-KR" b="0" i="0" dirty="0">
                <a:solidFill>
                  <a:srgbClr val="1F1F1F"/>
                </a:solidFill>
                <a:effectLst/>
                <a:latin typeface="Arial Narrow" panose="020B0606020202030204" pitchFamily="34" charset="0"/>
                <a:hlinkClick r:id="rId2" tooltip="Learn more about antipsychotic from ScienceDirect's AI-generated Topic Pages"/>
              </a:rPr>
              <a:t>antipsychotic</a:t>
            </a:r>
            <a:r>
              <a:rPr lang="en-US" altLang="ko-KR" b="0" i="0" dirty="0">
                <a:solidFill>
                  <a:srgbClr val="1F1F1F"/>
                </a:solidFill>
                <a:effectLst/>
                <a:latin typeface="Arial Narrow" panose="020B0606020202030204" pitchFamily="34" charset="0"/>
              </a:rPr>
              <a:t> benefits</a:t>
            </a:r>
            <a:endParaRPr lang="ko-KR" altLang="en-US" dirty="0">
              <a:latin typeface="Arial Narrow" panose="020B0606020202030204" pitchFamily="34" charset="0"/>
            </a:endParaRPr>
          </a:p>
          <a:p>
            <a:endParaRPr lang="ko-KR" altLang="en-US" dirty="0"/>
          </a:p>
        </p:txBody>
      </p:sp>
    </p:spTree>
    <p:extLst>
      <p:ext uri="{BB962C8B-B14F-4D97-AF65-F5344CB8AC3E}">
        <p14:creationId xmlns:p14="http://schemas.microsoft.com/office/powerpoint/2010/main" val="3892785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56F6-8760-7CED-0B03-7D087167523B}"/>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6C5CC26D-36B0-C385-540E-5374B1CACE44}"/>
              </a:ext>
            </a:extLst>
          </p:cNvPr>
          <p:cNvSpPr>
            <a:spLocks noGrp="1"/>
          </p:cNvSpPr>
          <p:nvPr>
            <p:ph idx="1"/>
          </p:nvPr>
        </p:nvSpPr>
        <p:spPr/>
        <p:txBody>
          <a:bodyPr/>
          <a:lstStyle/>
          <a:p>
            <a:r>
              <a:rPr lang="en-US" altLang="ko-KR" b="0" i="0" dirty="0">
                <a:solidFill>
                  <a:srgbClr val="1F1F1F"/>
                </a:solidFill>
                <a:effectLst/>
                <a:latin typeface="ElsevierGulliver"/>
              </a:rPr>
              <a:t>Taurine is one of the most abundant free amino acid in the human body, and a 70 kg person can contain up to 70 g of taurine. </a:t>
            </a:r>
          </a:p>
          <a:p>
            <a:r>
              <a:rPr lang="en-US" altLang="ko-KR" b="0" i="0" dirty="0">
                <a:solidFill>
                  <a:srgbClr val="1F1F1F"/>
                </a:solidFill>
                <a:effectLst/>
                <a:latin typeface="ElsevierGulliver"/>
              </a:rPr>
              <a:t>In mammals, taurine is almost ubiquitous in distribution, with high concentration in electrically excitable tissues (heart and brain), retina, platelets and secretary structures [3]. </a:t>
            </a:r>
          </a:p>
          <a:p>
            <a:r>
              <a:rPr lang="en-US" altLang="ko-KR" b="0" i="0" dirty="0">
                <a:solidFill>
                  <a:srgbClr val="1F1F1F"/>
                </a:solidFill>
                <a:effectLst/>
                <a:latin typeface="ElsevierGulliver"/>
              </a:rPr>
              <a:t>Although taurine is one of the lesser-known amino acids, data from scientific studies revealed many important and beneficial effects of taurine on the human body. </a:t>
            </a:r>
            <a:endParaRPr lang="ko-KR" altLang="en-US" dirty="0"/>
          </a:p>
        </p:txBody>
      </p:sp>
    </p:spTree>
    <p:extLst>
      <p:ext uri="{BB962C8B-B14F-4D97-AF65-F5344CB8AC3E}">
        <p14:creationId xmlns:p14="http://schemas.microsoft.com/office/powerpoint/2010/main" val="2534362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D97F4-C284-CBC7-FA20-8A4F1082B3AB}"/>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AA9727F8-D2A3-46BF-9B76-7D6F39457FCE}"/>
              </a:ext>
            </a:extLst>
          </p:cNvPr>
          <p:cNvSpPr>
            <a:spLocks noGrp="1"/>
          </p:cNvSpPr>
          <p:nvPr>
            <p:ph idx="1"/>
          </p:nvPr>
        </p:nvSpPr>
        <p:spPr/>
        <p:txBody>
          <a:bodyPr/>
          <a:lstStyle/>
          <a:p>
            <a:endParaRPr lang="ko-KR" altLang="en-US"/>
          </a:p>
        </p:txBody>
      </p:sp>
      <p:pic>
        <p:nvPicPr>
          <p:cNvPr id="3074" name="Picture 2">
            <a:extLst>
              <a:ext uri="{FF2B5EF4-FFF2-40B4-BE49-F238E27FC236}">
                <a16:creationId xmlns:a16="http://schemas.microsoft.com/office/drawing/2014/main" id="{48EA6EA2-812B-FBA3-7383-200F21EEFB7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3363" y="0"/>
            <a:ext cx="91852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96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7C25C-21D3-8D11-AE24-146803EB9831}"/>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32BBAC5D-2A2E-8690-C478-EBDF522AD0A3}"/>
              </a:ext>
            </a:extLst>
          </p:cNvPr>
          <p:cNvSpPr>
            <a:spLocks noGrp="1"/>
          </p:cNvSpPr>
          <p:nvPr>
            <p:ph idx="1"/>
          </p:nvPr>
        </p:nvSpPr>
        <p:spPr/>
        <p:txBody>
          <a:bodyPr>
            <a:normAutofit/>
          </a:bodyPr>
          <a:lstStyle/>
          <a:p>
            <a:r>
              <a:rPr lang="en-US" altLang="ko-KR" sz="3200" b="0" i="0" dirty="0">
                <a:solidFill>
                  <a:srgbClr val="333333"/>
                </a:solidFill>
                <a:effectLst/>
                <a:latin typeface="PT Serif"/>
              </a:rPr>
              <a:t>In </a:t>
            </a:r>
            <a:r>
              <a:rPr lang="en-US" altLang="ko-KR" sz="3200" b="0" i="1" dirty="0">
                <a:solidFill>
                  <a:srgbClr val="333333"/>
                </a:solidFill>
                <a:effectLst/>
                <a:latin typeface="PT Serif"/>
              </a:rPr>
              <a:t>C57Bl/6J</a:t>
            </a:r>
            <a:r>
              <a:rPr lang="en-US" altLang="ko-KR" sz="3200" b="0" i="0" dirty="0">
                <a:solidFill>
                  <a:srgbClr val="333333"/>
                </a:solidFill>
                <a:effectLst/>
                <a:latin typeface="PT Serif"/>
              </a:rPr>
              <a:t> wild-type (WT) mice, serum taurine concentrations declined from 132.3 ± 14.2 ng/ml at 4 weeks to 40.2 ± 7.1 ng/ml at 56 weeks, which correlates negatively with age (slope = −25.7; </a:t>
            </a:r>
            <a:r>
              <a:rPr lang="en-US" altLang="ko-KR" sz="3200" b="0" i="1" dirty="0">
                <a:solidFill>
                  <a:srgbClr val="333333"/>
                </a:solidFill>
                <a:effectLst/>
                <a:latin typeface="PT Serif"/>
              </a:rPr>
              <a:t>p</a:t>
            </a:r>
            <a:r>
              <a:rPr lang="en-US" altLang="ko-KR" sz="3200" b="0" i="0" dirty="0">
                <a:solidFill>
                  <a:srgbClr val="333333"/>
                </a:solidFill>
                <a:effectLst/>
                <a:latin typeface="PT Serif"/>
              </a:rPr>
              <a:t> &lt; 2 × 10</a:t>
            </a:r>
            <a:r>
              <a:rPr lang="en-US" altLang="ko-KR" sz="3200" b="0" i="0" baseline="30000" dirty="0">
                <a:solidFill>
                  <a:srgbClr val="333333"/>
                </a:solidFill>
                <a:effectLst/>
                <a:latin typeface="PT Serif"/>
              </a:rPr>
              <a:t>−16</a:t>
            </a:r>
            <a:r>
              <a:rPr lang="en-US" altLang="ko-KR" sz="3200" b="0" i="0" dirty="0">
                <a:solidFill>
                  <a:srgbClr val="333333"/>
                </a:solidFill>
                <a:effectLst/>
                <a:latin typeface="PT Serif"/>
              </a:rPr>
              <a:t>) </a:t>
            </a:r>
            <a:endParaRPr lang="ko-KR" altLang="en-US" sz="3200" dirty="0"/>
          </a:p>
        </p:txBody>
      </p:sp>
    </p:spTree>
    <p:extLst>
      <p:ext uri="{BB962C8B-B14F-4D97-AF65-F5344CB8AC3E}">
        <p14:creationId xmlns:p14="http://schemas.microsoft.com/office/powerpoint/2010/main" val="743364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A3DDE-5E00-6544-FD2A-341CC2DB9A1D}"/>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DBFE085B-C941-B61B-14D0-CB65123BDC6D}"/>
              </a:ext>
            </a:extLst>
          </p:cNvPr>
          <p:cNvSpPr>
            <a:spLocks noGrp="1"/>
          </p:cNvSpPr>
          <p:nvPr>
            <p:ph idx="1"/>
          </p:nvPr>
        </p:nvSpPr>
        <p:spPr/>
        <p:txBody>
          <a:bodyPr/>
          <a:lstStyle/>
          <a:p>
            <a:r>
              <a:rPr lang="en-US" altLang="ko-KR" b="0" i="0" dirty="0">
                <a:solidFill>
                  <a:srgbClr val="333333"/>
                </a:solidFill>
                <a:effectLst/>
                <a:latin typeface="PT Serif"/>
              </a:rPr>
              <a:t>In 15-year-old monkeys, serum taurine concentrations were 85% lower than in 5-year-old monkeys</a:t>
            </a:r>
            <a:endParaRPr lang="ko-KR" altLang="en-US" dirty="0"/>
          </a:p>
        </p:txBody>
      </p:sp>
    </p:spTree>
    <p:extLst>
      <p:ext uri="{BB962C8B-B14F-4D97-AF65-F5344CB8AC3E}">
        <p14:creationId xmlns:p14="http://schemas.microsoft.com/office/powerpoint/2010/main" val="38193894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F829-777F-E8E1-B183-399373F1A82E}"/>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B14154D7-5FA5-CEA1-8874-3C592D5CB4AC}"/>
              </a:ext>
            </a:extLst>
          </p:cNvPr>
          <p:cNvSpPr>
            <a:spLocks noGrp="1"/>
          </p:cNvSpPr>
          <p:nvPr>
            <p:ph idx="1"/>
          </p:nvPr>
        </p:nvSpPr>
        <p:spPr/>
        <p:txBody>
          <a:bodyPr/>
          <a:lstStyle/>
          <a:p>
            <a:r>
              <a:rPr lang="en-US" altLang="ko-KR" b="0" i="0" dirty="0">
                <a:solidFill>
                  <a:srgbClr val="333333"/>
                </a:solidFill>
                <a:effectLst/>
                <a:latin typeface="PT Serif"/>
              </a:rPr>
              <a:t>Likewise, taurine concentrations in elderly humans were decreased by more than 80% compared with the concentration in serum of younger individuals</a:t>
            </a:r>
            <a:endParaRPr lang="ko-KR" altLang="en-US" dirty="0"/>
          </a:p>
        </p:txBody>
      </p:sp>
    </p:spTree>
    <p:extLst>
      <p:ext uri="{BB962C8B-B14F-4D97-AF65-F5344CB8AC3E}">
        <p14:creationId xmlns:p14="http://schemas.microsoft.com/office/powerpoint/2010/main" val="2757676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4ECB6-2EC5-7812-8D2D-07960E995EFB}"/>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Taurine supplementation increases the life span of mice</a:t>
            </a:r>
            <a:endParaRPr lang="ko-KR" altLang="en-US" dirty="0"/>
          </a:p>
        </p:txBody>
      </p:sp>
      <p:sp>
        <p:nvSpPr>
          <p:cNvPr id="3" name="Content Placeholder 2">
            <a:extLst>
              <a:ext uri="{FF2B5EF4-FFF2-40B4-BE49-F238E27FC236}">
                <a16:creationId xmlns:a16="http://schemas.microsoft.com/office/drawing/2014/main" id="{95DC34A3-86DB-BFBF-7FBF-D5B5D2EFBEA2}"/>
              </a:ext>
            </a:extLst>
          </p:cNvPr>
          <p:cNvSpPr>
            <a:spLocks noGrp="1"/>
          </p:cNvSpPr>
          <p:nvPr>
            <p:ph idx="1"/>
          </p:nvPr>
        </p:nvSpPr>
        <p:spPr/>
        <p:txBody>
          <a:bodyPr>
            <a:normAutofit lnSpcReduction="10000"/>
          </a:bodyPr>
          <a:lstStyle/>
          <a:p>
            <a:r>
              <a:rPr lang="en-US" altLang="ko-KR" b="0" i="0" dirty="0">
                <a:solidFill>
                  <a:srgbClr val="333333"/>
                </a:solidFill>
                <a:effectLst/>
                <a:latin typeface="PT Serif"/>
              </a:rPr>
              <a:t>To determine whether the observed drop in taurine concentration contributes to aging, we orally administered control solution or taurine at 1000 mg per kg body weight (T1000), once daily at 10:00 am, to 14-month-old (middle-aged) </a:t>
            </a:r>
            <a:r>
              <a:rPr lang="en-US" altLang="ko-KR" b="0" i="1" dirty="0">
                <a:solidFill>
                  <a:srgbClr val="333333"/>
                </a:solidFill>
                <a:effectLst/>
                <a:latin typeface="PT Serif"/>
              </a:rPr>
              <a:t>C57Bl/6J</a:t>
            </a:r>
            <a:r>
              <a:rPr lang="en-US" altLang="ko-KR" b="0" i="0" dirty="0">
                <a:solidFill>
                  <a:srgbClr val="333333"/>
                </a:solidFill>
                <a:effectLst/>
                <a:latin typeface="PT Serif"/>
              </a:rPr>
              <a:t> WT female and male mice until the end of life. </a:t>
            </a:r>
          </a:p>
          <a:p>
            <a:r>
              <a:rPr lang="en-US" altLang="ko-KR" b="0" i="0" dirty="0">
                <a:solidFill>
                  <a:srgbClr val="333333"/>
                </a:solidFill>
                <a:effectLst/>
                <a:latin typeface="PT Serif"/>
              </a:rPr>
              <a:t>The dose and frequency of taurine administration was selected based on a pilot study, which showed that when given once daily to middle-aged WT mice, this regimen increased the peak blood taurine concentrations to baseline concentrations in young (4-week-old) mice (see materials and methods and fig. S1, A to D, for a description of these studies). </a:t>
            </a:r>
          </a:p>
        </p:txBody>
      </p:sp>
    </p:spTree>
    <p:extLst>
      <p:ext uri="{BB962C8B-B14F-4D97-AF65-F5344CB8AC3E}">
        <p14:creationId xmlns:p14="http://schemas.microsoft.com/office/powerpoint/2010/main" val="13821759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8B6C9-4438-6B80-F109-3184B1412160}"/>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Taurine supplementation increases the life span of mice</a:t>
            </a:r>
            <a:endParaRPr lang="ko-KR" altLang="en-US" dirty="0"/>
          </a:p>
        </p:txBody>
      </p:sp>
      <p:sp>
        <p:nvSpPr>
          <p:cNvPr id="3" name="Content Placeholder 2">
            <a:extLst>
              <a:ext uri="{FF2B5EF4-FFF2-40B4-BE49-F238E27FC236}">
                <a16:creationId xmlns:a16="http://schemas.microsoft.com/office/drawing/2014/main" id="{CA80F60B-8773-B6C2-76FE-7DCABC6BE079}"/>
              </a:ext>
            </a:extLst>
          </p:cNvPr>
          <p:cNvSpPr>
            <a:spLocks noGrp="1"/>
          </p:cNvSpPr>
          <p:nvPr>
            <p:ph idx="1"/>
          </p:nvPr>
        </p:nvSpPr>
        <p:spPr/>
        <p:txBody>
          <a:bodyPr>
            <a:normAutofit fontScale="85000" lnSpcReduction="20000"/>
          </a:bodyPr>
          <a:lstStyle/>
          <a:p>
            <a:r>
              <a:rPr lang="en-US" altLang="ko-KR" b="0" i="0" dirty="0">
                <a:solidFill>
                  <a:srgbClr val="333333"/>
                </a:solidFill>
                <a:effectLst/>
                <a:latin typeface="PT Serif"/>
              </a:rPr>
              <a:t>Regardless of their sex, taurine-fed mice survived longer than control mice (</a:t>
            </a:r>
            <a:r>
              <a:rPr lang="en-US" altLang="ko-KR" b="0" i="0" u="none" strike="noStrike" dirty="0">
                <a:solidFill>
                  <a:srgbClr val="CA2015"/>
                </a:solidFill>
                <a:effectLst/>
                <a:latin typeface="PT Serif"/>
                <a:hlinkClick r:id="rId2"/>
              </a:rPr>
              <a:t>Fig. 1, D and E</a:t>
            </a:r>
            <a:r>
              <a:rPr lang="en-US" altLang="ko-KR" b="0" i="0" dirty="0">
                <a:solidFill>
                  <a:srgbClr val="333333"/>
                </a:solidFill>
                <a:effectLst/>
                <a:latin typeface="PT Serif"/>
              </a:rPr>
              <a:t>). </a:t>
            </a:r>
          </a:p>
          <a:p>
            <a:r>
              <a:rPr lang="en-US" altLang="ko-KR" b="0" i="0" dirty="0">
                <a:solidFill>
                  <a:srgbClr val="333333"/>
                </a:solidFill>
                <a:effectLst/>
                <a:latin typeface="PT Serif"/>
              </a:rPr>
              <a:t>The median life-span increase was 10 to 12%, and life expectancy at 28 months increased by 18 to 25% (</a:t>
            </a:r>
            <a:r>
              <a:rPr lang="en-US" altLang="ko-KR" b="0" i="0" u="none" strike="noStrike" dirty="0">
                <a:solidFill>
                  <a:srgbClr val="CA2015"/>
                </a:solidFill>
                <a:effectLst/>
                <a:latin typeface="PT Serif"/>
                <a:hlinkClick r:id="rId2"/>
              </a:rPr>
              <a:t>Fig. 1, D and E</a:t>
            </a:r>
            <a:r>
              <a:rPr lang="en-US" altLang="ko-KR" b="0" i="0" dirty="0">
                <a:solidFill>
                  <a:srgbClr val="333333"/>
                </a:solidFill>
                <a:effectLst/>
                <a:latin typeface="PT Serif"/>
              </a:rPr>
              <a:t>). </a:t>
            </a:r>
          </a:p>
          <a:p>
            <a:r>
              <a:rPr lang="en-US" altLang="ko-KR" b="0" i="0" dirty="0">
                <a:solidFill>
                  <a:srgbClr val="333333"/>
                </a:solidFill>
                <a:effectLst/>
                <a:latin typeface="PT Serif"/>
              </a:rPr>
              <a:t>Median life-span estimates for control female and male mice were consistent in two independent cohorts (females: 871 to 885 days; males: 785 to 815 days). </a:t>
            </a:r>
          </a:p>
          <a:p>
            <a:r>
              <a:rPr lang="en-US" altLang="ko-KR" b="0" i="0" dirty="0">
                <a:solidFill>
                  <a:srgbClr val="333333"/>
                </a:solidFill>
                <a:effectLst/>
                <a:latin typeface="PT Serif"/>
              </a:rPr>
              <a:t>In these experiments, both control and taurine-fed mice had ad libitum access to the same chow (</a:t>
            </a:r>
            <a:r>
              <a:rPr lang="en-US" altLang="ko-KR" b="0" i="0" dirty="0" err="1">
                <a:solidFill>
                  <a:srgbClr val="333333"/>
                </a:solidFill>
                <a:effectLst/>
                <a:latin typeface="PT Serif"/>
              </a:rPr>
              <a:t>Teklad</a:t>
            </a:r>
            <a:r>
              <a:rPr lang="en-US" altLang="ko-KR" b="0" i="0" dirty="0">
                <a:solidFill>
                  <a:srgbClr val="333333"/>
                </a:solidFill>
                <a:effectLst/>
                <a:latin typeface="PT Serif"/>
              </a:rPr>
              <a:t> Irradiated 18% protein and 6% fat diet-2918). </a:t>
            </a:r>
          </a:p>
          <a:p>
            <a:r>
              <a:rPr lang="en-US" altLang="ko-KR" b="0" i="0" dirty="0">
                <a:solidFill>
                  <a:srgbClr val="333333"/>
                </a:solidFill>
                <a:effectLst/>
                <a:latin typeface="PT Serif"/>
              </a:rPr>
              <a:t>Thus, the improved survival of taurine-fed mice was not a consequence of low survival of control animals or differences in diet. </a:t>
            </a:r>
          </a:p>
          <a:p>
            <a:r>
              <a:rPr lang="en-US" altLang="ko-KR" b="0" i="0" dirty="0">
                <a:solidFill>
                  <a:srgbClr val="333333"/>
                </a:solidFill>
                <a:effectLst/>
                <a:latin typeface="PT Serif"/>
              </a:rPr>
              <a:t>Collectively, these results indicate that taurine deficiency is a driver of aging in mice because its reversal increases life span.</a:t>
            </a:r>
            <a:endParaRPr lang="ko-KR" altLang="en-US" dirty="0"/>
          </a:p>
          <a:p>
            <a:endParaRPr lang="ko-KR" altLang="en-US" dirty="0"/>
          </a:p>
        </p:txBody>
      </p:sp>
    </p:spTree>
    <p:extLst>
      <p:ext uri="{BB962C8B-B14F-4D97-AF65-F5344CB8AC3E}">
        <p14:creationId xmlns:p14="http://schemas.microsoft.com/office/powerpoint/2010/main" val="2315725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14258-B9A0-D177-7099-2015F3116AC6}"/>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Taurine supplementation increases the life span of worms but not yeast</a:t>
            </a:r>
            <a:endParaRPr lang="ko-KR" altLang="en-US" dirty="0"/>
          </a:p>
        </p:txBody>
      </p:sp>
      <p:sp>
        <p:nvSpPr>
          <p:cNvPr id="3" name="Content Placeholder 2">
            <a:extLst>
              <a:ext uri="{FF2B5EF4-FFF2-40B4-BE49-F238E27FC236}">
                <a16:creationId xmlns:a16="http://schemas.microsoft.com/office/drawing/2014/main" id="{C09E9493-0ADB-6FCD-E4BD-4E608BBF71B1}"/>
              </a:ext>
            </a:extLst>
          </p:cNvPr>
          <p:cNvSpPr>
            <a:spLocks noGrp="1"/>
          </p:cNvSpPr>
          <p:nvPr>
            <p:ph idx="1"/>
          </p:nvPr>
        </p:nvSpPr>
        <p:spPr>
          <a:xfrm>
            <a:off x="838200" y="1825625"/>
            <a:ext cx="10515600" cy="4667250"/>
          </a:xfrm>
        </p:spPr>
        <p:txBody>
          <a:bodyPr>
            <a:normAutofit fontScale="92500" lnSpcReduction="10000"/>
          </a:bodyPr>
          <a:lstStyle/>
          <a:p>
            <a:pPr algn="l"/>
            <a:r>
              <a:rPr lang="en-US" altLang="ko-KR" b="0" i="0" dirty="0">
                <a:solidFill>
                  <a:srgbClr val="333333"/>
                </a:solidFill>
                <a:effectLst/>
                <a:latin typeface="Arial Narrow" panose="020B0606020202030204" pitchFamily="34" charset="0"/>
              </a:rPr>
              <a:t>The taurine biosynthetic pathway is evolutionarily conserved among multicellular eukaryotes (</a:t>
            </a:r>
            <a:r>
              <a:rPr lang="en-US" altLang="ko-KR" b="0" i="1" u="none" strike="noStrike" dirty="0">
                <a:solidFill>
                  <a:srgbClr val="CA2015"/>
                </a:solidFill>
                <a:effectLst/>
                <a:latin typeface="Arial Narrow" panose="020B0606020202030204" pitchFamily="34" charset="0"/>
                <a:hlinkClick r:id="rId2"/>
              </a:rPr>
              <a:t>21</a:t>
            </a:r>
            <a:r>
              <a:rPr lang="en-US" altLang="ko-KR" b="0" i="0" dirty="0">
                <a:solidFill>
                  <a:srgbClr val="333333"/>
                </a:solidFill>
                <a:effectLst/>
                <a:latin typeface="Arial Narrow" panose="020B0606020202030204" pitchFamily="34" charset="0"/>
              </a:rPr>
              <a:t>, </a:t>
            </a:r>
            <a:r>
              <a:rPr lang="en-US" altLang="ko-KR" b="0" i="1" u="none" strike="noStrike" dirty="0">
                <a:solidFill>
                  <a:srgbClr val="CA2015"/>
                </a:solidFill>
                <a:effectLst/>
                <a:latin typeface="Arial Narrow" panose="020B0606020202030204" pitchFamily="34" charset="0"/>
                <a:hlinkClick r:id="rId3"/>
              </a:rPr>
              <a:t>36</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To find out whether taurine also affects aging in species other than mice, we conducted taurine supplementation experiments in lower species. </a:t>
            </a:r>
          </a:p>
          <a:p>
            <a:pPr algn="l"/>
            <a:r>
              <a:rPr lang="en-US" altLang="ko-KR" b="0" i="0" dirty="0">
                <a:solidFill>
                  <a:srgbClr val="333333"/>
                </a:solidFill>
                <a:effectLst/>
                <a:latin typeface="Arial Narrow" panose="020B0606020202030204" pitchFamily="34" charset="0"/>
              </a:rPr>
              <a:t>First, we tested the effect of taurine in worms, which also exhibit an age-associated decline in taurine (</a:t>
            </a:r>
            <a:r>
              <a:rPr lang="en-US" altLang="ko-KR" b="0" i="1" u="none" strike="noStrike" dirty="0">
                <a:solidFill>
                  <a:srgbClr val="CA2015"/>
                </a:solidFill>
                <a:effectLst/>
                <a:latin typeface="Arial Narrow" panose="020B0606020202030204" pitchFamily="34" charset="0"/>
                <a:hlinkClick r:id="rId4"/>
              </a:rPr>
              <a:t>37</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Taurine supplementation significantly extended both the median and maximum life spans of </a:t>
            </a:r>
            <a:r>
              <a:rPr lang="en-US" altLang="ko-KR" b="0" i="1" dirty="0">
                <a:solidFill>
                  <a:srgbClr val="333333"/>
                </a:solidFill>
                <a:effectLst/>
                <a:latin typeface="Arial Narrow" panose="020B0606020202030204" pitchFamily="34" charset="0"/>
              </a:rPr>
              <a:t>Caenorhabditis elegans</a:t>
            </a:r>
            <a:r>
              <a:rPr lang="en-US" altLang="ko-KR" b="0" i="0" dirty="0">
                <a:solidFill>
                  <a:srgbClr val="333333"/>
                </a:solidFill>
                <a:effectLst/>
                <a:latin typeface="Arial Narrow" panose="020B0606020202030204" pitchFamily="34" charset="0"/>
              </a:rPr>
              <a:t> </a:t>
            </a:r>
            <a:r>
              <a:rPr lang="en-US" altLang="ko-KR" b="1" i="0" dirty="0">
                <a:solidFill>
                  <a:srgbClr val="333333"/>
                </a:solidFill>
                <a:effectLst/>
                <a:latin typeface="Arial Narrow" panose="020B0606020202030204" pitchFamily="34" charset="0"/>
              </a:rPr>
              <a:t>in a dose-dependent manner </a:t>
            </a:r>
            <a:r>
              <a:rPr lang="en-US" altLang="ko-KR" b="0" i="0" dirty="0">
                <a:solidFill>
                  <a:srgbClr val="333333"/>
                </a:solidFill>
                <a:effectLst/>
                <a:latin typeface="Arial Narrow" panose="020B0606020202030204" pitchFamily="34" charset="0"/>
              </a:rPr>
              <a:t>(</a:t>
            </a:r>
            <a:r>
              <a:rPr lang="en-US" altLang="ko-KR" b="0" i="0" u="none" strike="noStrike" dirty="0">
                <a:solidFill>
                  <a:srgbClr val="CA2015"/>
                </a:solidFill>
                <a:effectLst/>
                <a:latin typeface="Arial Narrow" panose="020B0606020202030204" pitchFamily="34" charset="0"/>
                <a:hlinkClick r:id="rId5"/>
              </a:rPr>
              <a:t>Fig. 1F</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Longevity, calculated using the median life span of untreated and taurine-treated worms, was extended by </a:t>
            </a:r>
            <a:r>
              <a:rPr lang="en-US" altLang="ko-KR" b="1" i="0" dirty="0">
                <a:solidFill>
                  <a:srgbClr val="333333"/>
                </a:solidFill>
                <a:effectLst/>
                <a:latin typeface="Arial Narrow" panose="020B0606020202030204" pitchFamily="34" charset="0"/>
              </a:rPr>
              <a:t>10 to 23% </a:t>
            </a:r>
            <a:r>
              <a:rPr lang="en-US" altLang="ko-KR" b="0" i="0" dirty="0">
                <a:solidFill>
                  <a:srgbClr val="333333"/>
                </a:solidFill>
                <a:effectLst/>
                <a:latin typeface="Arial Narrow" panose="020B0606020202030204" pitchFamily="34" charset="0"/>
              </a:rPr>
              <a:t>in worms treated with higher taurine concentrations in four independent worm cohorts and in two independent laboratories </a:t>
            </a:r>
            <a:r>
              <a:rPr lang="en-US" altLang="ko-KR" sz="2200" b="0" i="0" dirty="0">
                <a:solidFill>
                  <a:srgbClr val="333333"/>
                </a:solidFill>
                <a:effectLst/>
                <a:latin typeface="Arial Narrow" panose="020B0606020202030204" pitchFamily="34" charset="0"/>
              </a:rPr>
              <a:t>(University of Washington, Seattle, WA, USA, and the National Institute of Immunology, New Delhi, India) (</a:t>
            </a:r>
            <a:r>
              <a:rPr lang="en-US" altLang="ko-KR" sz="2200" b="0" i="0" u="none" strike="noStrike" dirty="0">
                <a:solidFill>
                  <a:srgbClr val="CA2015"/>
                </a:solidFill>
                <a:effectLst/>
                <a:latin typeface="Arial Narrow" panose="020B0606020202030204" pitchFamily="34" charset="0"/>
                <a:hlinkClick r:id="rId5"/>
              </a:rPr>
              <a:t>Fig. 1F</a:t>
            </a:r>
            <a:r>
              <a:rPr lang="en-US" altLang="ko-KR" sz="2200" b="0" i="0" dirty="0">
                <a:solidFill>
                  <a:srgbClr val="333333"/>
                </a:solidFill>
                <a:effectLst/>
                <a:latin typeface="Arial Narrow" panose="020B0606020202030204" pitchFamily="34" charset="0"/>
              </a:rPr>
              <a:t> and fig. S1, E to G). </a:t>
            </a:r>
            <a:endParaRPr lang="ko-KR" altLang="en-US" dirty="0">
              <a:latin typeface="Arial Narrow" panose="020B0606020202030204" pitchFamily="34" charset="0"/>
            </a:endParaRPr>
          </a:p>
        </p:txBody>
      </p:sp>
    </p:spTree>
    <p:extLst>
      <p:ext uri="{BB962C8B-B14F-4D97-AF65-F5344CB8AC3E}">
        <p14:creationId xmlns:p14="http://schemas.microsoft.com/office/powerpoint/2010/main" val="2170589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650FF-C815-6AF3-CA5E-1E4C95D8528D}"/>
              </a:ext>
            </a:extLst>
          </p:cNvPr>
          <p:cNvSpPr>
            <a:spLocks noGrp="1"/>
          </p:cNvSpPr>
          <p:nvPr>
            <p:ph type="title"/>
          </p:nvPr>
        </p:nvSpPr>
        <p:spPr>
          <a:xfrm>
            <a:off x="360451" y="322441"/>
            <a:ext cx="10515600" cy="1325563"/>
          </a:xfrm>
        </p:spPr>
        <p:txBody>
          <a:bodyPr>
            <a:normAutofit/>
          </a:bodyPr>
          <a:lstStyle/>
          <a:p>
            <a:r>
              <a:rPr lang="en-US" altLang="ko-KR" sz="7200" dirty="0">
                <a:latin typeface="Arial Narrow" panose="020B0606020202030204" pitchFamily="34" charset="0"/>
              </a:rPr>
              <a:t>Taurine structure</a:t>
            </a:r>
            <a:endParaRPr lang="ko-KR" altLang="en-US" sz="7200"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40CCC313-0083-03A8-7471-847B5B5BF065}"/>
              </a:ext>
            </a:extLst>
          </p:cNvPr>
          <p:cNvSpPr>
            <a:spLocks noGrp="1"/>
          </p:cNvSpPr>
          <p:nvPr>
            <p:ph idx="1"/>
          </p:nvPr>
        </p:nvSpPr>
        <p:spPr/>
        <p:txBody>
          <a:bodyPr/>
          <a:lstStyle/>
          <a:p>
            <a:endParaRPr lang="ko-KR" altLang="en-US"/>
          </a:p>
        </p:txBody>
      </p:sp>
      <p:pic>
        <p:nvPicPr>
          <p:cNvPr id="2050" name="Picture 2">
            <a:extLst>
              <a:ext uri="{FF2B5EF4-FFF2-40B4-BE49-F238E27FC236}">
                <a16:creationId xmlns:a16="http://schemas.microsoft.com/office/drawing/2014/main" id="{1D4BC93A-FA95-111F-6BE2-2E5848F8B3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827" y="3887217"/>
            <a:ext cx="10592973" cy="267641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DD66028-2A0F-2304-4CDB-9B2B9D6E1E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88194" y="403081"/>
            <a:ext cx="3361662" cy="2297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38708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0B606-BF85-BF00-3842-7A08FC546F8B}"/>
              </a:ext>
            </a:extLst>
          </p:cNvPr>
          <p:cNvSpPr>
            <a:spLocks noGrp="1"/>
          </p:cNvSpPr>
          <p:nvPr>
            <p:ph type="title"/>
          </p:nvPr>
        </p:nvSpPr>
        <p:spPr/>
        <p:txBody>
          <a:bodyPr/>
          <a:lstStyle/>
          <a:p>
            <a:r>
              <a:rPr lang="en-US" altLang="ko-KR" b="1" i="0" dirty="0">
                <a:solidFill>
                  <a:srgbClr val="1A1A1A"/>
                </a:solidFill>
                <a:effectLst/>
                <a:latin typeface="var(--font-family-sans-serif)"/>
              </a:rPr>
              <a:t>Taurine supplementation increases the life span of worms but not yeast</a:t>
            </a:r>
            <a:endParaRPr lang="ko-KR" altLang="en-US" dirty="0"/>
          </a:p>
        </p:txBody>
      </p:sp>
      <p:sp>
        <p:nvSpPr>
          <p:cNvPr id="3" name="Content Placeholder 2">
            <a:extLst>
              <a:ext uri="{FF2B5EF4-FFF2-40B4-BE49-F238E27FC236}">
                <a16:creationId xmlns:a16="http://schemas.microsoft.com/office/drawing/2014/main" id="{7DB98CF3-8287-A84E-616B-F53B386F9A1D}"/>
              </a:ext>
            </a:extLst>
          </p:cNvPr>
          <p:cNvSpPr>
            <a:spLocks noGrp="1"/>
          </p:cNvSpPr>
          <p:nvPr>
            <p:ph idx="1"/>
          </p:nvPr>
        </p:nvSpPr>
        <p:spPr/>
        <p:txBody>
          <a:bodyPr>
            <a:normAutofit fontScale="85000" lnSpcReduction="10000"/>
          </a:bodyPr>
          <a:lstStyle/>
          <a:p>
            <a:r>
              <a:rPr lang="en-US" altLang="ko-KR" b="0" i="0" dirty="0">
                <a:solidFill>
                  <a:srgbClr val="333333"/>
                </a:solidFill>
                <a:effectLst/>
                <a:latin typeface="PT Serif"/>
              </a:rPr>
              <a:t>We also investigated the effect of taurine on replicative life span (RLS) in budding yeast, </a:t>
            </a:r>
            <a:r>
              <a:rPr lang="en-US" altLang="ko-KR" b="0" i="1" dirty="0">
                <a:solidFill>
                  <a:srgbClr val="333333"/>
                </a:solidFill>
                <a:effectLst/>
                <a:latin typeface="PT Serif"/>
              </a:rPr>
              <a:t>Saccharomyces cerevisiae</a:t>
            </a:r>
            <a:r>
              <a:rPr lang="en-US" altLang="ko-KR" b="0" i="0" dirty="0">
                <a:solidFill>
                  <a:srgbClr val="333333"/>
                </a:solidFill>
                <a:effectLst/>
                <a:latin typeface="PT Serif"/>
              </a:rPr>
              <a:t>, which is a unicellular eukaryote. </a:t>
            </a:r>
          </a:p>
          <a:p>
            <a:r>
              <a:rPr lang="en-US" altLang="ko-KR" b="0" i="0" dirty="0">
                <a:solidFill>
                  <a:srgbClr val="333333"/>
                </a:solidFill>
                <a:effectLst/>
                <a:latin typeface="PT Serif"/>
              </a:rPr>
              <a:t>In contrast to mice and worms, taurine supplementation did not affect the RLS (</a:t>
            </a:r>
            <a:r>
              <a:rPr lang="en-US" altLang="ko-KR" b="0" i="1" u="none" strike="noStrike" dirty="0">
                <a:solidFill>
                  <a:srgbClr val="CA2015"/>
                </a:solidFill>
                <a:effectLst/>
                <a:latin typeface="PT Serif"/>
                <a:hlinkClick r:id="rId2"/>
              </a:rPr>
              <a:t>38</a:t>
            </a:r>
            <a:r>
              <a:rPr lang="en-US" altLang="ko-KR" b="0" i="0" dirty="0">
                <a:solidFill>
                  <a:srgbClr val="333333"/>
                </a:solidFill>
                <a:effectLst/>
                <a:latin typeface="PT Serif"/>
              </a:rPr>
              <a:t>) of yeast cultured on nutrient-rich yeast extract–peptone–dextrose (YPD) plates or on a synthetic medium​ (</a:t>
            </a:r>
            <a:r>
              <a:rPr lang="en-US" altLang="ko-KR" b="0" i="0" u="none" strike="noStrike" dirty="0">
                <a:solidFill>
                  <a:srgbClr val="CA2015"/>
                </a:solidFill>
                <a:effectLst/>
                <a:latin typeface="PT Serif"/>
                <a:hlinkClick r:id="rId3"/>
              </a:rPr>
              <a:t>Fig. 1G</a:t>
            </a:r>
            <a:r>
              <a:rPr lang="en-US" altLang="ko-KR" b="0" i="0" dirty="0">
                <a:solidFill>
                  <a:srgbClr val="333333"/>
                </a:solidFill>
                <a:effectLst/>
                <a:latin typeface="PT Serif"/>
              </a:rPr>
              <a:t> and fig. S1, H to J). </a:t>
            </a:r>
          </a:p>
          <a:p>
            <a:r>
              <a:rPr lang="en-US" altLang="ko-KR" b="0" i="0" dirty="0">
                <a:solidFill>
                  <a:srgbClr val="333333"/>
                </a:solidFill>
                <a:effectLst/>
                <a:latin typeface="PT Serif"/>
              </a:rPr>
              <a:t>These results may be explained by organismal differences in taurine metabolism. </a:t>
            </a:r>
          </a:p>
          <a:p>
            <a:r>
              <a:rPr lang="en-US" altLang="ko-KR" b="0" i="0" dirty="0">
                <a:solidFill>
                  <a:srgbClr val="333333"/>
                </a:solidFill>
                <a:effectLst/>
                <a:latin typeface="PT Serif"/>
              </a:rPr>
              <a:t>For example, the taurine metabolism enzymes yeast glutamate decarboxylase (GAD) and mammalian CSAD diverged early during evolution ​(</a:t>
            </a:r>
            <a:r>
              <a:rPr lang="en-US" altLang="ko-KR" b="0" i="0" u="none" strike="noStrike" dirty="0">
                <a:solidFill>
                  <a:srgbClr val="CA2015"/>
                </a:solidFill>
                <a:effectLst/>
                <a:latin typeface="PT Serif"/>
                <a:hlinkClick r:id="rId3"/>
              </a:rPr>
              <a:t>Fig. 1H</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4"/>
              </a:rPr>
              <a:t>39</a:t>
            </a:r>
            <a:r>
              <a:rPr lang="en-US" altLang="ko-KR" b="0" i="0" dirty="0">
                <a:solidFill>
                  <a:srgbClr val="333333"/>
                </a:solidFill>
                <a:effectLst/>
                <a:latin typeface="PT Serif"/>
              </a:rPr>
              <a:t>). Thus, although taurine may not affect the RLS in unicellular eukaryotes, its effect on life span is conserved in invertebrates and mammals.</a:t>
            </a:r>
          </a:p>
          <a:p>
            <a:endParaRPr lang="ko-KR" altLang="en-US" dirty="0"/>
          </a:p>
        </p:txBody>
      </p:sp>
    </p:spTree>
    <p:extLst>
      <p:ext uri="{BB962C8B-B14F-4D97-AF65-F5344CB8AC3E}">
        <p14:creationId xmlns:p14="http://schemas.microsoft.com/office/powerpoint/2010/main" val="883917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2AC16-3BCB-0D6F-2C04-04AFEFAA8106}"/>
              </a:ext>
            </a:extLst>
          </p:cNvPr>
          <p:cNvSpPr>
            <a:spLocks noGrp="1"/>
          </p:cNvSpPr>
          <p:nvPr>
            <p:ph type="title"/>
          </p:nvPr>
        </p:nvSpPr>
        <p:spPr/>
        <p:txBody>
          <a:bodyPr>
            <a:normAutofit/>
          </a:bodyPr>
          <a:lstStyle/>
          <a:p>
            <a:r>
              <a:rPr lang="en-US" altLang="ko-KR" b="1" dirty="0">
                <a:solidFill>
                  <a:srgbClr val="1A1A1A"/>
                </a:solidFill>
                <a:latin typeface="var(--font-family-sans-serif)"/>
              </a:rPr>
              <a:t>Taurine supplementation increases health span in aged WT female mice</a:t>
            </a:r>
            <a:endParaRPr lang="ko-KR" altLang="en-US" dirty="0"/>
          </a:p>
        </p:txBody>
      </p:sp>
      <p:sp>
        <p:nvSpPr>
          <p:cNvPr id="3" name="Content Placeholder 2">
            <a:extLst>
              <a:ext uri="{FF2B5EF4-FFF2-40B4-BE49-F238E27FC236}">
                <a16:creationId xmlns:a16="http://schemas.microsoft.com/office/drawing/2014/main" id="{8C648205-5B3D-08AF-21C3-BD26D9235068}"/>
              </a:ext>
            </a:extLst>
          </p:cNvPr>
          <p:cNvSpPr>
            <a:spLocks noGrp="1"/>
          </p:cNvSpPr>
          <p:nvPr>
            <p:ph idx="1"/>
          </p:nvPr>
        </p:nvSpPr>
        <p:spPr/>
        <p:txBody>
          <a:bodyPr>
            <a:normAutofit/>
          </a:bodyPr>
          <a:lstStyle/>
          <a:p>
            <a:pPr algn="l"/>
            <a:r>
              <a:rPr lang="en-US" altLang="ko-KR" b="0" i="0" dirty="0">
                <a:solidFill>
                  <a:srgbClr val="333333"/>
                </a:solidFill>
                <a:effectLst/>
                <a:latin typeface="PT Serif"/>
              </a:rPr>
              <a:t>A meaningful antiaging therapy should improve health span, or the period of healthy living (</a:t>
            </a:r>
            <a:r>
              <a:rPr lang="en-US" altLang="ko-KR" b="0" i="1" u="none" strike="noStrike" dirty="0">
                <a:solidFill>
                  <a:srgbClr val="CA2015"/>
                </a:solidFill>
                <a:effectLst/>
                <a:latin typeface="PT Serif"/>
                <a:hlinkClick r:id="rId2"/>
              </a:rPr>
              <a:t>2</a:t>
            </a:r>
            <a:r>
              <a:rPr lang="en-US" altLang="ko-KR" b="0" i="0" dirty="0">
                <a:solidFill>
                  <a:srgbClr val="333333"/>
                </a:solidFill>
                <a:effectLst/>
                <a:latin typeface="PT Serif"/>
              </a:rPr>
              <a:t>–</a:t>
            </a:r>
            <a:r>
              <a:rPr lang="en-US" altLang="ko-KR" b="0" i="1" u="none" strike="noStrike" dirty="0">
                <a:solidFill>
                  <a:srgbClr val="CA2015"/>
                </a:solidFill>
                <a:effectLst/>
                <a:latin typeface="PT Serif"/>
                <a:hlinkClick r:id="rId3"/>
              </a:rPr>
              <a:t>5</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4"/>
              </a:rPr>
              <a:t>40</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To assess the effects of taurine supplementation on health span, we orally administered taurine at 500 (T500) and 1000 (T1000) mg per kg body weight per day to female mice once daily for 10 to 12 months, starting at the age of 14 months, and analyzed the health of bone, muscle, brain, pancreas, fat, gut, and the immune system through functional assays or tissue analysis of deceased animals (fig. S2A).</a:t>
            </a:r>
          </a:p>
          <a:p>
            <a:endParaRPr lang="ko-KR" altLang="en-US" dirty="0"/>
          </a:p>
        </p:txBody>
      </p:sp>
    </p:spTree>
    <p:extLst>
      <p:ext uri="{BB962C8B-B14F-4D97-AF65-F5344CB8AC3E}">
        <p14:creationId xmlns:p14="http://schemas.microsoft.com/office/powerpoint/2010/main" val="1355664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2A017-9DCB-508B-F7C0-CB142AE1554E}"/>
              </a:ext>
            </a:extLst>
          </p:cNvPr>
          <p:cNvSpPr>
            <a:spLocks noGrp="1"/>
          </p:cNvSpPr>
          <p:nvPr>
            <p:ph type="title"/>
          </p:nvPr>
        </p:nvSpPr>
        <p:spPr>
          <a:xfrm>
            <a:off x="616688" y="365125"/>
            <a:ext cx="11114568" cy="1325563"/>
          </a:xfrm>
        </p:spPr>
        <p:txBody>
          <a:bodyPr>
            <a:normAutofit fontScale="90000"/>
          </a:bodyPr>
          <a:lstStyle/>
          <a:p>
            <a:r>
              <a:rPr lang="en-US" altLang="ko-KR" sz="4000" b="1" i="0" dirty="0">
                <a:solidFill>
                  <a:srgbClr val="1A1A1A"/>
                </a:solidFill>
                <a:effectLst/>
                <a:latin typeface="var(--font-family-sans-serif)"/>
              </a:rPr>
              <a:t>Reduced age-associated body-weight gain and improved bone mass in female mice treated with taurine</a:t>
            </a:r>
            <a:endParaRPr lang="ko-KR" altLang="en-US" dirty="0"/>
          </a:p>
        </p:txBody>
      </p:sp>
      <p:sp>
        <p:nvSpPr>
          <p:cNvPr id="3" name="Content Placeholder 2">
            <a:extLst>
              <a:ext uri="{FF2B5EF4-FFF2-40B4-BE49-F238E27FC236}">
                <a16:creationId xmlns:a16="http://schemas.microsoft.com/office/drawing/2014/main" id="{C015C952-4307-C746-7179-1F56DCBB2D7A}"/>
              </a:ext>
            </a:extLst>
          </p:cNvPr>
          <p:cNvSpPr>
            <a:spLocks noGrp="1"/>
          </p:cNvSpPr>
          <p:nvPr>
            <p:ph idx="1"/>
          </p:nvPr>
        </p:nvSpPr>
        <p:spPr/>
        <p:txBody>
          <a:bodyPr>
            <a:normAutofit fontScale="92500" lnSpcReduction="10000"/>
          </a:bodyPr>
          <a:lstStyle/>
          <a:p>
            <a:r>
              <a:rPr lang="en-US" altLang="ko-KR" b="0" i="0" dirty="0">
                <a:solidFill>
                  <a:srgbClr val="333333"/>
                </a:solidFill>
                <a:effectLst/>
                <a:latin typeface="Arial Narrow" panose="020B0606020202030204" pitchFamily="34" charset="0"/>
              </a:rPr>
              <a:t>Taurine treatment suppressed age-associated body-weight gain by ~10% in the T1000 group compared with controls (</a:t>
            </a:r>
            <a:r>
              <a:rPr lang="en-US" altLang="ko-KR" b="0" i="0" u="none" strike="noStrike" dirty="0">
                <a:solidFill>
                  <a:srgbClr val="CA2015"/>
                </a:solidFill>
                <a:effectLst/>
                <a:latin typeface="Arial Narrow" panose="020B0606020202030204" pitchFamily="34" charset="0"/>
                <a:hlinkClick r:id="rId2"/>
              </a:rPr>
              <a:t>Fig. 2A</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Fat-pad weight divided by body weight percentage was dose-dependently reduced in taurine-treated mice (</a:t>
            </a:r>
            <a:r>
              <a:rPr lang="en-US" altLang="ko-KR" b="0" i="0" u="none" strike="noStrike" dirty="0">
                <a:solidFill>
                  <a:srgbClr val="CA2015"/>
                </a:solidFill>
                <a:effectLst/>
                <a:latin typeface="Arial Narrow" panose="020B0606020202030204" pitchFamily="34" charset="0"/>
                <a:hlinkClick r:id="rId2"/>
              </a:rPr>
              <a:t>Fig. 2B</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Taurine-administered mice did not differ in body length and food consumption (in weight-stable mice) or suffer obvious toxic effects (as evidenced by a blinded histopathological scoring of tissue sections by a trained histopathologist) in multiple tissues compared with controls (fig. S2, B to D). </a:t>
            </a:r>
          </a:p>
          <a:p>
            <a:r>
              <a:rPr lang="en-US" altLang="ko-KR" b="0" i="0" dirty="0">
                <a:solidFill>
                  <a:srgbClr val="333333"/>
                </a:solidFill>
                <a:effectLst/>
                <a:latin typeface="Arial Narrow" panose="020B0606020202030204" pitchFamily="34" charset="0"/>
              </a:rPr>
              <a:t>Bone structure analysis through histology and microcomputed tomography (</a:t>
            </a:r>
            <a:r>
              <a:rPr lang="en-US" altLang="ko-KR" b="0" i="0" dirty="0" err="1">
                <a:solidFill>
                  <a:srgbClr val="333333"/>
                </a:solidFill>
                <a:effectLst/>
                <a:latin typeface="Arial Narrow" panose="020B0606020202030204" pitchFamily="34" charset="0"/>
              </a:rPr>
              <a:t>μCT</a:t>
            </a:r>
            <a:r>
              <a:rPr lang="en-US" altLang="ko-KR" b="0" i="0" dirty="0">
                <a:solidFill>
                  <a:srgbClr val="333333"/>
                </a:solidFill>
                <a:effectLst/>
                <a:latin typeface="Arial Narrow" panose="020B0606020202030204" pitchFamily="34" charset="0"/>
              </a:rPr>
              <a:t>) showed that taurine treatment increased bone mass (bone volume divided by total volume percentage) in both the spine and femur compared with that in controls (</a:t>
            </a:r>
            <a:r>
              <a:rPr lang="en-US" altLang="ko-KR" b="0" i="0" u="none" strike="noStrike" dirty="0">
                <a:solidFill>
                  <a:srgbClr val="CA2015"/>
                </a:solidFill>
                <a:effectLst/>
                <a:latin typeface="Arial Narrow" panose="020B0606020202030204" pitchFamily="34" charset="0"/>
                <a:hlinkClick r:id="rId2"/>
              </a:rPr>
              <a:t>Fig. 2C</a:t>
            </a:r>
            <a:r>
              <a:rPr lang="en-US" altLang="ko-KR" b="0" i="0" dirty="0">
                <a:solidFill>
                  <a:srgbClr val="333333"/>
                </a:solidFill>
                <a:effectLst/>
                <a:latin typeface="Arial Narrow" panose="020B0606020202030204" pitchFamily="34" charset="0"/>
              </a:rPr>
              <a:t>). </a:t>
            </a:r>
          </a:p>
        </p:txBody>
      </p:sp>
    </p:spTree>
    <p:extLst>
      <p:ext uri="{BB962C8B-B14F-4D97-AF65-F5344CB8AC3E}">
        <p14:creationId xmlns:p14="http://schemas.microsoft.com/office/powerpoint/2010/main" val="6753552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082DE-DB80-13B1-3DBC-334F14641F35}"/>
              </a:ext>
            </a:extLst>
          </p:cNvPr>
          <p:cNvSpPr>
            <a:spLocks noGrp="1"/>
          </p:cNvSpPr>
          <p:nvPr>
            <p:ph type="title"/>
          </p:nvPr>
        </p:nvSpPr>
        <p:spPr/>
        <p:txBody>
          <a:bodyPr>
            <a:noAutofit/>
          </a:bodyPr>
          <a:lstStyle/>
          <a:p>
            <a:r>
              <a:rPr lang="en-US" altLang="ko-KR" sz="3200" b="1" i="0" dirty="0">
                <a:solidFill>
                  <a:srgbClr val="1A1A1A"/>
                </a:solidFill>
                <a:effectLst/>
                <a:latin typeface="var(--font-family-sans-serif)"/>
              </a:rPr>
              <a:t>Reduced age-associated body-weight gain and improved bone mass in female mice treated with taurine</a:t>
            </a:r>
            <a:endParaRPr lang="ko-KR" altLang="en-US" sz="3200" dirty="0"/>
          </a:p>
        </p:txBody>
      </p:sp>
      <p:sp>
        <p:nvSpPr>
          <p:cNvPr id="3" name="Content Placeholder 2">
            <a:extLst>
              <a:ext uri="{FF2B5EF4-FFF2-40B4-BE49-F238E27FC236}">
                <a16:creationId xmlns:a16="http://schemas.microsoft.com/office/drawing/2014/main" id="{9E0AAE77-E103-DF16-0B3D-468AE95F4D57}"/>
              </a:ext>
            </a:extLst>
          </p:cNvPr>
          <p:cNvSpPr>
            <a:spLocks noGrp="1"/>
          </p:cNvSpPr>
          <p:nvPr>
            <p:ph idx="1"/>
          </p:nvPr>
        </p:nvSpPr>
        <p:spPr/>
        <p:txBody>
          <a:bodyPr/>
          <a:lstStyle/>
          <a:p>
            <a:r>
              <a:rPr lang="en-US" altLang="ko-KR" b="0" i="0" dirty="0">
                <a:solidFill>
                  <a:srgbClr val="333333"/>
                </a:solidFill>
                <a:effectLst/>
                <a:latin typeface="Arial Narrow" panose="020B0606020202030204" pitchFamily="34" charset="0"/>
              </a:rPr>
              <a:t>A three-point bending test showed that femur maximal load and stiffness—two surrogates of bone quality—improved in taurine-treated mice compared with controls (</a:t>
            </a:r>
            <a:r>
              <a:rPr lang="en-US" altLang="ko-KR" b="0" i="0" u="none" strike="noStrike" dirty="0">
                <a:solidFill>
                  <a:srgbClr val="CA2015"/>
                </a:solidFill>
                <a:effectLst/>
                <a:latin typeface="Arial Narrow" panose="020B0606020202030204" pitchFamily="34" charset="0"/>
                <a:hlinkClick r:id="rId2"/>
              </a:rPr>
              <a:t>Fig. 2D</a:t>
            </a:r>
            <a:r>
              <a:rPr lang="en-US" altLang="ko-KR" b="0" i="0" dirty="0">
                <a:solidFill>
                  <a:srgbClr val="333333"/>
                </a:solidFill>
                <a:effectLst/>
                <a:latin typeface="Arial Narrow" panose="020B0606020202030204" pitchFamily="34" charset="0"/>
              </a:rPr>
              <a:t>). Taurine also cured osteoporosis and suppressed ovariectomy-induced body-weight gain in a rodent model of menopause (fig. S2, E to G). </a:t>
            </a:r>
          </a:p>
          <a:p>
            <a:r>
              <a:rPr lang="en-US" altLang="ko-KR" b="0" i="0" dirty="0">
                <a:solidFill>
                  <a:srgbClr val="333333"/>
                </a:solidFill>
                <a:effectLst/>
                <a:latin typeface="Arial Narrow" panose="020B0606020202030204" pitchFamily="34" charset="0"/>
              </a:rPr>
              <a:t>This latter evidence indicates that the effect of taurine on health parameters in females might be linked to its effect on body weight in other conditions of aging, such as menopause.</a:t>
            </a:r>
            <a:endParaRPr lang="ko-KR" altLang="en-US" dirty="0">
              <a:latin typeface="Arial Narrow" panose="020B0606020202030204" pitchFamily="34" charset="0"/>
            </a:endParaRPr>
          </a:p>
          <a:p>
            <a:endParaRPr lang="ko-KR" altLang="en-US" dirty="0">
              <a:latin typeface="Arial Narrow" panose="020B0606020202030204" pitchFamily="34" charset="0"/>
            </a:endParaRPr>
          </a:p>
        </p:txBody>
      </p:sp>
    </p:spTree>
    <p:extLst>
      <p:ext uri="{BB962C8B-B14F-4D97-AF65-F5344CB8AC3E}">
        <p14:creationId xmlns:p14="http://schemas.microsoft.com/office/powerpoint/2010/main" val="1971805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F2AA1-A935-B689-44C6-7533E0BB34B7}"/>
              </a:ext>
            </a:extLst>
          </p:cNvPr>
          <p:cNvSpPr>
            <a:spLocks noGrp="1"/>
          </p:cNvSpPr>
          <p:nvPr>
            <p:ph type="title"/>
          </p:nvPr>
        </p:nvSpPr>
        <p:spPr>
          <a:xfrm>
            <a:off x="177209" y="134679"/>
            <a:ext cx="11176591" cy="1265386"/>
          </a:xfrm>
        </p:spPr>
        <p:txBody>
          <a:bodyPr>
            <a:normAutofit/>
          </a:bodyPr>
          <a:lstStyle/>
          <a:p>
            <a:r>
              <a:rPr lang="en-US" altLang="ko-KR" sz="3600" b="1" i="0" dirty="0">
                <a:solidFill>
                  <a:srgbClr val="262626"/>
                </a:solidFill>
                <a:effectLst/>
                <a:latin typeface="roboto" panose="02000000000000000000" pitchFamily="2" charset="0"/>
              </a:rPr>
              <a:t>Fig. 2. Taurine supplementation increases health span in aged mice.</a:t>
            </a:r>
            <a:endParaRPr lang="ko-KR" altLang="en-US" sz="3600" dirty="0"/>
          </a:p>
        </p:txBody>
      </p:sp>
      <p:sp>
        <p:nvSpPr>
          <p:cNvPr id="3" name="Content Placeholder 2">
            <a:extLst>
              <a:ext uri="{FF2B5EF4-FFF2-40B4-BE49-F238E27FC236}">
                <a16:creationId xmlns:a16="http://schemas.microsoft.com/office/drawing/2014/main" id="{327855E6-032E-9404-6326-AE7BC3EAE735}"/>
              </a:ext>
            </a:extLst>
          </p:cNvPr>
          <p:cNvSpPr>
            <a:spLocks noGrp="1"/>
          </p:cNvSpPr>
          <p:nvPr>
            <p:ph idx="1"/>
          </p:nvPr>
        </p:nvSpPr>
        <p:spPr/>
        <p:txBody>
          <a:bodyPr/>
          <a:lstStyle/>
          <a:p>
            <a:endParaRPr lang="ko-KR" altLang="en-US"/>
          </a:p>
        </p:txBody>
      </p:sp>
      <p:pic>
        <p:nvPicPr>
          <p:cNvPr id="4098" name="Picture 2">
            <a:extLst>
              <a:ext uri="{FF2B5EF4-FFF2-40B4-BE49-F238E27FC236}">
                <a16:creationId xmlns:a16="http://schemas.microsoft.com/office/drawing/2014/main" id="{A8FC22B8-09E9-8E64-84D6-25CBA2A5A0F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1814" y="1256626"/>
            <a:ext cx="9138536" cy="5601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1012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41955-5D3D-136B-D1F0-88A82A3C3BBB}"/>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Increased muscle endurance, coordination, and strength in taurine-treated female mice</a:t>
            </a:r>
            <a:endParaRPr lang="ko-KR" altLang="en-US" dirty="0"/>
          </a:p>
        </p:txBody>
      </p:sp>
      <p:sp>
        <p:nvSpPr>
          <p:cNvPr id="3" name="Content Placeholder 2">
            <a:extLst>
              <a:ext uri="{FF2B5EF4-FFF2-40B4-BE49-F238E27FC236}">
                <a16:creationId xmlns:a16="http://schemas.microsoft.com/office/drawing/2014/main" id="{A905B173-BAE2-2601-777A-B00A6E307AD0}"/>
              </a:ext>
            </a:extLst>
          </p:cNvPr>
          <p:cNvSpPr>
            <a:spLocks noGrp="1"/>
          </p:cNvSpPr>
          <p:nvPr>
            <p:ph idx="1"/>
          </p:nvPr>
        </p:nvSpPr>
        <p:spPr/>
        <p:txBody>
          <a:bodyPr/>
          <a:lstStyle/>
          <a:p>
            <a:r>
              <a:rPr lang="en-US" altLang="ko-KR" b="0" i="0" dirty="0">
                <a:solidFill>
                  <a:srgbClr val="333333"/>
                </a:solidFill>
                <a:effectLst/>
                <a:latin typeface="PT Serif"/>
              </a:rPr>
              <a:t>An analysis of the effect of taurine treatment on neuromuscular functions showed that total hanging time and distance run in the rotarod test was increased in the T500 and T1000 groups, whereas latency to fall in the wire hang test was increased in the T1000 group (</a:t>
            </a:r>
            <a:r>
              <a:rPr lang="en-US" altLang="ko-KR" b="0" i="0" u="none" strike="noStrike" dirty="0">
                <a:solidFill>
                  <a:srgbClr val="CA2015"/>
                </a:solidFill>
                <a:effectLst/>
                <a:latin typeface="PT Serif"/>
                <a:hlinkClick r:id="rId2"/>
              </a:rPr>
              <a:t>Fig. 2E</a:t>
            </a:r>
            <a:r>
              <a:rPr lang="en-US" altLang="ko-KR" b="0" i="0" dirty="0">
                <a:solidFill>
                  <a:srgbClr val="333333"/>
                </a:solidFill>
                <a:effectLst/>
                <a:latin typeface="PT Serif"/>
              </a:rPr>
              <a:t>). </a:t>
            </a:r>
          </a:p>
          <a:p>
            <a:r>
              <a:rPr lang="en-US" altLang="ko-KR" b="0" i="0" dirty="0">
                <a:solidFill>
                  <a:srgbClr val="333333"/>
                </a:solidFill>
                <a:effectLst/>
                <a:latin typeface="PT Serif"/>
              </a:rPr>
              <a:t>Grip strength tests revealed that both doses of taurine increased muscle strength compared with controls (</a:t>
            </a:r>
            <a:r>
              <a:rPr lang="en-US" altLang="ko-KR" b="0" i="0" u="none" strike="noStrike" dirty="0">
                <a:solidFill>
                  <a:srgbClr val="CA2015"/>
                </a:solidFill>
                <a:effectLst/>
                <a:latin typeface="PT Serif"/>
                <a:hlinkClick r:id="rId2"/>
              </a:rPr>
              <a:t>Fig. 2F</a:t>
            </a:r>
            <a:r>
              <a:rPr lang="en-US" altLang="ko-KR" b="0" i="0" dirty="0">
                <a:solidFill>
                  <a:srgbClr val="333333"/>
                </a:solidFill>
                <a:effectLst/>
                <a:latin typeface="PT Serif"/>
              </a:rPr>
              <a:t>).</a:t>
            </a:r>
            <a:endParaRPr lang="ko-KR" altLang="en-US" dirty="0"/>
          </a:p>
        </p:txBody>
      </p:sp>
    </p:spTree>
    <p:extLst>
      <p:ext uri="{BB962C8B-B14F-4D97-AF65-F5344CB8AC3E}">
        <p14:creationId xmlns:p14="http://schemas.microsoft.com/office/powerpoint/2010/main" val="32186213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75800-FBDC-30A2-47C1-ECDAE303027F}"/>
              </a:ext>
            </a:extLst>
          </p:cNvPr>
          <p:cNvSpPr>
            <a:spLocks noGrp="1"/>
          </p:cNvSpPr>
          <p:nvPr>
            <p:ph type="title"/>
          </p:nvPr>
        </p:nvSpPr>
        <p:spPr/>
        <p:txBody>
          <a:bodyPr>
            <a:normAutofit fontScale="90000"/>
          </a:bodyPr>
          <a:lstStyle/>
          <a:p>
            <a:r>
              <a:rPr lang="en-US" altLang="ko-KR" b="1" i="0" dirty="0">
                <a:solidFill>
                  <a:srgbClr val="1A1A1A"/>
                </a:solidFill>
                <a:effectLst/>
                <a:latin typeface="var(--font-family-sans-serif)"/>
              </a:rPr>
              <a:t>Reduced depression-like behavior and anxiety and enhanced exploratory behavior and memory in taurine-treated female mice</a:t>
            </a:r>
            <a:endParaRPr lang="ko-KR" altLang="en-US" dirty="0"/>
          </a:p>
        </p:txBody>
      </p:sp>
      <p:sp>
        <p:nvSpPr>
          <p:cNvPr id="3" name="Content Placeholder 2">
            <a:extLst>
              <a:ext uri="{FF2B5EF4-FFF2-40B4-BE49-F238E27FC236}">
                <a16:creationId xmlns:a16="http://schemas.microsoft.com/office/drawing/2014/main" id="{FFB684C2-34D6-034C-9197-C886732C4BBF}"/>
              </a:ext>
            </a:extLst>
          </p:cNvPr>
          <p:cNvSpPr>
            <a:spLocks noGrp="1"/>
          </p:cNvSpPr>
          <p:nvPr>
            <p:ph idx="1"/>
          </p:nvPr>
        </p:nvSpPr>
        <p:spPr/>
        <p:txBody>
          <a:bodyPr/>
          <a:lstStyle/>
          <a:p>
            <a:r>
              <a:rPr lang="en-US" altLang="ko-KR" b="0" i="0" dirty="0">
                <a:solidFill>
                  <a:srgbClr val="333333"/>
                </a:solidFill>
                <a:effectLst/>
                <a:latin typeface="PT Serif"/>
              </a:rPr>
              <a:t>Increased anxiety and decreased exploration are common age-induced behavioral changes (</a:t>
            </a:r>
            <a:r>
              <a:rPr lang="en-US" altLang="ko-KR" b="0" i="1" u="none" strike="noStrike" dirty="0">
                <a:solidFill>
                  <a:srgbClr val="CA2015"/>
                </a:solidFill>
                <a:effectLst/>
                <a:latin typeface="PT Serif"/>
                <a:hlinkClick r:id="rId2"/>
              </a:rPr>
              <a:t>41</a:t>
            </a:r>
            <a:r>
              <a:rPr lang="en-US" altLang="ko-KR" b="0" i="0" dirty="0">
                <a:solidFill>
                  <a:srgbClr val="333333"/>
                </a:solidFill>
                <a:effectLst/>
                <a:latin typeface="PT Serif"/>
              </a:rPr>
              <a:t>). In the tail suspension test (</a:t>
            </a:r>
            <a:r>
              <a:rPr lang="en-US" altLang="ko-KR" b="0" i="1" u="none" strike="noStrike" dirty="0">
                <a:solidFill>
                  <a:srgbClr val="CA2015"/>
                </a:solidFill>
                <a:effectLst/>
                <a:latin typeface="PT Serif"/>
                <a:hlinkClick r:id="rId3"/>
              </a:rPr>
              <a:t>42</a:t>
            </a:r>
            <a:r>
              <a:rPr lang="en-US" altLang="ko-KR" b="0" i="0" dirty="0">
                <a:solidFill>
                  <a:srgbClr val="333333"/>
                </a:solidFill>
                <a:effectLst/>
                <a:latin typeface="PT Serif"/>
              </a:rPr>
              <a:t>), taurine-treated mice showed less depression-like behavior compared with controls (</a:t>
            </a:r>
            <a:r>
              <a:rPr lang="en-US" altLang="ko-KR" b="0" i="0" u="none" strike="noStrike" dirty="0">
                <a:solidFill>
                  <a:srgbClr val="CA2015"/>
                </a:solidFill>
                <a:effectLst/>
                <a:latin typeface="PT Serif"/>
                <a:hlinkClick r:id="rId4"/>
              </a:rPr>
              <a:t>Fig. 2G</a:t>
            </a:r>
            <a:r>
              <a:rPr lang="en-US" altLang="ko-KR" b="0" i="0" dirty="0">
                <a:solidFill>
                  <a:srgbClr val="333333"/>
                </a:solidFill>
                <a:effectLst/>
                <a:latin typeface="PT Serif"/>
              </a:rPr>
              <a:t>). </a:t>
            </a:r>
          </a:p>
          <a:p>
            <a:r>
              <a:rPr lang="en-US" altLang="ko-KR" b="0" i="0" dirty="0">
                <a:solidFill>
                  <a:srgbClr val="333333"/>
                </a:solidFill>
                <a:effectLst/>
                <a:latin typeface="PT Serif"/>
              </a:rPr>
              <a:t>The light-dark box test (</a:t>
            </a:r>
            <a:r>
              <a:rPr lang="en-US" altLang="ko-KR" b="0" i="1" u="none" strike="noStrike" dirty="0">
                <a:solidFill>
                  <a:srgbClr val="CA2015"/>
                </a:solidFill>
                <a:effectLst/>
                <a:latin typeface="PT Serif"/>
                <a:hlinkClick r:id="rId5"/>
              </a:rPr>
              <a:t>43</a:t>
            </a:r>
            <a:r>
              <a:rPr lang="en-US" altLang="ko-KR" b="0" i="0" dirty="0">
                <a:solidFill>
                  <a:srgbClr val="333333"/>
                </a:solidFill>
                <a:effectLst/>
                <a:latin typeface="PT Serif"/>
              </a:rPr>
              <a:t>) revealed that taurine-treated mice spent less time in the dark area, which is indicative of lesser anxiety (</a:t>
            </a:r>
            <a:r>
              <a:rPr lang="en-US" altLang="ko-KR" b="0" i="0" u="none" strike="noStrike" dirty="0">
                <a:solidFill>
                  <a:srgbClr val="CA2015"/>
                </a:solidFill>
                <a:effectLst/>
                <a:latin typeface="PT Serif"/>
                <a:hlinkClick r:id="rId4"/>
              </a:rPr>
              <a:t>Fig. 2G</a:t>
            </a:r>
            <a:r>
              <a:rPr lang="en-US" altLang="ko-KR" b="0" i="0" dirty="0">
                <a:solidFill>
                  <a:srgbClr val="333333"/>
                </a:solidFill>
                <a:effectLst/>
                <a:latin typeface="PT Serif"/>
              </a:rPr>
              <a:t>). The Y maze test (</a:t>
            </a:r>
            <a:r>
              <a:rPr lang="en-US" altLang="ko-KR" b="0" i="1" u="none" strike="noStrike" dirty="0">
                <a:solidFill>
                  <a:srgbClr val="CA2015"/>
                </a:solidFill>
                <a:effectLst/>
                <a:latin typeface="PT Serif"/>
                <a:hlinkClick r:id="rId6"/>
              </a:rPr>
              <a:t>44</a:t>
            </a:r>
            <a:r>
              <a:rPr lang="en-US" altLang="ko-KR" b="0" i="0" dirty="0">
                <a:solidFill>
                  <a:srgbClr val="333333"/>
                </a:solidFill>
                <a:effectLst/>
                <a:latin typeface="PT Serif"/>
              </a:rPr>
              <a:t>) showed that taurine-treated mice had a higher natural curiosity for exploration compared with control mice (</a:t>
            </a:r>
            <a:r>
              <a:rPr lang="en-US" altLang="ko-KR" b="0" i="0" u="none" strike="noStrike" dirty="0">
                <a:solidFill>
                  <a:srgbClr val="CA2015"/>
                </a:solidFill>
                <a:effectLst/>
                <a:latin typeface="PT Serif"/>
                <a:hlinkClick r:id="rId4"/>
              </a:rPr>
              <a:t>Fig. 2H</a:t>
            </a:r>
            <a:r>
              <a:rPr lang="en-US" altLang="ko-KR" b="0" i="0" dirty="0">
                <a:solidFill>
                  <a:srgbClr val="333333"/>
                </a:solidFill>
                <a:effectLst/>
                <a:latin typeface="PT Serif"/>
              </a:rPr>
              <a:t>).</a:t>
            </a:r>
            <a:endParaRPr lang="ko-KR" altLang="en-US" dirty="0"/>
          </a:p>
        </p:txBody>
      </p:sp>
    </p:spTree>
    <p:extLst>
      <p:ext uri="{BB962C8B-B14F-4D97-AF65-F5344CB8AC3E}">
        <p14:creationId xmlns:p14="http://schemas.microsoft.com/office/powerpoint/2010/main" val="30316246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D0E83-7295-A21E-0F2F-463F72FF4322}"/>
              </a:ext>
            </a:extLst>
          </p:cNvPr>
          <p:cNvSpPr>
            <a:spLocks noGrp="1"/>
          </p:cNvSpPr>
          <p:nvPr>
            <p:ph type="title"/>
          </p:nvPr>
        </p:nvSpPr>
        <p:spPr/>
        <p:txBody>
          <a:bodyPr>
            <a:normAutofit fontScale="90000"/>
          </a:bodyPr>
          <a:lstStyle/>
          <a:p>
            <a:r>
              <a:rPr lang="en-US" altLang="ko-KR" b="1" i="0" dirty="0">
                <a:solidFill>
                  <a:srgbClr val="1A1A1A"/>
                </a:solidFill>
                <a:effectLst/>
                <a:latin typeface="Arial Narrow" panose="020B0606020202030204" pitchFamily="34" charset="0"/>
              </a:rPr>
              <a:t>Improved glucose homeostasis and gastrointestinal transit time in taurine-treated female mice</a:t>
            </a:r>
            <a:endParaRPr lang="ko-KR" altLang="en-US"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AF9CF88A-CAAC-460D-B021-D53511B2054A}"/>
              </a:ext>
            </a:extLst>
          </p:cNvPr>
          <p:cNvSpPr>
            <a:spLocks noGrp="1"/>
          </p:cNvSpPr>
          <p:nvPr>
            <p:ph idx="1"/>
          </p:nvPr>
        </p:nvSpPr>
        <p:spPr/>
        <p:txBody>
          <a:bodyPr>
            <a:normAutofit fontScale="92500" lnSpcReduction="10000"/>
          </a:bodyPr>
          <a:lstStyle/>
          <a:p>
            <a:r>
              <a:rPr lang="en-US" altLang="ko-KR" b="0" i="0" dirty="0">
                <a:solidFill>
                  <a:srgbClr val="333333"/>
                </a:solidFill>
                <a:effectLst/>
                <a:latin typeface="Arial Narrow" panose="020B0606020202030204" pitchFamily="34" charset="0"/>
              </a:rPr>
              <a:t>Analysis of glucose homeostasis using an intraperitoneal glucose tolerance test showed that taurine-treated mice metabolized oral glucose more efficiently than control mice and had lower glucose concentrations when fed ad libitum (</a:t>
            </a:r>
            <a:r>
              <a:rPr lang="en-US" altLang="ko-KR" b="0" i="0" u="none" strike="noStrike" dirty="0">
                <a:solidFill>
                  <a:srgbClr val="CA2015"/>
                </a:solidFill>
                <a:effectLst/>
                <a:latin typeface="Arial Narrow" panose="020B0606020202030204" pitchFamily="34" charset="0"/>
                <a:hlinkClick r:id="rId2"/>
              </a:rPr>
              <a:t>Fig. 2I</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Likewise, taurine-treated mice had improved insulin sensitivity in the insulin tolerance test (</a:t>
            </a:r>
            <a:r>
              <a:rPr lang="en-US" altLang="ko-KR" b="0" i="0" u="none" strike="noStrike" dirty="0">
                <a:solidFill>
                  <a:srgbClr val="CA2015"/>
                </a:solidFill>
                <a:effectLst/>
                <a:latin typeface="Arial Narrow" panose="020B0606020202030204" pitchFamily="34" charset="0"/>
                <a:hlinkClick r:id="rId2"/>
              </a:rPr>
              <a:t>Fig. 2I</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These improvements in glucose homeostasis might be a consequence of the reduced adiposity in taurine-treated mice. Gastrointestinal (GI) transit time increases with age (</a:t>
            </a:r>
            <a:r>
              <a:rPr lang="en-US" altLang="ko-KR" b="0" i="1" u="none" strike="noStrike" dirty="0">
                <a:solidFill>
                  <a:srgbClr val="CA2015"/>
                </a:solidFill>
                <a:effectLst/>
                <a:latin typeface="Arial Narrow" panose="020B0606020202030204" pitchFamily="34" charset="0"/>
                <a:hlinkClick r:id="rId3"/>
              </a:rPr>
              <a:t>45</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An analysis of intestinal transit time using nonabsorbable red carmine dye administered by oral gavage (</a:t>
            </a:r>
            <a:r>
              <a:rPr lang="en-US" altLang="ko-KR" b="0" i="1" u="none" strike="noStrike" dirty="0">
                <a:solidFill>
                  <a:srgbClr val="CA2015"/>
                </a:solidFill>
                <a:effectLst/>
                <a:latin typeface="Arial Narrow" panose="020B0606020202030204" pitchFamily="34" charset="0"/>
                <a:hlinkClick r:id="rId4"/>
              </a:rPr>
              <a:t>46</a:t>
            </a:r>
            <a:r>
              <a:rPr lang="en-US" altLang="ko-KR" b="0" i="0" dirty="0">
                <a:solidFill>
                  <a:srgbClr val="333333"/>
                </a:solidFill>
                <a:effectLst/>
                <a:latin typeface="Arial Narrow" panose="020B0606020202030204" pitchFamily="34" charset="0"/>
              </a:rPr>
              <a:t>) showed a faster transit in taurine-treated mice, which could contribute to the observed weight loss in these mice (</a:t>
            </a:r>
            <a:r>
              <a:rPr lang="en-US" altLang="ko-KR" b="0" i="0" u="none" strike="noStrike" dirty="0">
                <a:solidFill>
                  <a:srgbClr val="CA2015"/>
                </a:solidFill>
                <a:effectLst/>
                <a:latin typeface="Arial Narrow" panose="020B0606020202030204" pitchFamily="34" charset="0"/>
                <a:hlinkClick r:id="rId2"/>
              </a:rPr>
              <a:t>Fig. 2J</a:t>
            </a:r>
            <a:r>
              <a:rPr lang="en-US" altLang="ko-KR" b="0" i="0" dirty="0">
                <a:solidFill>
                  <a:srgbClr val="333333"/>
                </a:solidFill>
                <a:effectLst/>
                <a:latin typeface="Arial Narrow" panose="020B0606020202030204" pitchFamily="34" charset="0"/>
              </a:rPr>
              <a:t>).</a:t>
            </a:r>
            <a:endParaRPr lang="ko-KR" altLang="en-US" dirty="0">
              <a:latin typeface="Arial Narrow" panose="020B0606020202030204" pitchFamily="34" charset="0"/>
            </a:endParaRPr>
          </a:p>
        </p:txBody>
      </p:sp>
    </p:spTree>
    <p:extLst>
      <p:ext uri="{BB962C8B-B14F-4D97-AF65-F5344CB8AC3E}">
        <p14:creationId xmlns:p14="http://schemas.microsoft.com/office/powerpoint/2010/main" val="34007952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0DA74-AC47-6BDD-377C-969B9094BF26}"/>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Ameliorated myeloid-leukocyte prominence in taurine-treated aged female mice</a:t>
            </a:r>
            <a:endParaRPr lang="ko-KR" altLang="en-US" dirty="0"/>
          </a:p>
        </p:txBody>
      </p:sp>
      <p:sp>
        <p:nvSpPr>
          <p:cNvPr id="3" name="Content Placeholder 2">
            <a:extLst>
              <a:ext uri="{FF2B5EF4-FFF2-40B4-BE49-F238E27FC236}">
                <a16:creationId xmlns:a16="http://schemas.microsoft.com/office/drawing/2014/main" id="{9216ED64-D785-502A-8D53-5CD31D2DEDF5}"/>
              </a:ext>
            </a:extLst>
          </p:cNvPr>
          <p:cNvSpPr>
            <a:spLocks noGrp="1"/>
          </p:cNvSpPr>
          <p:nvPr>
            <p:ph idx="1"/>
          </p:nvPr>
        </p:nvSpPr>
        <p:spPr>
          <a:xfrm>
            <a:off x="838200" y="1825624"/>
            <a:ext cx="10515600" cy="4610617"/>
          </a:xfrm>
        </p:spPr>
        <p:txBody>
          <a:bodyPr>
            <a:normAutofit fontScale="92500" lnSpcReduction="10000"/>
          </a:bodyPr>
          <a:lstStyle/>
          <a:p>
            <a:r>
              <a:rPr lang="en-US" altLang="ko-KR" b="0" i="0" dirty="0">
                <a:solidFill>
                  <a:srgbClr val="333333"/>
                </a:solidFill>
                <a:effectLst/>
                <a:latin typeface="PT Serif"/>
              </a:rPr>
              <a:t>Aging alters immune cell numbers in the blood, resulting in increased susceptibility to infection (</a:t>
            </a:r>
            <a:r>
              <a:rPr lang="en-US" altLang="ko-KR" b="0" i="1" u="none" strike="noStrike" dirty="0">
                <a:solidFill>
                  <a:srgbClr val="CA2015"/>
                </a:solidFill>
                <a:effectLst/>
                <a:latin typeface="PT Serif"/>
                <a:hlinkClick r:id="rId2"/>
              </a:rPr>
              <a:t>47</a:t>
            </a:r>
            <a:r>
              <a:rPr lang="en-US" altLang="ko-KR" b="0" i="0" dirty="0">
                <a:solidFill>
                  <a:srgbClr val="333333"/>
                </a:solidFill>
                <a:effectLst/>
                <a:latin typeface="PT Serif"/>
              </a:rPr>
              <a:t>). </a:t>
            </a:r>
          </a:p>
          <a:p>
            <a:r>
              <a:rPr lang="en-US" altLang="ko-KR" b="0" i="0" dirty="0">
                <a:solidFill>
                  <a:srgbClr val="333333"/>
                </a:solidFill>
                <a:effectLst/>
                <a:latin typeface="PT Serif"/>
              </a:rPr>
              <a:t>A complete blood count showed that taurine treatment decreased the number of white blood cells (WBCs), monocytes, and granulocytes but not the number of red blood cells (</a:t>
            </a:r>
            <a:r>
              <a:rPr lang="en-US" altLang="ko-KR" b="0" i="0" u="none" strike="noStrike" dirty="0">
                <a:solidFill>
                  <a:srgbClr val="CA2015"/>
                </a:solidFill>
                <a:effectLst/>
                <a:latin typeface="PT Serif"/>
                <a:hlinkClick r:id="rId3"/>
              </a:rPr>
              <a:t>Fig. 2K</a:t>
            </a:r>
            <a:r>
              <a:rPr lang="en-US" altLang="ko-KR" b="0" i="0" dirty="0">
                <a:solidFill>
                  <a:srgbClr val="333333"/>
                </a:solidFill>
                <a:effectLst/>
                <a:latin typeface="PT Serif"/>
              </a:rPr>
              <a:t> and fig. S2H). </a:t>
            </a:r>
          </a:p>
          <a:p>
            <a:r>
              <a:rPr lang="en-US" altLang="ko-KR" b="0" i="0" dirty="0">
                <a:solidFill>
                  <a:srgbClr val="333333"/>
                </a:solidFill>
                <a:effectLst/>
                <a:latin typeface="PT Serif"/>
              </a:rPr>
              <a:t>Although there was no difference in the efficacy of T500 and T1000 doses on the WBC numbers, the numbers of monocytes and granulocytes were only decreased at the T1000 dose (</a:t>
            </a:r>
            <a:r>
              <a:rPr lang="en-US" altLang="ko-KR" b="0" i="0" u="none" strike="noStrike" dirty="0">
                <a:solidFill>
                  <a:srgbClr val="CA2015"/>
                </a:solidFill>
                <a:effectLst/>
                <a:latin typeface="PT Serif"/>
                <a:hlinkClick r:id="rId3"/>
              </a:rPr>
              <a:t>Fig. 2K</a:t>
            </a:r>
            <a:r>
              <a:rPr lang="en-US" altLang="ko-KR" b="0" i="0" dirty="0">
                <a:solidFill>
                  <a:srgbClr val="333333"/>
                </a:solidFill>
                <a:effectLst/>
                <a:latin typeface="PT Serif"/>
              </a:rPr>
              <a:t>). </a:t>
            </a:r>
          </a:p>
          <a:p>
            <a:r>
              <a:rPr lang="en-US" altLang="ko-KR" b="0" i="0" dirty="0">
                <a:solidFill>
                  <a:srgbClr val="333333"/>
                </a:solidFill>
                <a:effectLst/>
                <a:latin typeface="PT Serif"/>
              </a:rPr>
              <a:t>These results show that the myeloid-leukocyte prominence associated with aging-related inflammatory states is ameliorated by high-dose taurine treatment.</a:t>
            </a:r>
            <a:endParaRPr lang="ko-KR" altLang="en-US" dirty="0"/>
          </a:p>
        </p:txBody>
      </p:sp>
    </p:spTree>
    <p:extLst>
      <p:ext uri="{BB962C8B-B14F-4D97-AF65-F5344CB8AC3E}">
        <p14:creationId xmlns:p14="http://schemas.microsoft.com/office/powerpoint/2010/main" val="18370478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C0248-2694-9D0B-9F01-B2D6B6BC110F}"/>
              </a:ext>
            </a:extLst>
          </p:cNvPr>
          <p:cNvSpPr>
            <a:spLocks noGrp="1"/>
          </p:cNvSpPr>
          <p:nvPr>
            <p:ph type="title"/>
          </p:nvPr>
        </p:nvSpPr>
        <p:spPr/>
        <p:txBody>
          <a:bodyPr>
            <a:normAutofit fontScale="90000"/>
          </a:bodyPr>
          <a:lstStyle/>
          <a:p>
            <a:r>
              <a:rPr lang="en-US" altLang="ko-KR" b="1" i="0" dirty="0">
                <a:solidFill>
                  <a:srgbClr val="1A1A1A"/>
                </a:solidFill>
                <a:effectLst/>
                <a:latin typeface="var(--font-family-sans-serif)"/>
              </a:rPr>
              <a:t>Improved health-span metrics in middle-aged male WT mice after taurine administration</a:t>
            </a:r>
            <a:endParaRPr lang="ko-KR" altLang="en-US" dirty="0"/>
          </a:p>
        </p:txBody>
      </p:sp>
      <p:sp>
        <p:nvSpPr>
          <p:cNvPr id="3" name="Content Placeholder 2">
            <a:extLst>
              <a:ext uri="{FF2B5EF4-FFF2-40B4-BE49-F238E27FC236}">
                <a16:creationId xmlns:a16="http://schemas.microsoft.com/office/drawing/2014/main" id="{62D114AB-FEC3-1EBC-C3D6-2A4E99AE871D}"/>
              </a:ext>
            </a:extLst>
          </p:cNvPr>
          <p:cNvSpPr>
            <a:spLocks noGrp="1"/>
          </p:cNvSpPr>
          <p:nvPr>
            <p:ph idx="1"/>
          </p:nvPr>
        </p:nvSpPr>
        <p:spPr/>
        <p:txBody>
          <a:bodyPr>
            <a:normAutofit/>
          </a:bodyPr>
          <a:lstStyle/>
          <a:p>
            <a:r>
              <a:rPr lang="en-US" altLang="ko-KR" b="0" i="0" dirty="0">
                <a:solidFill>
                  <a:srgbClr val="333333"/>
                </a:solidFill>
                <a:effectLst/>
                <a:latin typeface="Arial Narrow" panose="020B0606020202030204" pitchFamily="34" charset="0"/>
              </a:rPr>
              <a:t>To assess whether taurine affects the health span of male mice, as it does in female mice, we treated 14-month-old WT male mice with or without T1000 for 8 to 16 weeks and measured fat, bone, muscle, pancreas, and brain health (fig. S3A). </a:t>
            </a:r>
          </a:p>
          <a:p>
            <a:r>
              <a:rPr lang="en-US" altLang="ko-KR" b="0" i="0" dirty="0">
                <a:solidFill>
                  <a:srgbClr val="333333"/>
                </a:solidFill>
                <a:effectLst/>
                <a:latin typeface="Arial Narrow" panose="020B0606020202030204" pitchFamily="34" charset="0"/>
              </a:rPr>
              <a:t>Taurine did not affect body-weight gain in males up to 16 weeks but </a:t>
            </a:r>
            <a:r>
              <a:rPr lang="en-US" altLang="ko-KR" b="1" i="0" dirty="0">
                <a:solidFill>
                  <a:srgbClr val="333333"/>
                </a:solidFill>
                <a:effectLst/>
                <a:latin typeface="Arial Narrow" panose="020B0606020202030204" pitchFamily="34" charset="0"/>
              </a:rPr>
              <a:t>significantly reduced fat-pad weight divided by body weight percentage compared to controls </a:t>
            </a:r>
            <a:r>
              <a:rPr lang="en-US" altLang="ko-KR" b="0" i="0" dirty="0">
                <a:solidFill>
                  <a:srgbClr val="333333"/>
                </a:solidFill>
                <a:effectLst/>
                <a:latin typeface="Arial Narrow" panose="020B0606020202030204" pitchFamily="34" charset="0"/>
              </a:rPr>
              <a:t>(fig. S3, B and C). </a:t>
            </a:r>
          </a:p>
          <a:p>
            <a:r>
              <a:rPr lang="en-US" altLang="ko-KR" b="0" i="0" dirty="0">
                <a:solidFill>
                  <a:srgbClr val="333333"/>
                </a:solidFill>
                <a:effectLst/>
                <a:latin typeface="Arial Narrow" panose="020B0606020202030204" pitchFamily="34" charset="0"/>
              </a:rPr>
              <a:t>To identify the cause of the reduced adiposity of taurine-treated mice, we analyzed energy expenditure. </a:t>
            </a:r>
          </a:p>
        </p:txBody>
      </p:sp>
    </p:spTree>
    <p:extLst>
      <p:ext uri="{BB962C8B-B14F-4D97-AF65-F5344CB8AC3E}">
        <p14:creationId xmlns:p14="http://schemas.microsoft.com/office/powerpoint/2010/main" val="2614691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2C1C3-A24F-E340-CB5C-4F62AFBFB678}"/>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E896A469-74A4-C411-6879-7B69EC3AADF2}"/>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B942DB57-6CF3-9990-339F-650195BB7565}"/>
              </a:ext>
            </a:extLst>
          </p:cNvPr>
          <p:cNvPicPr>
            <a:picLocks noChangeAspect="1"/>
          </p:cNvPicPr>
          <p:nvPr/>
        </p:nvPicPr>
        <p:blipFill>
          <a:blip r:embed="rId2"/>
          <a:stretch>
            <a:fillRect/>
          </a:stretch>
        </p:blipFill>
        <p:spPr>
          <a:xfrm>
            <a:off x="1306415" y="342632"/>
            <a:ext cx="9579170" cy="6172735"/>
          </a:xfrm>
          <a:prstGeom prst="rect">
            <a:avLst/>
          </a:prstGeom>
        </p:spPr>
      </p:pic>
    </p:spTree>
    <p:extLst>
      <p:ext uri="{BB962C8B-B14F-4D97-AF65-F5344CB8AC3E}">
        <p14:creationId xmlns:p14="http://schemas.microsoft.com/office/powerpoint/2010/main" val="970429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F8BD9-D0FB-B0B1-9068-8B8D0C2D8CAB}"/>
              </a:ext>
            </a:extLst>
          </p:cNvPr>
          <p:cNvSpPr>
            <a:spLocks noGrp="1"/>
          </p:cNvSpPr>
          <p:nvPr>
            <p:ph type="title"/>
          </p:nvPr>
        </p:nvSpPr>
        <p:spPr/>
        <p:txBody>
          <a:bodyPr>
            <a:normAutofit fontScale="90000"/>
          </a:bodyPr>
          <a:lstStyle/>
          <a:p>
            <a:r>
              <a:rPr lang="en-US" altLang="ko-KR" b="1" i="0" dirty="0">
                <a:solidFill>
                  <a:srgbClr val="1A1A1A"/>
                </a:solidFill>
                <a:effectLst/>
                <a:latin typeface="var(--font-family-sans-serif)"/>
              </a:rPr>
              <a:t>Improved health-span metrics in middle-aged male WT mice after taurine administration</a:t>
            </a:r>
            <a:endParaRPr lang="ko-KR" altLang="en-US" dirty="0"/>
          </a:p>
        </p:txBody>
      </p:sp>
      <p:sp>
        <p:nvSpPr>
          <p:cNvPr id="3" name="Content Placeholder 2">
            <a:extLst>
              <a:ext uri="{FF2B5EF4-FFF2-40B4-BE49-F238E27FC236}">
                <a16:creationId xmlns:a16="http://schemas.microsoft.com/office/drawing/2014/main" id="{F60B9EF5-9C1A-33BD-3C43-74264CADD93D}"/>
              </a:ext>
            </a:extLst>
          </p:cNvPr>
          <p:cNvSpPr>
            <a:spLocks noGrp="1"/>
          </p:cNvSpPr>
          <p:nvPr>
            <p:ph idx="1"/>
          </p:nvPr>
        </p:nvSpPr>
        <p:spPr/>
        <p:txBody>
          <a:bodyPr/>
          <a:lstStyle/>
          <a:p>
            <a:r>
              <a:rPr lang="en-US" altLang="ko-KR" b="1" i="0" dirty="0">
                <a:solidFill>
                  <a:srgbClr val="333333"/>
                </a:solidFill>
                <a:effectLst/>
                <a:latin typeface="Arial Narrow" panose="020B0606020202030204" pitchFamily="34" charset="0"/>
              </a:rPr>
              <a:t>Taurine-treated mice consumed more oxygen</a:t>
            </a:r>
            <a:r>
              <a:rPr lang="en-US" altLang="ko-KR" b="0" i="0" dirty="0">
                <a:solidFill>
                  <a:srgbClr val="333333"/>
                </a:solidFill>
                <a:effectLst/>
                <a:latin typeface="Arial Narrow" panose="020B0606020202030204" pitchFamily="34" charset="0"/>
              </a:rPr>
              <a:t>, generated more carbon dioxide, and had higher respiratory exchange ratios and energy expenditures even though their total activity was decreased compared with that of controls (fig. S3, D to H). </a:t>
            </a:r>
          </a:p>
          <a:p>
            <a:r>
              <a:rPr lang="en-US" altLang="ko-KR" b="0" i="0" dirty="0">
                <a:solidFill>
                  <a:srgbClr val="333333"/>
                </a:solidFill>
                <a:effectLst/>
                <a:latin typeface="Arial Narrow" panose="020B0606020202030204" pitchFamily="34" charset="0"/>
              </a:rPr>
              <a:t>Taurine-treated male mice also showed greater muscle strength, neuromuscular coordination, bone density, glucose tolerance, and memory as well as reduced anxiety compared with controls (fig. S3, I to N). Thus, taurine supplementation improved the function of every organ investigated in middle-aged female and male mice and likely increased overall health span.</a:t>
            </a:r>
            <a:endParaRPr lang="ko-KR" altLang="en-US" dirty="0">
              <a:latin typeface="Arial Narrow" panose="020B0606020202030204" pitchFamily="34" charset="0"/>
            </a:endParaRPr>
          </a:p>
          <a:p>
            <a:endParaRPr lang="ko-KR" altLang="en-US" dirty="0"/>
          </a:p>
        </p:txBody>
      </p:sp>
    </p:spTree>
    <p:extLst>
      <p:ext uri="{BB962C8B-B14F-4D97-AF65-F5344CB8AC3E}">
        <p14:creationId xmlns:p14="http://schemas.microsoft.com/office/powerpoint/2010/main" val="39639603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5DD3A-5A2A-0D5C-C03D-C7F4286B10B9}"/>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Effects of taurine on cellular mechanisms in increasing healthy life span</a:t>
            </a:r>
            <a:endParaRPr lang="ko-KR" altLang="en-US" dirty="0"/>
          </a:p>
        </p:txBody>
      </p:sp>
      <p:sp>
        <p:nvSpPr>
          <p:cNvPr id="3" name="Content Placeholder 2">
            <a:extLst>
              <a:ext uri="{FF2B5EF4-FFF2-40B4-BE49-F238E27FC236}">
                <a16:creationId xmlns:a16="http://schemas.microsoft.com/office/drawing/2014/main" id="{253F5412-A8A1-C23D-469A-A7F4C4BAA6E3}"/>
              </a:ext>
            </a:extLst>
          </p:cNvPr>
          <p:cNvSpPr>
            <a:spLocks noGrp="1"/>
          </p:cNvSpPr>
          <p:nvPr>
            <p:ph idx="1"/>
          </p:nvPr>
        </p:nvSpPr>
        <p:spPr/>
        <p:txBody>
          <a:bodyPr>
            <a:normAutofit/>
          </a:bodyPr>
          <a:lstStyle/>
          <a:p>
            <a:r>
              <a:rPr lang="en-US" altLang="ko-KR" b="0" i="0" dirty="0">
                <a:solidFill>
                  <a:srgbClr val="333333"/>
                </a:solidFill>
                <a:effectLst/>
                <a:latin typeface="Arial Narrow" panose="020B0606020202030204" pitchFamily="34" charset="0"/>
              </a:rPr>
              <a:t>What are the mechanisms through which taurine affects cellular functions to increase healthy life span? </a:t>
            </a:r>
          </a:p>
          <a:p>
            <a:r>
              <a:rPr lang="en-US" altLang="ko-KR" b="0" i="0" dirty="0">
                <a:solidFill>
                  <a:srgbClr val="333333"/>
                </a:solidFill>
                <a:effectLst/>
                <a:latin typeface="Arial Narrow" panose="020B0606020202030204" pitchFamily="34" charset="0"/>
              </a:rPr>
              <a:t>To address this question, we performed an RNA-sequencing (RNA-seq) analysis in taurine-deficient and control osteoblasts from mice. </a:t>
            </a:r>
          </a:p>
          <a:p>
            <a:r>
              <a:rPr lang="en-US" altLang="ko-KR" b="0" i="0" dirty="0">
                <a:solidFill>
                  <a:srgbClr val="333333"/>
                </a:solidFill>
                <a:effectLst/>
                <a:latin typeface="Arial Narrow" panose="020B0606020202030204" pitchFamily="34" charset="0"/>
              </a:rPr>
              <a:t>These bone-forming cells were chosen because they abundantly express a taurine transporter (encoded by </a:t>
            </a:r>
            <a:r>
              <a:rPr lang="en-US" altLang="ko-KR" b="0" i="1" dirty="0">
                <a:solidFill>
                  <a:srgbClr val="333333"/>
                </a:solidFill>
                <a:effectLst/>
                <a:latin typeface="Arial Narrow" panose="020B0606020202030204" pitchFamily="34" charset="0"/>
              </a:rPr>
              <a:t>Slc6a6</a:t>
            </a:r>
            <a:r>
              <a:rPr lang="en-US" altLang="ko-KR" b="0" i="0" dirty="0">
                <a:solidFill>
                  <a:srgbClr val="333333"/>
                </a:solidFill>
                <a:effectLst/>
                <a:latin typeface="Arial Narrow" panose="020B0606020202030204" pitchFamily="34" charset="0"/>
              </a:rPr>
              <a:t>), whose deletion impairs differentiation and function of mutant cells in culture and in mice (fig. S4, A to E). </a:t>
            </a:r>
          </a:p>
          <a:p>
            <a:r>
              <a:rPr lang="en-US" altLang="ko-KR" b="0" i="0" dirty="0">
                <a:solidFill>
                  <a:srgbClr val="333333"/>
                </a:solidFill>
                <a:effectLst/>
                <a:latin typeface="Arial Narrow" panose="020B0606020202030204" pitchFamily="34" charset="0"/>
              </a:rPr>
              <a:t>Conversely, numbers and function of WT osteoblasts were increased by taurine treatment in vitro and in vivo. (fig. S4, A to E). </a:t>
            </a:r>
          </a:p>
        </p:txBody>
      </p:sp>
    </p:spTree>
    <p:extLst>
      <p:ext uri="{BB962C8B-B14F-4D97-AF65-F5344CB8AC3E}">
        <p14:creationId xmlns:p14="http://schemas.microsoft.com/office/powerpoint/2010/main" val="42667710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8932A-0B72-1B9A-428E-2808D1F9DC7A}"/>
              </a:ext>
            </a:extLst>
          </p:cNvPr>
          <p:cNvSpPr>
            <a:spLocks noGrp="1"/>
          </p:cNvSpPr>
          <p:nvPr>
            <p:ph type="title"/>
          </p:nvPr>
        </p:nvSpPr>
        <p:spPr/>
        <p:txBody>
          <a:bodyPr/>
          <a:lstStyle/>
          <a:p>
            <a:r>
              <a:rPr lang="en-US" altLang="ko-KR" b="1" i="0" dirty="0">
                <a:solidFill>
                  <a:srgbClr val="1A1A1A"/>
                </a:solidFill>
                <a:effectLst/>
                <a:latin typeface="var(--font-family-sans-serif)"/>
              </a:rPr>
              <a:t>Effects of taurine on cellular mechanisms in increasing healthy life span</a:t>
            </a:r>
            <a:endParaRPr lang="ko-KR" altLang="en-US" dirty="0"/>
          </a:p>
        </p:txBody>
      </p:sp>
      <p:sp>
        <p:nvSpPr>
          <p:cNvPr id="3" name="Content Placeholder 2">
            <a:extLst>
              <a:ext uri="{FF2B5EF4-FFF2-40B4-BE49-F238E27FC236}">
                <a16:creationId xmlns:a16="http://schemas.microsoft.com/office/drawing/2014/main" id="{3B03AD2C-20B8-FEAA-7439-CD06D93405F6}"/>
              </a:ext>
            </a:extLst>
          </p:cNvPr>
          <p:cNvSpPr>
            <a:spLocks noGrp="1"/>
          </p:cNvSpPr>
          <p:nvPr>
            <p:ph idx="1"/>
          </p:nvPr>
        </p:nvSpPr>
        <p:spPr/>
        <p:txBody>
          <a:bodyPr/>
          <a:lstStyle/>
          <a:p>
            <a:r>
              <a:rPr lang="en-US" altLang="ko-KR" b="0" i="0" dirty="0">
                <a:solidFill>
                  <a:srgbClr val="333333"/>
                </a:solidFill>
                <a:effectLst/>
                <a:latin typeface="Arial Narrow" panose="020B0606020202030204" pitchFamily="34" charset="0"/>
              </a:rPr>
              <a:t>RNA-seq analysis (</a:t>
            </a:r>
            <a:r>
              <a:rPr lang="en-US" altLang="ko-KR" b="0" i="1" u="none" strike="noStrike" dirty="0">
                <a:solidFill>
                  <a:srgbClr val="CA2015"/>
                </a:solidFill>
                <a:effectLst/>
                <a:latin typeface="Arial Narrow" panose="020B0606020202030204" pitchFamily="34" charset="0"/>
                <a:hlinkClick r:id="rId2"/>
              </a:rPr>
              <a:t>48</a:t>
            </a:r>
            <a:r>
              <a:rPr lang="en-US" altLang="ko-KR" b="0" i="0" dirty="0">
                <a:solidFill>
                  <a:srgbClr val="333333"/>
                </a:solidFill>
                <a:effectLst/>
                <a:latin typeface="Arial Narrow" panose="020B0606020202030204" pitchFamily="34" charset="0"/>
              </a:rPr>
              <a:t>) of taurine-deficient osteoblasts showed that the top biological functions identified in the gene-set enrichment analysis (GSEA) are related to aging mechanisms (</a:t>
            </a:r>
            <a:r>
              <a:rPr lang="en-US" altLang="ko-KR" b="0" i="1" u="none" strike="noStrike" dirty="0">
                <a:solidFill>
                  <a:srgbClr val="CA2015"/>
                </a:solidFill>
                <a:effectLst/>
                <a:latin typeface="Arial Narrow" panose="020B0606020202030204" pitchFamily="34" charset="0"/>
                <a:hlinkClick r:id="rId3"/>
              </a:rPr>
              <a:t>13</a:t>
            </a:r>
            <a:r>
              <a:rPr lang="en-US" altLang="ko-KR" b="0" i="0" dirty="0">
                <a:solidFill>
                  <a:srgbClr val="333333"/>
                </a:solidFill>
                <a:effectLst/>
                <a:latin typeface="Arial Narrow" panose="020B0606020202030204" pitchFamily="34" charset="0"/>
              </a:rPr>
              <a:t>) such as telomere function, oxidative stress, immune system function, protein translation, and stem cell maintenance (</a:t>
            </a:r>
            <a:r>
              <a:rPr lang="en-US" altLang="ko-KR" b="0" i="0" u="none" strike="noStrike" dirty="0">
                <a:solidFill>
                  <a:srgbClr val="CA2015"/>
                </a:solidFill>
                <a:effectLst/>
                <a:latin typeface="Arial Narrow" panose="020B0606020202030204" pitchFamily="34" charset="0"/>
                <a:hlinkClick r:id="rId4"/>
              </a:rPr>
              <a:t>Fig. 3A</a:t>
            </a:r>
            <a:r>
              <a:rPr lang="en-US" altLang="ko-KR" b="0" i="0" dirty="0">
                <a:solidFill>
                  <a:srgbClr val="333333"/>
                </a:solidFill>
                <a:effectLst/>
                <a:latin typeface="Arial Narrow" panose="020B0606020202030204" pitchFamily="34" charset="0"/>
              </a:rPr>
              <a:t> and figs. S4, F to M). </a:t>
            </a:r>
          </a:p>
          <a:p>
            <a:r>
              <a:rPr lang="en-US" altLang="ko-KR" b="0" i="0" dirty="0">
                <a:solidFill>
                  <a:srgbClr val="333333"/>
                </a:solidFill>
                <a:effectLst/>
                <a:latin typeface="Arial Narrow" panose="020B0606020202030204" pitchFamily="34" charset="0"/>
              </a:rPr>
              <a:t>A search for the term “aging” in the GSEA pathways output showed significant alterations in six gene signatures (see table S1 for details). </a:t>
            </a:r>
          </a:p>
          <a:p>
            <a:r>
              <a:rPr lang="en-US" altLang="ko-KR" b="0" i="0" dirty="0">
                <a:solidFill>
                  <a:srgbClr val="333333"/>
                </a:solidFill>
                <a:effectLst/>
                <a:latin typeface="Arial Narrow" panose="020B0606020202030204" pitchFamily="34" charset="0"/>
              </a:rPr>
              <a:t>All six signatures showed the expected direction of change (up- or down-regulation) for a pro-aging effect (fig. S4N). Together, these results imply that taurine deficiency generates an aging-related transcriptomic signature in cells.</a:t>
            </a:r>
            <a:endParaRPr lang="ko-KR" altLang="en-US" dirty="0">
              <a:latin typeface="Arial Narrow" panose="020B0606020202030204" pitchFamily="34" charset="0"/>
            </a:endParaRPr>
          </a:p>
          <a:p>
            <a:endParaRPr lang="ko-KR" altLang="en-US" dirty="0"/>
          </a:p>
        </p:txBody>
      </p:sp>
    </p:spTree>
    <p:extLst>
      <p:ext uri="{BB962C8B-B14F-4D97-AF65-F5344CB8AC3E}">
        <p14:creationId xmlns:p14="http://schemas.microsoft.com/office/powerpoint/2010/main" val="13103775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9F7A3-1B74-007E-BC16-794BA7BD29EC}"/>
              </a:ext>
            </a:extLst>
          </p:cNvPr>
          <p:cNvSpPr>
            <a:spLocks noGrp="1"/>
          </p:cNvSpPr>
          <p:nvPr>
            <p:ph type="title"/>
          </p:nvPr>
        </p:nvSpPr>
        <p:spPr/>
        <p:txBody>
          <a:bodyPr/>
          <a:lstStyle/>
          <a:p>
            <a:endParaRPr lang="ko-KR" altLang="en-US"/>
          </a:p>
        </p:txBody>
      </p:sp>
      <p:pic>
        <p:nvPicPr>
          <p:cNvPr id="5" name="Content Placeholder 4">
            <a:extLst>
              <a:ext uri="{FF2B5EF4-FFF2-40B4-BE49-F238E27FC236}">
                <a16:creationId xmlns:a16="http://schemas.microsoft.com/office/drawing/2014/main" id="{C1F6113E-8142-AA87-43FB-A8064F0F482D}"/>
              </a:ext>
            </a:extLst>
          </p:cNvPr>
          <p:cNvPicPr>
            <a:picLocks noGrp="1" noChangeAspect="1"/>
          </p:cNvPicPr>
          <p:nvPr>
            <p:ph idx="1"/>
          </p:nvPr>
        </p:nvPicPr>
        <p:blipFill>
          <a:blip r:embed="rId2"/>
          <a:stretch>
            <a:fillRect/>
          </a:stretch>
        </p:blipFill>
        <p:spPr>
          <a:xfrm>
            <a:off x="1566530" y="1056169"/>
            <a:ext cx="8755684" cy="5295014"/>
          </a:xfrm>
        </p:spPr>
      </p:pic>
    </p:spTree>
    <p:extLst>
      <p:ext uri="{BB962C8B-B14F-4D97-AF65-F5344CB8AC3E}">
        <p14:creationId xmlns:p14="http://schemas.microsoft.com/office/powerpoint/2010/main" val="42449034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9F8A6-E501-DAE4-0E57-158E87F180C2}"/>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16EF6F84-5863-7737-6DC8-443E4CBD7E1E}"/>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0212630A-7E25-281B-004E-81397F23951B}"/>
              </a:ext>
            </a:extLst>
          </p:cNvPr>
          <p:cNvPicPr>
            <a:picLocks noChangeAspect="1"/>
          </p:cNvPicPr>
          <p:nvPr/>
        </p:nvPicPr>
        <p:blipFill>
          <a:blip r:embed="rId2"/>
          <a:stretch>
            <a:fillRect/>
          </a:stretch>
        </p:blipFill>
        <p:spPr>
          <a:xfrm>
            <a:off x="3556492" y="1690688"/>
            <a:ext cx="4623490" cy="4269023"/>
          </a:xfrm>
          <a:prstGeom prst="rect">
            <a:avLst/>
          </a:prstGeom>
        </p:spPr>
      </p:pic>
    </p:spTree>
    <p:extLst>
      <p:ext uri="{BB962C8B-B14F-4D97-AF65-F5344CB8AC3E}">
        <p14:creationId xmlns:p14="http://schemas.microsoft.com/office/powerpoint/2010/main" val="1638478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9D0B0-A939-16C5-ADF1-E4E1AE6AAFA4}"/>
              </a:ext>
            </a:extLst>
          </p:cNvPr>
          <p:cNvSpPr>
            <a:spLocks noGrp="1"/>
          </p:cNvSpPr>
          <p:nvPr>
            <p:ph type="title"/>
          </p:nvPr>
        </p:nvSpPr>
        <p:spPr/>
        <p:txBody>
          <a:bodyPr>
            <a:noAutofit/>
          </a:bodyPr>
          <a:lstStyle/>
          <a:p>
            <a:r>
              <a:rPr lang="en-US" altLang="ko-KR" sz="3200" b="0" i="0" dirty="0">
                <a:solidFill>
                  <a:srgbClr val="707070"/>
                </a:solidFill>
                <a:effectLst/>
                <a:latin typeface="Arial Narrow" panose="020B0606020202030204" pitchFamily="34" charset="0"/>
              </a:rPr>
              <a:t>Kaplan-Meier survival curves for mice after paraquat (PQ) treatment, with or without prior taurine supplementation (T1000 for 1 month). Veh, vehicle. </a:t>
            </a:r>
            <a:endParaRPr lang="ko-KR" altLang="en-US" sz="3200"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92F600B3-39C7-0831-9197-47E808CD8776}"/>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21405389-DE84-AAFF-637F-8478C24E850E}"/>
              </a:ext>
            </a:extLst>
          </p:cNvPr>
          <p:cNvPicPr>
            <a:picLocks noChangeAspect="1"/>
          </p:cNvPicPr>
          <p:nvPr/>
        </p:nvPicPr>
        <p:blipFill>
          <a:blip r:embed="rId2"/>
          <a:stretch>
            <a:fillRect/>
          </a:stretch>
        </p:blipFill>
        <p:spPr>
          <a:xfrm>
            <a:off x="4269502" y="1825625"/>
            <a:ext cx="4661846" cy="4730656"/>
          </a:xfrm>
          <a:prstGeom prst="rect">
            <a:avLst/>
          </a:prstGeom>
        </p:spPr>
      </p:pic>
    </p:spTree>
    <p:extLst>
      <p:ext uri="{BB962C8B-B14F-4D97-AF65-F5344CB8AC3E}">
        <p14:creationId xmlns:p14="http://schemas.microsoft.com/office/powerpoint/2010/main" val="29476528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9C78F-F397-1F6E-7410-F8C711D7A08C}"/>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BB1B442C-2E08-E293-FB4B-72BF917E5325}"/>
              </a:ext>
            </a:extLst>
          </p:cNvPr>
          <p:cNvSpPr>
            <a:spLocks noGrp="1"/>
          </p:cNvSpPr>
          <p:nvPr>
            <p:ph idx="1"/>
          </p:nvPr>
        </p:nvSpPr>
        <p:spPr/>
        <p:txBody>
          <a:bodyPr/>
          <a:lstStyle/>
          <a:p>
            <a:endParaRPr lang="ko-KR" altLang="en-US"/>
          </a:p>
        </p:txBody>
      </p:sp>
      <p:pic>
        <p:nvPicPr>
          <p:cNvPr id="5" name="Picture 4">
            <a:extLst>
              <a:ext uri="{FF2B5EF4-FFF2-40B4-BE49-F238E27FC236}">
                <a16:creationId xmlns:a16="http://schemas.microsoft.com/office/drawing/2014/main" id="{A67DA1BD-3562-AF13-B2F5-EFFDD4AE22FB}"/>
              </a:ext>
            </a:extLst>
          </p:cNvPr>
          <p:cNvPicPr>
            <a:picLocks noChangeAspect="1"/>
          </p:cNvPicPr>
          <p:nvPr/>
        </p:nvPicPr>
        <p:blipFill>
          <a:blip r:embed="rId2"/>
          <a:stretch>
            <a:fillRect/>
          </a:stretch>
        </p:blipFill>
        <p:spPr>
          <a:xfrm>
            <a:off x="1990002" y="928578"/>
            <a:ext cx="9363798" cy="5713154"/>
          </a:xfrm>
          <a:prstGeom prst="rect">
            <a:avLst/>
          </a:prstGeom>
        </p:spPr>
      </p:pic>
    </p:spTree>
    <p:extLst>
      <p:ext uri="{BB962C8B-B14F-4D97-AF65-F5344CB8AC3E}">
        <p14:creationId xmlns:p14="http://schemas.microsoft.com/office/powerpoint/2010/main" val="13973861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B6AE2-8546-9646-BA1D-044822464248}"/>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Suppression of senescence by taurine</a:t>
            </a:r>
            <a:endParaRPr lang="ko-KR" altLang="en-US" dirty="0"/>
          </a:p>
        </p:txBody>
      </p:sp>
      <p:sp>
        <p:nvSpPr>
          <p:cNvPr id="3" name="Content Placeholder 2">
            <a:extLst>
              <a:ext uri="{FF2B5EF4-FFF2-40B4-BE49-F238E27FC236}">
                <a16:creationId xmlns:a16="http://schemas.microsoft.com/office/drawing/2014/main" id="{CBE42173-D34C-BCBB-8865-8A32BE33D204}"/>
              </a:ext>
            </a:extLst>
          </p:cNvPr>
          <p:cNvSpPr>
            <a:spLocks noGrp="1"/>
          </p:cNvSpPr>
          <p:nvPr>
            <p:ph idx="1"/>
          </p:nvPr>
        </p:nvSpPr>
        <p:spPr/>
        <p:txBody>
          <a:bodyPr>
            <a:normAutofit/>
          </a:bodyPr>
          <a:lstStyle/>
          <a:p>
            <a:r>
              <a:rPr lang="en-US" altLang="ko-KR" b="0" i="0" dirty="0">
                <a:solidFill>
                  <a:srgbClr val="333333"/>
                </a:solidFill>
                <a:effectLst/>
                <a:latin typeface="PT Serif"/>
              </a:rPr>
              <a:t>A network analysis of taurine-regulated genes showed that senescence-associated secretory phenotype (SASP) genes, such as </a:t>
            </a:r>
            <a:r>
              <a:rPr lang="en-US" altLang="ko-KR" b="0" i="1" dirty="0">
                <a:solidFill>
                  <a:srgbClr val="333333"/>
                </a:solidFill>
                <a:effectLst/>
                <a:latin typeface="PT Serif"/>
              </a:rPr>
              <a:t>p16</a:t>
            </a:r>
            <a:r>
              <a:rPr lang="en-US" altLang="ko-KR" b="0" i="0" dirty="0">
                <a:solidFill>
                  <a:srgbClr val="333333"/>
                </a:solidFill>
                <a:effectLst/>
                <a:latin typeface="PT Serif"/>
              </a:rPr>
              <a:t> and </a:t>
            </a:r>
            <a:r>
              <a:rPr lang="en-US" altLang="ko-KR" b="0" i="1" dirty="0">
                <a:solidFill>
                  <a:srgbClr val="333333"/>
                </a:solidFill>
                <a:effectLst/>
                <a:latin typeface="PT Serif"/>
              </a:rPr>
              <a:t>p21</a:t>
            </a:r>
            <a:r>
              <a:rPr lang="en-US" altLang="ko-KR" b="0" i="0" dirty="0">
                <a:solidFill>
                  <a:srgbClr val="333333"/>
                </a:solidFill>
                <a:effectLst/>
                <a:latin typeface="PT Serif"/>
              </a:rPr>
              <a:t>, which encode inhibitors of cyclin-dependent kinases and promote cell cycle arrest, formed the highest number of genetic interactions (fig. S4O). </a:t>
            </a:r>
          </a:p>
          <a:p>
            <a:r>
              <a:rPr lang="en-US" altLang="ko-KR" b="0" i="0" dirty="0">
                <a:solidFill>
                  <a:srgbClr val="333333"/>
                </a:solidFill>
                <a:effectLst/>
                <a:latin typeface="PT Serif"/>
              </a:rPr>
              <a:t>Consistent with the idea that taurine suppresses senescence, irradiation-induced increase in senescence-associated β-galactosidase (SΑ β-gal) staining in osteoblasts cultured with taurine was about one-fourth of that in cells cultured without taurine (fig. S4P). </a:t>
            </a:r>
            <a:endParaRPr lang="ko-KR" altLang="en-US" dirty="0"/>
          </a:p>
        </p:txBody>
      </p:sp>
    </p:spTree>
    <p:extLst>
      <p:ext uri="{BB962C8B-B14F-4D97-AF65-F5344CB8AC3E}">
        <p14:creationId xmlns:p14="http://schemas.microsoft.com/office/powerpoint/2010/main" val="8146228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6E90A-5E38-11B1-7DB9-A7B7FE084688}"/>
              </a:ext>
            </a:extLst>
          </p:cNvPr>
          <p:cNvSpPr>
            <a:spLocks noGrp="1"/>
          </p:cNvSpPr>
          <p:nvPr>
            <p:ph type="title"/>
          </p:nvPr>
        </p:nvSpPr>
        <p:spPr/>
        <p:txBody>
          <a:bodyPr/>
          <a:lstStyle/>
          <a:p>
            <a:r>
              <a:rPr lang="en-US" altLang="ko-KR" b="1" i="0" dirty="0">
                <a:solidFill>
                  <a:srgbClr val="1A1A1A"/>
                </a:solidFill>
                <a:effectLst/>
                <a:latin typeface="var(--font-family-sans-serif)"/>
              </a:rPr>
              <a:t>Suppression of senescence by taurine</a:t>
            </a:r>
            <a:endParaRPr lang="ko-KR" altLang="en-US" dirty="0"/>
          </a:p>
        </p:txBody>
      </p:sp>
      <p:sp>
        <p:nvSpPr>
          <p:cNvPr id="3" name="Content Placeholder 2">
            <a:extLst>
              <a:ext uri="{FF2B5EF4-FFF2-40B4-BE49-F238E27FC236}">
                <a16:creationId xmlns:a16="http://schemas.microsoft.com/office/drawing/2014/main" id="{82B68CC7-8617-FACF-57CF-7C03C97A80EA}"/>
              </a:ext>
            </a:extLst>
          </p:cNvPr>
          <p:cNvSpPr>
            <a:spLocks noGrp="1"/>
          </p:cNvSpPr>
          <p:nvPr>
            <p:ph idx="1"/>
          </p:nvPr>
        </p:nvSpPr>
        <p:spPr/>
        <p:txBody>
          <a:bodyPr>
            <a:normAutofit fontScale="85000" lnSpcReduction="20000"/>
          </a:bodyPr>
          <a:lstStyle/>
          <a:p>
            <a:r>
              <a:rPr lang="en-US" altLang="ko-KR" b="0" i="0" dirty="0">
                <a:solidFill>
                  <a:srgbClr val="333333"/>
                </a:solidFill>
                <a:effectLst/>
                <a:latin typeface="PT Serif"/>
              </a:rPr>
              <a:t>In neuronal culture experiments, taurine supplementation increased neuronal survival after treatment with paraquat, a DNA damaging agent that induces senescence (</a:t>
            </a:r>
            <a:r>
              <a:rPr lang="en-US" altLang="ko-KR" b="0" i="1" u="none" strike="noStrike" dirty="0">
                <a:solidFill>
                  <a:srgbClr val="CA2015"/>
                </a:solidFill>
                <a:effectLst/>
                <a:latin typeface="PT Serif"/>
                <a:hlinkClick r:id="rId2"/>
              </a:rPr>
              <a:t>49</a:t>
            </a:r>
            <a:r>
              <a:rPr lang="en-US" altLang="ko-KR" b="0" i="0" dirty="0">
                <a:solidFill>
                  <a:srgbClr val="333333"/>
                </a:solidFill>
                <a:effectLst/>
                <a:latin typeface="PT Serif"/>
              </a:rPr>
              <a:t>) (fig. S4Q). Moreover, taurine supplementation decreased an age-associated increase in senescence in mice (</a:t>
            </a:r>
            <a:r>
              <a:rPr lang="en-US" altLang="ko-KR" b="0" i="0" u="none" strike="noStrike" dirty="0">
                <a:solidFill>
                  <a:srgbClr val="CA2015"/>
                </a:solidFill>
                <a:effectLst/>
                <a:latin typeface="PT Serif"/>
                <a:hlinkClick r:id="rId3"/>
              </a:rPr>
              <a:t>Fig. 3, B and C</a:t>
            </a:r>
            <a:r>
              <a:rPr lang="en-US" altLang="ko-KR" b="0" i="0" dirty="0">
                <a:solidFill>
                  <a:srgbClr val="333333"/>
                </a:solidFill>
                <a:effectLst/>
                <a:latin typeface="PT Serif"/>
              </a:rPr>
              <a:t>, and fig. S5A). To test whether taurine deficiency causes accumulation of senescent cells, we used mice lacking the taurine transporter Slc6a6 (</a:t>
            </a:r>
            <a:r>
              <a:rPr lang="en-US" altLang="ko-KR" b="0" i="1" u="none" strike="noStrike" dirty="0">
                <a:solidFill>
                  <a:srgbClr val="CA2015"/>
                </a:solidFill>
                <a:effectLst/>
                <a:latin typeface="PT Serif"/>
                <a:hlinkClick r:id="rId4"/>
              </a:rPr>
              <a:t>23</a:t>
            </a:r>
            <a:r>
              <a:rPr lang="en-US" altLang="ko-KR" b="0" i="0" dirty="0">
                <a:solidFill>
                  <a:srgbClr val="333333"/>
                </a:solidFill>
                <a:effectLst/>
                <a:latin typeface="PT Serif"/>
              </a:rPr>
              <a:t>). Lack of Slc6a6 compromises taurine entry into embryonic cells, rendering embryos deficient in taurine. The phenotypes observed postnatally in 0.5- to 3-month-old </a:t>
            </a:r>
            <a:r>
              <a:rPr lang="en-US" altLang="ko-KR" b="0" i="1" dirty="0">
                <a:solidFill>
                  <a:srgbClr val="333333"/>
                </a:solidFill>
                <a:effectLst/>
                <a:latin typeface="PT Serif"/>
              </a:rPr>
              <a:t>Slc6a6</a:t>
            </a:r>
            <a:r>
              <a:rPr lang="en-US" altLang="ko-KR" b="0" i="0" dirty="0">
                <a:solidFill>
                  <a:srgbClr val="333333"/>
                </a:solidFill>
                <a:effectLst/>
                <a:latin typeface="PT Serif"/>
              </a:rPr>
              <a:t> mutant mice (</a:t>
            </a:r>
            <a:r>
              <a:rPr lang="en-US" altLang="ko-KR" b="0" i="1" u="none" strike="noStrike" dirty="0">
                <a:solidFill>
                  <a:srgbClr val="CA2015"/>
                </a:solidFill>
                <a:effectLst/>
                <a:latin typeface="PT Serif"/>
                <a:hlinkClick r:id="rId4"/>
              </a:rPr>
              <a:t>23</a:t>
            </a:r>
            <a:r>
              <a:rPr lang="en-US" altLang="ko-KR" b="0" i="0" dirty="0">
                <a:solidFill>
                  <a:srgbClr val="333333"/>
                </a:solidFill>
                <a:effectLst/>
                <a:latin typeface="PT Serif"/>
              </a:rPr>
              <a:t>) could be due to taurine deficiency affecting these phenotypes during development or postnatally (hereafter, we refer to these mice as congenitally taurine-deficient mice). Adult </a:t>
            </a:r>
            <a:r>
              <a:rPr lang="en-US" altLang="ko-KR" b="0" i="1" dirty="0">
                <a:solidFill>
                  <a:srgbClr val="333333"/>
                </a:solidFill>
                <a:effectLst/>
                <a:latin typeface="PT Serif"/>
              </a:rPr>
              <a:t>Slc6a6</a:t>
            </a:r>
            <a:r>
              <a:rPr lang="en-US" altLang="ko-KR" b="0" i="0" baseline="30000" dirty="0">
                <a:solidFill>
                  <a:srgbClr val="333333"/>
                </a:solidFill>
                <a:effectLst/>
                <a:latin typeface="PT Serif"/>
              </a:rPr>
              <a:t>−/−</a:t>
            </a:r>
            <a:r>
              <a:rPr lang="en-US" altLang="ko-KR" b="0" i="0" dirty="0">
                <a:solidFill>
                  <a:srgbClr val="333333"/>
                </a:solidFill>
                <a:effectLst/>
                <a:latin typeface="PT Serif"/>
              </a:rPr>
              <a:t> mice showed accelerated aging-related phenotypes, including decreased bone density, poor neuromuscular coordination, compromised muscle strength, increased anxiety, and decreased memory (fig. S5, C to L). </a:t>
            </a:r>
            <a:endParaRPr lang="ko-KR" altLang="en-US" dirty="0"/>
          </a:p>
        </p:txBody>
      </p:sp>
    </p:spTree>
    <p:extLst>
      <p:ext uri="{BB962C8B-B14F-4D97-AF65-F5344CB8AC3E}">
        <p14:creationId xmlns:p14="http://schemas.microsoft.com/office/powerpoint/2010/main" val="3523787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2A20F-8A00-845B-18D2-0E2973F03234}"/>
              </a:ext>
            </a:extLst>
          </p:cNvPr>
          <p:cNvSpPr>
            <a:spLocks noGrp="1"/>
          </p:cNvSpPr>
          <p:nvPr>
            <p:ph type="title"/>
          </p:nvPr>
        </p:nvSpPr>
        <p:spPr/>
        <p:txBody>
          <a:bodyPr/>
          <a:lstStyle/>
          <a:p>
            <a:r>
              <a:rPr lang="en-US" altLang="ko-KR" b="1" i="0" dirty="0">
                <a:solidFill>
                  <a:srgbClr val="1A1A1A"/>
                </a:solidFill>
                <a:effectLst/>
                <a:latin typeface="var(--font-family-sans-serif)"/>
              </a:rPr>
              <a:t>Suppression of senescence by taurine</a:t>
            </a:r>
            <a:endParaRPr lang="ko-KR" altLang="en-US" dirty="0"/>
          </a:p>
        </p:txBody>
      </p:sp>
      <p:sp>
        <p:nvSpPr>
          <p:cNvPr id="3" name="Content Placeholder 2">
            <a:extLst>
              <a:ext uri="{FF2B5EF4-FFF2-40B4-BE49-F238E27FC236}">
                <a16:creationId xmlns:a16="http://schemas.microsoft.com/office/drawing/2014/main" id="{D86ED95C-CEA3-5BA6-692C-CDE94B8FF9FF}"/>
              </a:ext>
            </a:extLst>
          </p:cNvPr>
          <p:cNvSpPr>
            <a:spLocks noGrp="1"/>
          </p:cNvSpPr>
          <p:nvPr>
            <p:ph idx="1"/>
          </p:nvPr>
        </p:nvSpPr>
        <p:spPr/>
        <p:txBody>
          <a:bodyPr>
            <a:normAutofit fontScale="92500" lnSpcReduction="10000"/>
          </a:bodyPr>
          <a:lstStyle/>
          <a:p>
            <a:r>
              <a:rPr lang="en-US" altLang="ko-KR" b="0" i="0" dirty="0">
                <a:solidFill>
                  <a:srgbClr val="333333"/>
                </a:solidFill>
                <a:effectLst/>
                <a:latin typeface="PT Serif"/>
              </a:rPr>
              <a:t>Analysis of bone, muscle, brain, fat, and liver showed increased senescence in taurine-deficient mice compared with controls (fig. S5, A and B). </a:t>
            </a:r>
          </a:p>
          <a:p>
            <a:r>
              <a:rPr lang="en-US" altLang="ko-KR" b="0" i="0" dirty="0">
                <a:solidFill>
                  <a:srgbClr val="333333"/>
                </a:solidFill>
                <a:effectLst/>
                <a:latin typeface="PT Serif"/>
              </a:rPr>
              <a:t>To investigate whether accumulation of senescent cells in these organs contributes to the compromised health span of taurine-deficient mice, we treated 8-month-old </a:t>
            </a:r>
            <a:r>
              <a:rPr lang="en-US" altLang="ko-KR" b="0" i="1" dirty="0">
                <a:solidFill>
                  <a:srgbClr val="333333"/>
                </a:solidFill>
                <a:effectLst/>
                <a:latin typeface="PT Serif"/>
              </a:rPr>
              <a:t>Slc6a6</a:t>
            </a:r>
            <a:r>
              <a:rPr lang="en-US" altLang="ko-KR" b="0" i="0" baseline="30000" dirty="0">
                <a:solidFill>
                  <a:srgbClr val="333333"/>
                </a:solidFill>
                <a:effectLst/>
                <a:latin typeface="PT Serif"/>
              </a:rPr>
              <a:t>−/−</a:t>
            </a:r>
            <a:r>
              <a:rPr lang="en-US" altLang="ko-KR" b="0" i="0" dirty="0">
                <a:solidFill>
                  <a:srgbClr val="333333"/>
                </a:solidFill>
                <a:effectLst/>
                <a:latin typeface="PT Serif"/>
              </a:rPr>
              <a:t> mice with or without a combination of </a:t>
            </a:r>
            <a:r>
              <a:rPr lang="en-US" altLang="ko-KR" b="0" i="0" dirty="0" err="1">
                <a:solidFill>
                  <a:srgbClr val="333333"/>
                </a:solidFill>
                <a:effectLst/>
                <a:latin typeface="PT Serif"/>
              </a:rPr>
              <a:t>senolytics</a:t>
            </a:r>
            <a:r>
              <a:rPr lang="en-US" altLang="ko-KR" b="0" i="0" dirty="0">
                <a:solidFill>
                  <a:srgbClr val="333333"/>
                </a:solidFill>
                <a:effectLst/>
                <a:latin typeface="PT Serif"/>
              </a:rPr>
              <a:t>—</a:t>
            </a:r>
            <a:r>
              <a:rPr lang="en-US" altLang="ko-KR" b="0" i="0" dirty="0" err="1">
                <a:solidFill>
                  <a:srgbClr val="333333"/>
                </a:solidFill>
                <a:effectLst/>
                <a:latin typeface="PT Serif"/>
              </a:rPr>
              <a:t>dasatinib</a:t>
            </a:r>
            <a:r>
              <a:rPr lang="en-US" altLang="ko-KR" b="0" i="0" dirty="0">
                <a:solidFill>
                  <a:srgbClr val="333333"/>
                </a:solidFill>
                <a:effectLst/>
                <a:latin typeface="PT Serif"/>
              </a:rPr>
              <a:t> (D) (</a:t>
            </a:r>
            <a:r>
              <a:rPr lang="en-US" altLang="ko-KR" b="0" i="1" u="none" strike="noStrike" dirty="0">
                <a:solidFill>
                  <a:srgbClr val="CA2015"/>
                </a:solidFill>
                <a:effectLst/>
                <a:latin typeface="PT Serif"/>
                <a:hlinkClick r:id="rId2"/>
              </a:rPr>
              <a:t>50</a:t>
            </a:r>
            <a:r>
              <a:rPr lang="en-US" altLang="ko-KR" b="0" i="0" dirty="0">
                <a:solidFill>
                  <a:srgbClr val="333333"/>
                </a:solidFill>
                <a:effectLst/>
                <a:latin typeface="PT Serif"/>
              </a:rPr>
              <a:t>) and quercetin (Q) (D+Q treatment)—bimonthly for 4 months. </a:t>
            </a:r>
          </a:p>
          <a:p>
            <a:r>
              <a:rPr lang="en-US" altLang="ko-KR" b="0" i="0" dirty="0">
                <a:solidFill>
                  <a:srgbClr val="333333"/>
                </a:solidFill>
                <a:effectLst/>
                <a:latin typeface="PT Serif"/>
              </a:rPr>
              <a:t>Relative to controls, D+Q-treated </a:t>
            </a:r>
            <a:r>
              <a:rPr lang="en-US" altLang="ko-KR" b="0" i="1" dirty="0">
                <a:solidFill>
                  <a:srgbClr val="333333"/>
                </a:solidFill>
                <a:effectLst/>
                <a:latin typeface="PT Serif"/>
              </a:rPr>
              <a:t>Slc6a6</a:t>
            </a:r>
            <a:r>
              <a:rPr lang="en-US" altLang="ko-KR" b="0" i="0" baseline="30000" dirty="0">
                <a:solidFill>
                  <a:srgbClr val="333333"/>
                </a:solidFill>
                <a:effectLst/>
                <a:latin typeface="PT Serif"/>
              </a:rPr>
              <a:t>−/−</a:t>
            </a:r>
            <a:r>
              <a:rPr lang="en-US" altLang="ko-KR" b="0" i="0" dirty="0">
                <a:solidFill>
                  <a:srgbClr val="333333"/>
                </a:solidFill>
                <a:effectLst/>
                <a:latin typeface="PT Serif"/>
              </a:rPr>
              <a:t> mice had a lower abundance of SASP markers (fig. S5M). D+Q treatment also improved bone-, muscle-, anxiety-, and memory-related parameters in </a:t>
            </a:r>
            <a:r>
              <a:rPr lang="en-US" altLang="ko-KR" b="0" i="1" dirty="0">
                <a:solidFill>
                  <a:srgbClr val="333333"/>
                </a:solidFill>
                <a:effectLst/>
                <a:latin typeface="PT Serif"/>
              </a:rPr>
              <a:t>Slc6a6</a:t>
            </a:r>
            <a:r>
              <a:rPr lang="en-US" altLang="ko-KR" b="0" i="0" baseline="30000" dirty="0">
                <a:solidFill>
                  <a:srgbClr val="333333"/>
                </a:solidFill>
                <a:effectLst/>
                <a:latin typeface="PT Serif"/>
              </a:rPr>
              <a:t>−/−</a:t>
            </a:r>
            <a:r>
              <a:rPr lang="en-US" altLang="ko-KR" b="0" i="0" dirty="0">
                <a:solidFill>
                  <a:srgbClr val="333333"/>
                </a:solidFill>
                <a:effectLst/>
                <a:latin typeface="PT Serif"/>
              </a:rPr>
              <a:t> mice (fig. S5, N to Q). </a:t>
            </a:r>
          </a:p>
        </p:txBody>
      </p:sp>
    </p:spTree>
    <p:extLst>
      <p:ext uri="{BB962C8B-B14F-4D97-AF65-F5344CB8AC3E}">
        <p14:creationId xmlns:p14="http://schemas.microsoft.com/office/powerpoint/2010/main" val="673682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59F67-9BBC-3075-53C9-3B3403ABFCAD}"/>
              </a:ext>
            </a:extLst>
          </p:cNvPr>
          <p:cNvSpPr>
            <a:spLocks noGrp="1"/>
          </p:cNvSpPr>
          <p:nvPr>
            <p:ph type="title"/>
          </p:nvPr>
        </p:nvSpPr>
        <p:spPr>
          <a:xfrm>
            <a:off x="601894" y="154505"/>
            <a:ext cx="10515600" cy="1325563"/>
          </a:xfrm>
        </p:spPr>
        <p:txBody>
          <a:bodyPr/>
          <a:lstStyle/>
          <a:p>
            <a:r>
              <a:rPr lang="en-US" altLang="ko-KR" dirty="0"/>
              <a:t>Intro on Taurine</a:t>
            </a:r>
            <a:endParaRPr lang="ko-KR" altLang="en-US" dirty="0"/>
          </a:p>
        </p:txBody>
      </p:sp>
      <p:sp>
        <p:nvSpPr>
          <p:cNvPr id="3" name="Content Placeholder 2">
            <a:extLst>
              <a:ext uri="{FF2B5EF4-FFF2-40B4-BE49-F238E27FC236}">
                <a16:creationId xmlns:a16="http://schemas.microsoft.com/office/drawing/2014/main" id="{C7672C0D-EDDA-AB23-21D8-100C5F480308}"/>
              </a:ext>
            </a:extLst>
          </p:cNvPr>
          <p:cNvSpPr>
            <a:spLocks noGrp="1"/>
          </p:cNvSpPr>
          <p:nvPr>
            <p:ph idx="1"/>
          </p:nvPr>
        </p:nvSpPr>
        <p:spPr/>
        <p:txBody>
          <a:bodyPr/>
          <a:lstStyle/>
          <a:p>
            <a:r>
              <a:rPr lang="en-US" altLang="ko-KR" b="0" i="0" dirty="0">
                <a:solidFill>
                  <a:srgbClr val="333333"/>
                </a:solidFill>
                <a:effectLst/>
                <a:latin typeface="PT Serif"/>
              </a:rPr>
              <a:t> Aging is associated with systemic changes in the concentrations of molecules such as metabolites.</a:t>
            </a:r>
          </a:p>
          <a:p>
            <a:r>
              <a:rPr lang="en-US" altLang="ko-KR" b="0" i="0" dirty="0">
                <a:solidFill>
                  <a:srgbClr val="333333"/>
                </a:solidFill>
                <a:effectLst/>
                <a:latin typeface="PT Serif"/>
              </a:rPr>
              <a:t>However, whether such changes are merely the consequence of aging or whether these molecules are drivers of aging remains largely unexplored. </a:t>
            </a:r>
            <a:endParaRPr lang="en-US" altLang="ko-KR" dirty="0">
              <a:solidFill>
                <a:srgbClr val="333333"/>
              </a:solidFill>
              <a:latin typeface="PT Serif"/>
            </a:endParaRPr>
          </a:p>
          <a:p>
            <a:r>
              <a:rPr lang="en-US" altLang="ko-KR" b="0" i="0" dirty="0">
                <a:solidFill>
                  <a:srgbClr val="333333"/>
                </a:solidFill>
                <a:effectLst/>
                <a:latin typeface="PT Serif"/>
              </a:rPr>
              <a:t>If these were blood-based drivers of aging, then restoring their concentration or functions to “youthful” levels could serve as an antiaging intervention.</a:t>
            </a:r>
          </a:p>
          <a:p>
            <a:r>
              <a:rPr lang="en-US" altLang="ko-KR" b="0" i="0" dirty="0">
                <a:solidFill>
                  <a:srgbClr val="333333"/>
                </a:solidFill>
                <a:effectLst/>
                <a:latin typeface="PT Serif"/>
              </a:rPr>
              <a:t>Blood concentration of taurine declines with age in mice, monkeys, and humans. </a:t>
            </a:r>
          </a:p>
          <a:p>
            <a:endParaRPr lang="ko-KR" altLang="en-US" dirty="0"/>
          </a:p>
        </p:txBody>
      </p:sp>
    </p:spTree>
    <p:extLst>
      <p:ext uri="{BB962C8B-B14F-4D97-AF65-F5344CB8AC3E}">
        <p14:creationId xmlns:p14="http://schemas.microsoft.com/office/powerpoint/2010/main" val="34903131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63ACD-42FB-6316-0869-A21C28E4A93C}"/>
              </a:ext>
            </a:extLst>
          </p:cNvPr>
          <p:cNvSpPr>
            <a:spLocks noGrp="1"/>
          </p:cNvSpPr>
          <p:nvPr>
            <p:ph type="title"/>
          </p:nvPr>
        </p:nvSpPr>
        <p:spPr/>
        <p:txBody>
          <a:bodyPr/>
          <a:lstStyle/>
          <a:p>
            <a:r>
              <a:rPr lang="en-US" altLang="ko-KR" b="1" i="0" dirty="0">
                <a:solidFill>
                  <a:srgbClr val="1A1A1A"/>
                </a:solidFill>
                <a:effectLst/>
                <a:latin typeface="var(--font-family-sans-serif)"/>
              </a:rPr>
              <a:t>Suppression of senescence by taurine</a:t>
            </a:r>
            <a:endParaRPr lang="ko-KR" altLang="en-US" dirty="0"/>
          </a:p>
        </p:txBody>
      </p:sp>
      <p:sp>
        <p:nvSpPr>
          <p:cNvPr id="3" name="Content Placeholder 2">
            <a:extLst>
              <a:ext uri="{FF2B5EF4-FFF2-40B4-BE49-F238E27FC236}">
                <a16:creationId xmlns:a16="http://schemas.microsoft.com/office/drawing/2014/main" id="{A4FA2E3A-450A-03C1-7F71-1611EF448C20}"/>
              </a:ext>
            </a:extLst>
          </p:cNvPr>
          <p:cNvSpPr>
            <a:spLocks noGrp="1"/>
          </p:cNvSpPr>
          <p:nvPr>
            <p:ph idx="1"/>
          </p:nvPr>
        </p:nvSpPr>
        <p:spPr/>
        <p:txBody>
          <a:bodyPr/>
          <a:lstStyle/>
          <a:p>
            <a:r>
              <a:rPr lang="en-US" altLang="ko-KR" b="0" i="0" dirty="0">
                <a:solidFill>
                  <a:srgbClr val="333333"/>
                </a:solidFill>
                <a:effectLst/>
                <a:latin typeface="PT Serif"/>
              </a:rPr>
              <a:t>Taurine-deficient mice had shorter lives than WT mice, and the median life span of mutant mice that received </a:t>
            </a:r>
            <a:r>
              <a:rPr lang="en-US" altLang="ko-KR" b="0" i="0" dirty="0" err="1">
                <a:solidFill>
                  <a:srgbClr val="333333"/>
                </a:solidFill>
                <a:effectLst/>
                <a:latin typeface="PT Serif"/>
              </a:rPr>
              <a:t>senolytic</a:t>
            </a:r>
            <a:r>
              <a:rPr lang="en-US" altLang="ko-KR" b="0" i="0" dirty="0">
                <a:solidFill>
                  <a:srgbClr val="333333"/>
                </a:solidFill>
                <a:effectLst/>
                <a:latin typeface="PT Serif"/>
              </a:rPr>
              <a:t> treatment until the end of life increased by ~21% (</a:t>
            </a:r>
            <a:r>
              <a:rPr lang="en-US" altLang="ko-KR" b="0" i="0" u="none" strike="noStrike" dirty="0">
                <a:solidFill>
                  <a:srgbClr val="CA2015"/>
                </a:solidFill>
                <a:effectLst/>
                <a:latin typeface="PT Serif"/>
                <a:hlinkClick r:id="rId2"/>
              </a:rPr>
              <a:t>Fig. 3D</a:t>
            </a:r>
            <a:r>
              <a:rPr lang="en-US" altLang="ko-KR" b="0" i="0" dirty="0">
                <a:solidFill>
                  <a:srgbClr val="333333"/>
                </a:solidFill>
                <a:effectLst/>
                <a:latin typeface="PT Serif"/>
              </a:rPr>
              <a:t>). </a:t>
            </a:r>
          </a:p>
          <a:p>
            <a:r>
              <a:rPr lang="en-US" altLang="ko-KR" b="0" i="0" dirty="0">
                <a:solidFill>
                  <a:srgbClr val="333333"/>
                </a:solidFill>
                <a:effectLst/>
                <a:latin typeface="PT Serif"/>
              </a:rPr>
              <a:t>The finding that </a:t>
            </a:r>
            <a:r>
              <a:rPr lang="en-US" altLang="ko-KR" b="0" i="0" dirty="0" err="1">
                <a:solidFill>
                  <a:srgbClr val="333333"/>
                </a:solidFill>
                <a:effectLst/>
                <a:latin typeface="PT Serif"/>
              </a:rPr>
              <a:t>senolytic</a:t>
            </a:r>
            <a:r>
              <a:rPr lang="en-US" altLang="ko-KR" b="0" i="0" dirty="0">
                <a:solidFill>
                  <a:srgbClr val="333333"/>
                </a:solidFill>
                <a:effectLst/>
                <a:latin typeface="PT Serif"/>
              </a:rPr>
              <a:t> treatment did not rescue the shorter life span of taurine-deficient mice suggests that taurine also affects other factors besides senescence. We therefore assessed molecular and cellular features of other aging hallmarks in taurine-supplemented middle-aged mice and in taurine-deficient mice.</a:t>
            </a:r>
            <a:endParaRPr lang="ko-KR" altLang="en-US" dirty="0"/>
          </a:p>
          <a:p>
            <a:endParaRPr lang="ko-KR" altLang="en-US" dirty="0"/>
          </a:p>
        </p:txBody>
      </p:sp>
    </p:spTree>
    <p:extLst>
      <p:ext uri="{BB962C8B-B14F-4D97-AF65-F5344CB8AC3E}">
        <p14:creationId xmlns:p14="http://schemas.microsoft.com/office/powerpoint/2010/main" val="22965753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6C28D-7295-DA67-D899-C23986C5962B}"/>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Taurine suppresses adverse consequences of telomerase deficiency</a:t>
            </a:r>
            <a:endParaRPr lang="ko-KR" altLang="en-US" dirty="0"/>
          </a:p>
        </p:txBody>
      </p:sp>
      <p:sp>
        <p:nvSpPr>
          <p:cNvPr id="3" name="Content Placeholder 2">
            <a:extLst>
              <a:ext uri="{FF2B5EF4-FFF2-40B4-BE49-F238E27FC236}">
                <a16:creationId xmlns:a16="http://schemas.microsoft.com/office/drawing/2014/main" id="{F8605731-80A1-49C9-C023-401483E9DF7C}"/>
              </a:ext>
            </a:extLst>
          </p:cNvPr>
          <p:cNvSpPr>
            <a:spLocks noGrp="1"/>
          </p:cNvSpPr>
          <p:nvPr>
            <p:ph idx="1"/>
          </p:nvPr>
        </p:nvSpPr>
        <p:spPr>
          <a:xfrm>
            <a:off x="838200" y="1825625"/>
            <a:ext cx="10515600" cy="4667250"/>
          </a:xfrm>
        </p:spPr>
        <p:txBody>
          <a:bodyPr>
            <a:normAutofit fontScale="92500" lnSpcReduction="20000"/>
          </a:bodyPr>
          <a:lstStyle/>
          <a:p>
            <a:pPr algn="l"/>
            <a:r>
              <a:rPr lang="en-US" altLang="ko-KR" b="0" i="0" dirty="0">
                <a:solidFill>
                  <a:srgbClr val="333333"/>
                </a:solidFill>
                <a:effectLst/>
                <a:latin typeface="PT Serif"/>
              </a:rPr>
              <a:t>Replication-based telomere shortening triggers cellular senescence and affects aging (</a:t>
            </a:r>
            <a:r>
              <a:rPr lang="en-US" altLang="ko-KR" b="0" i="1" u="none" strike="noStrike" dirty="0">
                <a:solidFill>
                  <a:srgbClr val="CA2015"/>
                </a:solidFill>
                <a:effectLst/>
                <a:latin typeface="PT Serif"/>
                <a:hlinkClick r:id="rId2"/>
              </a:rPr>
              <a:t>51</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Taurine supplementation in mice or zebrafish or its deficiency in mice did not affect telomerase gene expression (fig. S5, R and S). </a:t>
            </a:r>
          </a:p>
          <a:p>
            <a:pPr algn="l"/>
            <a:r>
              <a:rPr lang="en-US" altLang="ko-KR" b="0" i="0" dirty="0">
                <a:solidFill>
                  <a:srgbClr val="333333"/>
                </a:solidFill>
                <a:effectLst/>
                <a:latin typeface="PT Serif"/>
              </a:rPr>
              <a:t>To investigate whether taurine affects telomerase deficiency–induced deterioration in organismal health, we used a zebrafish model of telomerase deficiency (</a:t>
            </a:r>
            <a:r>
              <a:rPr lang="en-US" altLang="ko-KR" b="0" i="1" u="none" strike="noStrike" dirty="0">
                <a:solidFill>
                  <a:srgbClr val="CA2015"/>
                </a:solidFill>
                <a:effectLst/>
                <a:latin typeface="PT Serif"/>
                <a:hlinkClick r:id="rId3"/>
              </a:rPr>
              <a:t>52</a:t>
            </a:r>
            <a:r>
              <a:rPr lang="en-US" altLang="ko-KR" b="0" i="0" dirty="0">
                <a:solidFill>
                  <a:srgbClr val="333333"/>
                </a:solidFill>
                <a:effectLst/>
                <a:latin typeface="PT Serif"/>
              </a:rPr>
              <a:t>). </a:t>
            </a:r>
            <a:r>
              <a:rPr lang="en-US" altLang="ko-KR" b="0" i="1" dirty="0">
                <a:solidFill>
                  <a:srgbClr val="333333"/>
                </a:solidFill>
                <a:effectLst/>
                <a:latin typeface="PT Serif"/>
              </a:rPr>
              <a:t>tert</a:t>
            </a:r>
            <a:r>
              <a:rPr lang="en-US" altLang="ko-KR" b="0" i="0" baseline="30000" dirty="0">
                <a:solidFill>
                  <a:srgbClr val="333333"/>
                </a:solidFill>
                <a:effectLst/>
                <a:latin typeface="PT Serif"/>
              </a:rPr>
              <a:t>−/−</a:t>
            </a:r>
            <a:r>
              <a:rPr lang="en-US" altLang="ko-KR" b="0" i="0" dirty="0">
                <a:solidFill>
                  <a:srgbClr val="333333"/>
                </a:solidFill>
                <a:effectLst/>
                <a:latin typeface="PT Serif"/>
              </a:rPr>
              <a:t>(G2) fish show an increase in senescence, and ~40% of them die within 10 days postfertilization (</a:t>
            </a:r>
            <a:r>
              <a:rPr lang="en-US" altLang="ko-KR" b="0" i="0" dirty="0" err="1">
                <a:solidFill>
                  <a:srgbClr val="333333"/>
                </a:solidFill>
                <a:effectLst/>
                <a:latin typeface="PT Serif"/>
              </a:rPr>
              <a:t>dpf</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3"/>
              </a:rPr>
              <a:t>52</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Supplementing the medium used for </a:t>
            </a:r>
            <a:r>
              <a:rPr lang="en-US" altLang="ko-KR" b="0" i="1" dirty="0">
                <a:solidFill>
                  <a:srgbClr val="333333"/>
                </a:solidFill>
                <a:effectLst/>
                <a:latin typeface="PT Serif"/>
              </a:rPr>
              <a:t>tert</a:t>
            </a:r>
            <a:r>
              <a:rPr lang="en-US" altLang="ko-KR" b="0" i="0" baseline="30000" dirty="0">
                <a:solidFill>
                  <a:srgbClr val="333333"/>
                </a:solidFill>
                <a:effectLst/>
                <a:latin typeface="PT Serif"/>
              </a:rPr>
              <a:t>−/−</a:t>
            </a:r>
            <a:r>
              <a:rPr lang="en-US" altLang="ko-KR" b="0" i="0" dirty="0">
                <a:solidFill>
                  <a:srgbClr val="333333"/>
                </a:solidFill>
                <a:effectLst/>
                <a:latin typeface="PT Serif"/>
              </a:rPr>
              <a:t>(G2) fish with taurine, starting at 2 </a:t>
            </a:r>
            <a:r>
              <a:rPr lang="en-US" altLang="ko-KR" b="0" i="0" dirty="0" err="1">
                <a:solidFill>
                  <a:srgbClr val="333333"/>
                </a:solidFill>
                <a:effectLst/>
                <a:latin typeface="PT Serif"/>
              </a:rPr>
              <a:t>dpf</a:t>
            </a:r>
            <a:r>
              <a:rPr lang="en-US" altLang="ko-KR" b="0" i="0" dirty="0">
                <a:solidFill>
                  <a:srgbClr val="333333"/>
                </a:solidFill>
                <a:effectLst/>
                <a:latin typeface="PT Serif"/>
              </a:rPr>
              <a:t>, </a:t>
            </a:r>
            <a:r>
              <a:rPr lang="en-US" altLang="ko-KR" b="1" i="0" dirty="0">
                <a:solidFill>
                  <a:srgbClr val="333333"/>
                </a:solidFill>
                <a:effectLst/>
                <a:latin typeface="PT Serif"/>
              </a:rPr>
              <a:t>suppressed senescence </a:t>
            </a:r>
            <a:r>
              <a:rPr lang="en-US" altLang="ko-KR" b="0" i="0" dirty="0">
                <a:solidFill>
                  <a:srgbClr val="333333"/>
                </a:solidFill>
                <a:effectLst/>
                <a:latin typeface="PT Serif"/>
              </a:rPr>
              <a:t>(</a:t>
            </a:r>
            <a:r>
              <a:rPr lang="en-US" altLang="ko-KR" b="0" i="0" u="none" strike="noStrike" dirty="0">
                <a:solidFill>
                  <a:srgbClr val="CA2015"/>
                </a:solidFill>
                <a:effectLst/>
                <a:latin typeface="PT Serif"/>
                <a:hlinkClick r:id="rId4"/>
              </a:rPr>
              <a:t>Fig. 3, E and F</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Moreover, at concentrations of 300 </a:t>
            </a:r>
            <a:r>
              <a:rPr lang="en-US" altLang="ko-KR" b="0" i="0" dirty="0" err="1">
                <a:solidFill>
                  <a:srgbClr val="333333"/>
                </a:solidFill>
                <a:effectLst/>
                <a:latin typeface="PT Serif"/>
              </a:rPr>
              <a:t>μM</a:t>
            </a:r>
            <a:r>
              <a:rPr lang="en-US" altLang="ko-KR" b="0" i="0" dirty="0">
                <a:solidFill>
                  <a:srgbClr val="333333"/>
                </a:solidFill>
                <a:effectLst/>
                <a:latin typeface="PT Serif"/>
              </a:rPr>
              <a:t> and 10 mM, taurine rescued lethality in </a:t>
            </a:r>
            <a:r>
              <a:rPr lang="en-US" altLang="ko-KR" b="0" i="1" dirty="0">
                <a:solidFill>
                  <a:srgbClr val="333333"/>
                </a:solidFill>
                <a:effectLst/>
                <a:latin typeface="PT Serif"/>
              </a:rPr>
              <a:t>tert</a:t>
            </a:r>
            <a:r>
              <a:rPr lang="en-US" altLang="ko-KR" b="0" i="0" baseline="30000" dirty="0">
                <a:solidFill>
                  <a:srgbClr val="333333"/>
                </a:solidFill>
                <a:effectLst/>
                <a:latin typeface="PT Serif"/>
              </a:rPr>
              <a:t>−/−</a:t>
            </a:r>
            <a:r>
              <a:rPr lang="en-US" altLang="ko-KR" b="0" i="0" dirty="0">
                <a:solidFill>
                  <a:srgbClr val="333333"/>
                </a:solidFill>
                <a:effectLst/>
                <a:latin typeface="PT Serif"/>
              </a:rPr>
              <a:t>(G2) zebrafish embryos (</a:t>
            </a:r>
            <a:r>
              <a:rPr lang="en-US" altLang="ko-KR" b="0" i="0" u="none" strike="noStrike" dirty="0">
                <a:solidFill>
                  <a:srgbClr val="CA2015"/>
                </a:solidFill>
                <a:effectLst/>
                <a:latin typeface="PT Serif"/>
                <a:hlinkClick r:id="rId4"/>
              </a:rPr>
              <a:t>Fig. 3G</a:t>
            </a:r>
            <a:r>
              <a:rPr lang="en-US" altLang="ko-KR" b="0" i="0" dirty="0">
                <a:solidFill>
                  <a:srgbClr val="333333"/>
                </a:solidFill>
                <a:effectLst/>
                <a:latin typeface="PT Serif"/>
              </a:rPr>
              <a:t>).</a:t>
            </a:r>
          </a:p>
          <a:p>
            <a:endParaRPr lang="ko-KR" altLang="en-US" dirty="0"/>
          </a:p>
        </p:txBody>
      </p:sp>
    </p:spTree>
    <p:extLst>
      <p:ext uri="{BB962C8B-B14F-4D97-AF65-F5344CB8AC3E}">
        <p14:creationId xmlns:p14="http://schemas.microsoft.com/office/powerpoint/2010/main" val="20550780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138D6-4DE2-FA6F-68EE-EF3AFA0D9FA8}"/>
              </a:ext>
            </a:extLst>
          </p:cNvPr>
          <p:cNvSpPr>
            <a:spLocks noGrp="1"/>
          </p:cNvSpPr>
          <p:nvPr>
            <p:ph type="title"/>
          </p:nvPr>
        </p:nvSpPr>
        <p:spPr/>
        <p:txBody>
          <a:bodyPr>
            <a:normAutofit fontScale="90000"/>
          </a:bodyPr>
          <a:lstStyle/>
          <a:p>
            <a:r>
              <a:rPr lang="en-US" altLang="ko-KR" b="1" i="0" dirty="0">
                <a:solidFill>
                  <a:srgbClr val="1A1A1A"/>
                </a:solidFill>
                <a:effectLst/>
                <a:latin typeface="var(--font-family-sans-serif)"/>
              </a:rPr>
              <a:t>Taurine suppresses DNA damage and improves the survival of mice after oxidative DNA damage</a:t>
            </a:r>
            <a:endParaRPr lang="ko-KR" altLang="en-US" dirty="0"/>
          </a:p>
        </p:txBody>
      </p:sp>
      <p:sp>
        <p:nvSpPr>
          <p:cNvPr id="3" name="Content Placeholder 2">
            <a:extLst>
              <a:ext uri="{FF2B5EF4-FFF2-40B4-BE49-F238E27FC236}">
                <a16:creationId xmlns:a16="http://schemas.microsoft.com/office/drawing/2014/main" id="{07DFEEC9-CC2D-DE0A-0133-EF8DD3FBA627}"/>
              </a:ext>
            </a:extLst>
          </p:cNvPr>
          <p:cNvSpPr>
            <a:spLocks noGrp="1"/>
          </p:cNvSpPr>
          <p:nvPr>
            <p:ph idx="1"/>
          </p:nvPr>
        </p:nvSpPr>
        <p:spPr/>
        <p:txBody>
          <a:bodyPr>
            <a:normAutofit fontScale="85000" lnSpcReduction="10000"/>
          </a:bodyPr>
          <a:lstStyle/>
          <a:p>
            <a:pPr algn="l"/>
            <a:r>
              <a:rPr lang="en-US" altLang="ko-KR" b="0" i="0" dirty="0">
                <a:solidFill>
                  <a:srgbClr val="333333"/>
                </a:solidFill>
                <a:effectLst/>
                <a:latin typeface="PT Serif"/>
              </a:rPr>
              <a:t>Aging is associated with genomic DNA lesions in multiple cell types (</a:t>
            </a:r>
            <a:r>
              <a:rPr lang="en-US" altLang="ko-KR" b="0" i="1" u="none" strike="noStrike" dirty="0">
                <a:solidFill>
                  <a:srgbClr val="CA2015"/>
                </a:solidFill>
                <a:effectLst/>
                <a:latin typeface="PT Serif"/>
                <a:hlinkClick r:id="rId2"/>
              </a:rPr>
              <a:t>53</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Taurine supplementation reduced serum 8-hydroxydeoxyguanosine (8-OH-dG) abundance, a measure of oxidative DNA damage (</a:t>
            </a:r>
            <a:r>
              <a:rPr lang="en-US" altLang="ko-KR" b="0" i="1" u="none" strike="noStrike" dirty="0">
                <a:solidFill>
                  <a:srgbClr val="CA2015"/>
                </a:solidFill>
                <a:effectLst/>
                <a:latin typeface="PT Serif"/>
                <a:hlinkClick r:id="rId3"/>
              </a:rPr>
              <a:t>54</a:t>
            </a:r>
            <a:r>
              <a:rPr lang="en-US" altLang="ko-KR" b="0" i="0" dirty="0">
                <a:solidFill>
                  <a:srgbClr val="333333"/>
                </a:solidFill>
                <a:effectLst/>
                <a:latin typeface="PT Serif"/>
              </a:rPr>
              <a:t>), in aged mice (</a:t>
            </a:r>
            <a:r>
              <a:rPr lang="en-US" altLang="ko-KR" b="0" i="0" u="none" strike="noStrike" dirty="0">
                <a:solidFill>
                  <a:srgbClr val="CA2015"/>
                </a:solidFill>
                <a:effectLst/>
                <a:latin typeface="PT Serif"/>
                <a:hlinkClick r:id="rId4"/>
              </a:rPr>
              <a:t>Fig. 3H</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Conversely, DNA damage [measured as the abundance of phospho-γ-H2A histone family member X (H2Ax)] was increased in the muscle of taurine-deficient mice (fig. S5T). </a:t>
            </a:r>
          </a:p>
          <a:p>
            <a:pPr algn="l"/>
            <a:r>
              <a:rPr lang="en-US" altLang="ko-KR" b="0" i="0" dirty="0">
                <a:solidFill>
                  <a:srgbClr val="333333"/>
                </a:solidFill>
                <a:effectLst/>
                <a:latin typeface="PT Serif"/>
              </a:rPr>
              <a:t>In a paraquat model of DNA damage–induced lethality, mice administered with paraquat without prior taurine supplementation died within 150 hours, but mice treated with taurine lived slightly longer (</a:t>
            </a:r>
            <a:r>
              <a:rPr lang="en-US" altLang="ko-KR" b="0" i="0" u="none" strike="noStrike" dirty="0">
                <a:solidFill>
                  <a:srgbClr val="CA2015"/>
                </a:solidFill>
                <a:effectLst/>
                <a:latin typeface="PT Serif"/>
                <a:hlinkClick r:id="rId4"/>
              </a:rPr>
              <a:t>Fig. 3I</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Thus, taurine supplementation suppressed DNA damage and improved the survival of mice after oxidative DNA damage.</a:t>
            </a:r>
          </a:p>
          <a:p>
            <a:endParaRPr lang="ko-KR" altLang="en-US" dirty="0"/>
          </a:p>
        </p:txBody>
      </p:sp>
    </p:spTree>
    <p:extLst>
      <p:ext uri="{BB962C8B-B14F-4D97-AF65-F5344CB8AC3E}">
        <p14:creationId xmlns:p14="http://schemas.microsoft.com/office/powerpoint/2010/main" val="19835555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4C37B-0C4F-9120-DF28-5474552007C9}"/>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303DD2DA-9DFA-271D-C95F-B9FDAAE4ED9F}"/>
              </a:ext>
            </a:extLst>
          </p:cNvPr>
          <p:cNvSpPr>
            <a:spLocks noGrp="1"/>
          </p:cNvSpPr>
          <p:nvPr>
            <p:ph idx="1"/>
          </p:nvPr>
        </p:nvSpPr>
        <p:spPr>
          <a:xfrm>
            <a:off x="838200" y="1825625"/>
            <a:ext cx="10515600" cy="4667250"/>
          </a:xfrm>
        </p:spPr>
        <p:txBody>
          <a:bodyPr>
            <a:normAutofit/>
          </a:bodyPr>
          <a:lstStyle/>
          <a:p>
            <a:r>
              <a:rPr lang="en-US" altLang="ko-KR" b="1" i="0" dirty="0">
                <a:solidFill>
                  <a:srgbClr val="202122"/>
                </a:solidFill>
                <a:effectLst/>
                <a:latin typeface="Arial Narrow" panose="020B0606020202030204" pitchFamily="34" charset="0"/>
              </a:rPr>
              <a:t>Paraquat</a:t>
            </a:r>
            <a:r>
              <a:rPr lang="en-US" altLang="ko-KR" b="0" i="0" dirty="0">
                <a:solidFill>
                  <a:srgbClr val="202122"/>
                </a:solidFill>
                <a:effectLst/>
                <a:latin typeface="Arial Narrow" panose="020B0606020202030204" pitchFamily="34" charset="0"/>
              </a:rPr>
              <a:t> (</a:t>
            </a:r>
            <a:r>
              <a:rPr lang="en-US" altLang="ko-KR" b="0" i="0" u="none" strike="noStrike" dirty="0">
                <a:effectLst/>
                <a:latin typeface="Arial Narrow" panose="020B0606020202030204" pitchFamily="34" charset="0"/>
                <a:hlinkClick r:id="rId2" tooltip="Trivial name"/>
              </a:rPr>
              <a:t>trivial name</a:t>
            </a:r>
            <a:r>
              <a:rPr lang="en-US" altLang="ko-KR" b="0" i="0" dirty="0">
                <a:solidFill>
                  <a:srgbClr val="202122"/>
                </a:solidFill>
                <a:effectLst/>
                <a:latin typeface="Arial Narrow" panose="020B0606020202030204" pitchFamily="34" charset="0"/>
              </a:rPr>
              <a:t>; </a:t>
            </a:r>
            <a:r>
              <a:rPr lang="en-US" altLang="ko-KR" b="0" i="0" u="none" strike="noStrike" dirty="0">
                <a:solidFill>
                  <a:srgbClr val="202122"/>
                </a:solidFill>
                <a:effectLst/>
                <a:latin typeface="Arial Narrow" panose="020B0606020202030204" pitchFamily="34" charset="0"/>
                <a:hlinkClick r:id="rId3" tooltip="Help:IPA/English"/>
              </a:rPr>
              <a:t>/ˈ</a:t>
            </a:r>
            <a:r>
              <a:rPr lang="en-US" altLang="ko-KR" b="0" i="0" u="none" strike="noStrike" dirty="0" err="1">
                <a:solidFill>
                  <a:srgbClr val="202122"/>
                </a:solidFill>
                <a:effectLst/>
                <a:latin typeface="Arial Narrow" panose="020B0606020202030204" pitchFamily="34" charset="0"/>
                <a:hlinkClick r:id="rId3" tooltip="Help:IPA/English"/>
              </a:rPr>
              <a:t>pærəkwɒt</a:t>
            </a:r>
            <a:r>
              <a:rPr lang="en-US" altLang="ko-KR" b="0" i="0" u="none" strike="noStrike" dirty="0">
                <a:solidFill>
                  <a:srgbClr val="202122"/>
                </a:solidFill>
                <a:effectLst/>
                <a:latin typeface="Arial Narrow" panose="020B0606020202030204" pitchFamily="34" charset="0"/>
                <a:hlinkClick r:id="rId3" tooltip="Help:IPA/English"/>
              </a:rPr>
              <a:t>/</a:t>
            </a:r>
            <a:r>
              <a:rPr lang="en-US" altLang="ko-KR" b="0" i="0" dirty="0">
                <a:solidFill>
                  <a:srgbClr val="202122"/>
                </a:solidFill>
                <a:effectLst/>
                <a:latin typeface="Arial Narrow" panose="020B0606020202030204" pitchFamily="34" charset="0"/>
              </a:rPr>
              <a:t>), or </a:t>
            </a:r>
            <a:r>
              <a:rPr lang="en-US" altLang="ko-KR" b="1" i="1" dirty="0">
                <a:solidFill>
                  <a:srgbClr val="202122"/>
                </a:solidFill>
                <a:effectLst/>
                <a:latin typeface="Arial Narrow" panose="020B0606020202030204" pitchFamily="34" charset="0"/>
              </a:rPr>
              <a:t>N</a:t>
            </a:r>
            <a:r>
              <a:rPr lang="en-US" altLang="ko-KR" b="1" i="0" dirty="0">
                <a:solidFill>
                  <a:srgbClr val="202122"/>
                </a:solidFill>
                <a:effectLst/>
                <a:latin typeface="Arial Narrow" panose="020B0606020202030204" pitchFamily="34" charset="0"/>
              </a:rPr>
              <a:t>,</a:t>
            </a:r>
            <a:r>
              <a:rPr lang="en-US" altLang="ko-KR" b="1" i="1" dirty="0">
                <a:solidFill>
                  <a:srgbClr val="202122"/>
                </a:solidFill>
                <a:effectLst/>
                <a:latin typeface="Arial Narrow" panose="020B0606020202030204" pitchFamily="34" charset="0"/>
              </a:rPr>
              <a:t>N</a:t>
            </a:r>
            <a:r>
              <a:rPr lang="en-US" altLang="ko-KR" b="1" i="0" dirty="0">
                <a:solidFill>
                  <a:srgbClr val="202122"/>
                </a:solidFill>
                <a:effectLst/>
                <a:latin typeface="Arial Narrow" panose="020B0606020202030204" pitchFamily="34" charset="0"/>
              </a:rPr>
              <a:t>′-dimethyl-4,4′-bipyridinium dichloride</a:t>
            </a:r>
            <a:r>
              <a:rPr lang="en-US" altLang="ko-KR" b="0" i="0" dirty="0">
                <a:solidFill>
                  <a:srgbClr val="202122"/>
                </a:solidFill>
                <a:effectLst/>
                <a:latin typeface="Arial Narrow" panose="020B0606020202030204" pitchFamily="34" charset="0"/>
              </a:rPr>
              <a:t> (</a:t>
            </a:r>
            <a:r>
              <a:rPr lang="en-US" altLang="ko-KR" b="0" i="0" u="none" strike="noStrike" dirty="0">
                <a:effectLst/>
                <a:latin typeface="Arial Narrow" panose="020B0606020202030204" pitchFamily="34" charset="0"/>
                <a:hlinkClick r:id="rId4" tooltip="Systematic name"/>
              </a:rPr>
              <a:t>systematic name</a:t>
            </a:r>
            <a:r>
              <a:rPr lang="en-US" altLang="ko-KR" b="0" i="0" dirty="0">
                <a:solidFill>
                  <a:srgbClr val="202122"/>
                </a:solidFill>
                <a:effectLst/>
                <a:latin typeface="Arial Narrow" panose="020B0606020202030204" pitchFamily="34" charset="0"/>
              </a:rPr>
              <a:t>), also known as </a:t>
            </a:r>
            <a:r>
              <a:rPr lang="en-US" altLang="ko-KR" b="1" i="0" dirty="0">
                <a:solidFill>
                  <a:srgbClr val="202122"/>
                </a:solidFill>
                <a:effectLst/>
                <a:latin typeface="Arial Narrow" panose="020B0606020202030204" pitchFamily="34" charset="0"/>
              </a:rPr>
              <a:t>methyl viologen</a:t>
            </a:r>
            <a:r>
              <a:rPr lang="en-US" altLang="ko-KR" b="0" i="0" dirty="0">
                <a:solidFill>
                  <a:srgbClr val="202122"/>
                </a:solidFill>
                <a:effectLst/>
                <a:latin typeface="Arial Narrow" panose="020B0606020202030204" pitchFamily="34" charset="0"/>
              </a:rPr>
              <a:t>, is a toxic </a:t>
            </a:r>
            <a:r>
              <a:rPr lang="en-US" altLang="ko-KR" b="0" i="0" u="none" strike="noStrike" dirty="0">
                <a:effectLst/>
                <a:latin typeface="Arial Narrow" panose="020B0606020202030204" pitchFamily="34" charset="0"/>
                <a:hlinkClick r:id="rId5" tooltip="Organic compound"/>
              </a:rPr>
              <a:t>organic compound</a:t>
            </a:r>
            <a:r>
              <a:rPr lang="en-US" altLang="ko-KR" b="0" i="0" dirty="0">
                <a:solidFill>
                  <a:srgbClr val="202122"/>
                </a:solidFill>
                <a:effectLst/>
                <a:latin typeface="Arial Narrow" panose="020B0606020202030204" pitchFamily="34" charset="0"/>
              </a:rPr>
              <a:t> with the </a:t>
            </a:r>
            <a:r>
              <a:rPr lang="en-US" altLang="ko-KR" b="0" i="0" u="none" strike="noStrike" dirty="0">
                <a:effectLst/>
                <a:latin typeface="Arial Narrow" panose="020B0606020202030204" pitchFamily="34" charset="0"/>
                <a:hlinkClick r:id="rId6" tooltip="Chemical formula"/>
              </a:rPr>
              <a:t>chemical formula</a:t>
            </a:r>
            <a:r>
              <a:rPr lang="en-US" altLang="ko-KR" b="0" i="0" dirty="0">
                <a:solidFill>
                  <a:srgbClr val="202122"/>
                </a:solidFill>
                <a:effectLst/>
                <a:latin typeface="Arial Narrow" panose="020B0606020202030204" pitchFamily="34" charset="0"/>
              </a:rPr>
              <a:t> [(C</a:t>
            </a:r>
            <a:r>
              <a:rPr lang="en-US" altLang="ko-KR" b="0" i="0" baseline="-25000" dirty="0">
                <a:solidFill>
                  <a:srgbClr val="202122"/>
                </a:solidFill>
                <a:effectLst/>
                <a:latin typeface="Arial Narrow" panose="020B0606020202030204" pitchFamily="34" charset="0"/>
              </a:rPr>
              <a:t>6</a:t>
            </a:r>
            <a:r>
              <a:rPr lang="en-US" altLang="ko-KR" b="0" i="0" dirty="0">
                <a:solidFill>
                  <a:srgbClr val="202122"/>
                </a:solidFill>
                <a:effectLst/>
                <a:latin typeface="Arial Narrow" panose="020B0606020202030204" pitchFamily="34" charset="0"/>
              </a:rPr>
              <a:t>H</a:t>
            </a:r>
            <a:r>
              <a:rPr lang="en-US" altLang="ko-KR" b="0" i="0" baseline="-25000" dirty="0">
                <a:solidFill>
                  <a:srgbClr val="202122"/>
                </a:solidFill>
                <a:effectLst/>
                <a:latin typeface="Arial Narrow" panose="020B0606020202030204" pitchFamily="34" charset="0"/>
              </a:rPr>
              <a:t>7</a:t>
            </a:r>
            <a:r>
              <a:rPr lang="en-US" altLang="ko-KR" b="0" i="0" dirty="0">
                <a:solidFill>
                  <a:srgbClr val="202122"/>
                </a:solidFill>
                <a:effectLst/>
                <a:latin typeface="Arial Narrow" panose="020B0606020202030204" pitchFamily="34" charset="0"/>
              </a:rPr>
              <a:t>N)</a:t>
            </a:r>
            <a:r>
              <a:rPr lang="en-US" altLang="ko-KR" b="0" i="0" baseline="-25000" dirty="0">
                <a:solidFill>
                  <a:srgbClr val="202122"/>
                </a:solidFill>
                <a:effectLst/>
                <a:latin typeface="Arial Narrow" panose="020B0606020202030204" pitchFamily="34" charset="0"/>
              </a:rPr>
              <a:t>2</a:t>
            </a:r>
            <a:r>
              <a:rPr lang="en-US" altLang="ko-KR" b="0" i="0" dirty="0">
                <a:solidFill>
                  <a:srgbClr val="202122"/>
                </a:solidFill>
                <a:effectLst/>
                <a:latin typeface="Arial Narrow" panose="020B0606020202030204" pitchFamily="34" charset="0"/>
              </a:rPr>
              <a:t>]Cl</a:t>
            </a:r>
            <a:r>
              <a:rPr lang="en-US" altLang="ko-KR" b="0" i="0" baseline="-25000" dirty="0">
                <a:solidFill>
                  <a:srgbClr val="202122"/>
                </a:solidFill>
                <a:effectLst/>
                <a:latin typeface="Arial Narrow" panose="020B0606020202030204" pitchFamily="34" charset="0"/>
              </a:rPr>
              <a:t>2</a:t>
            </a:r>
            <a:r>
              <a:rPr lang="en-US" altLang="ko-KR" b="0" i="0" dirty="0">
                <a:solidFill>
                  <a:srgbClr val="202122"/>
                </a:solidFill>
                <a:effectLst/>
                <a:latin typeface="Arial Narrow" panose="020B0606020202030204" pitchFamily="34" charset="0"/>
              </a:rPr>
              <a:t>. </a:t>
            </a:r>
          </a:p>
          <a:p>
            <a:r>
              <a:rPr lang="en-US" altLang="ko-KR" b="0" i="0" dirty="0">
                <a:solidFill>
                  <a:srgbClr val="202122"/>
                </a:solidFill>
                <a:effectLst/>
                <a:latin typeface="Arial Narrow" panose="020B0606020202030204" pitchFamily="34" charset="0"/>
              </a:rPr>
              <a:t>It is classified as a </a:t>
            </a:r>
            <a:r>
              <a:rPr lang="en-US" altLang="ko-KR" b="0" i="0" u="none" strike="noStrike" dirty="0">
                <a:effectLst/>
                <a:latin typeface="Arial Narrow" panose="020B0606020202030204" pitchFamily="34" charset="0"/>
                <a:hlinkClick r:id="rId7" tooltip="Viologen"/>
              </a:rPr>
              <a:t>viologen</a:t>
            </a:r>
            <a:r>
              <a:rPr lang="en-US" altLang="ko-KR" b="0" i="0" dirty="0">
                <a:solidFill>
                  <a:srgbClr val="202122"/>
                </a:solidFill>
                <a:effectLst/>
                <a:latin typeface="Arial Narrow" panose="020B0606020202030204" pitchFamily="34" charset="0"/>
              </a:rPr>
              <a:t>, a family of </a:t>
            </a:r>
            <a:r>
              <a:rPr lang="en-US" altLang="ko-KR" b="0" i="0" u="none" strike="noStrike" dirty="0">
                <a:effectLst/>
                <a:latin typeface="Arial Narrow" panose="020B0606020202030204" pitchFamily="34" charset="0"/>
                <a:hlinkClick r:id="rId8" tooltip="Redox"/>
              </a:rPr>
              <a:t>redox</a:t>
            </a:r>
            <a:r>
              <a:rPr lang="en-US" altLang="ko-KR" b="0" i="0" dirty="0">
                <a:solidFill>
                  <a:srgbClr val="202122"/>
                </a:solidFill>
                <a:effectLst/>
                <a:latin typeface="Arial Narrow" panose="020B0606020202030204" pitchFamily="34" charset="0"/>
              </a:rPr>
              <a:t>-active heterocycles of similar structure.</a:t>
            </a:r>
            <a:r>
              <a:rPr lang="en-US" altLang="ko-KR" b="0" i="0" u="none" strike="noStrike" baseline="30000" dirty="0">
                <a:solidFill>
                  <a:srgbClr val="202122"/>
                </a:solidFill>
                <a:effectLst/>
                <a:latin typeface="Arial Narrow" panose="020B0606020202030204" pitchFamily="34" charset="0"/>
                <a:hlinkClick r:id="rId9"/>
              </a:rPr>
              <a:t>[5]</a:t>
            </a:r>
            <a:r>
              <a:rPr lang="en-US" altLang="ko-KR" b="0" i="0" dirty="0">
                <a:solidFill>
                  <a:srgbClr val="202122"/>
                </a:solidFill>
                <a:effectLst/>
                <a:latin typeface="Arial Narrow" panose="020B0606020202030204" pitchFamily="34" charset="0"/>
              </a:rPr>
              <a:t> </a:t>
            </a:r>
          </a:p>
          <a:p>
            <a:r>
              <a:rPr lang="en-US" altLang="ko-KR" b="0" i="0" dirty="0">
                <a:solidFill>
                  <a:srgbClr val="202122"/>
                </a:solidFill>
                <a:effectLst/>
                <a:latin typeface="Arial Narrow" panose="020B0606020202030204" pitchFamily="34" charset="0"/>
              </a:rPr>
              <a:t>This salt is one of the most widely used </a:t>
            </a:r>
            <a:r>
              <a:rPr lang="en-US" altLang="ko-KR" b="0" i="0" u="none" strike="noStrike" dirty="0">
                <a:effectLst/>
                <a:latin typeface="Arial Narrow" panose="020B0606020202030204" pitchFamily="34" charset="0"/>
                <a:hlinkClick r:id="rId10" tooltip="Herbicide"/>
              </a:rPr>
              <a:t>herbicides</a:t>
            </a:r>
            <a:r>
              <a:rPr lang="en-US" altLang="ko-KR" b="0" i="0" dirty="0">
                <a:solidFill>
                  <a:srgbClr val="202122"/>
                </a:solidFill>
                <a:effectLst/>
                <a:latin typeface="Arial Narrow" panose="020B0606020202030204" pitchFamily="34" charset="0"/>
              </a:rPr>
              <a:t> worldwide.</a:t>
            </a:r>
            <a:r>
              <a:rPr lang="en-US" altLang="ko-KR" b="0" i="0" u="none" strike="noStrike" baseline="30000" dirty="0">
                <a:solidFill>
                  <a:srgbClr val="202122"/>
                </a:solidFill>
                <a:effectLst/>
                <a:latin typeface="Arial Narrow" panose="020B0606020202030204" pitchFamily="34" charset="0"/>
                <a:hlinkClick r:id="rId11"/>
              </a:rPr>
              <a:t>[6]</a:t>
            </a:r>
            <a:r>
              <a:rPr lang="en-US" altLang="ko-KR" b="0" i="0" dirty="0">
                <a:solidFill>
                  <a:srgbClr val="202122"/>
                </a:solidFill>
                <a:effectLst/>
                <a:latin typeface="Arial Narrow" panose="020B0606020202030204" pitchFamily="34" charset="0"/>
              </a:rPr>
              <a:t> </a:t>
            </a:r>
          </a:p>
          <a:p>
            <a:r>
              <a:rPr lang="en-US" altLang="ko-KR" b="0" i="0" dirty="0">
                <a:solidFill>
                  <a:srgbClr val="202122"/>
                </a:solidFill>
                <a:effectLst/>
                <a:latin typeface="Arial Narrow" panose="020B0606020202030204" pitchFamily="34" charset="0"/>
              </a:rPr>
              <a:t>It is quick-acting and non-selective, killing green plant tissue on contact. It is also toxic (lethal) to human beings and animals. </a:t>
            </a:r>
          </a:p>
          <a:p>
            <a:r>
              <a:rPr lang="en-US" altLang="ko-KR" b="0" i="0" dirty="0">
                <a:solidFill>
                  <a:srgbClr val="202122"/>
                </a:solidFill>
                <a:effectLst/>
                <a:latin typeface="Arial Narrow" panose="020B0606020202030204" pitchFamily="34" charset="0"/>
              </a:rPr>
              <a:t>Its lethality is attributed to its enhancing production of </a:t>
            </a:r>
            <a:r>
              <a:rPr lang="en-US" altLang="ko-KR" b="0" i="0" u="none" strike="noStrike" dirty="0">
                <a:effectLst/>
                <a:latin typeface="Arial Narrow" panose="020B0606020202030204" pitchFamily="34" charset="0"/>
                <a:hlinkClick r:id="rId12" tooltip="Superoxide"/>
              </a:rPr>
              <a:t>superoxide</a:t>
            </a:r>
            <a:r>
              <a:rPr lang="en-US" altLang="ko-KR" b="0" i="0" dirty="0">
                <a:solidFill>
                  <a:srgbClr val="202122"/>
                </a:solidFill>
                <a:effectLst/>
                <a:latin typeface="Arial Narrow" panose="020B0606020202030204" pitchFamily="34" charset="0"/>
              </a:rPr>
              <a:t> anions. </a:t>
            </a:r>
          </a:p>
          <a:p>
            <a:r>
              <a:rPr lang="en-US" altLang="ko-KR" b="0" i="0" dirty="0">
                <a:solidFill>
                  <a:srgbClr val="202122"/>
                </a:solidFill>
                <a:effectLst/>
                <a:latin typeface="Arial Narrow" panose="020B0606020202030204" pitchFamily="34" charset="0"/>
              </a:rPr>
              <a:t>It has been linked to the development of </a:t>
            </a:r>
            <a:r>
              <a:rPr lang="en-US" altLang="ko-KR" b="0" i="0" u="none" strike="noStrike" dirty="0">
                <a:effectLst/>
                <a:latin typeface="Arial Narrow" panose="020B0606020202030204" pitchFamily="34" charset="0"/>
                <a:hlinkClick r:id="rId13" tooltip="Parkinson's disease"/>
              </a:rPr>
              <a:t>Parkinson's disease</a:t>
            </a:r>
            <a:r>
              <a:rPr lang="en-US" altLang="ko-KR" b="0" i="0" dirty="0">
                <a:solidFill>
                  <a:srgbClr val="202122"/>
                </a:solidFill>
                <a:effectLst/>
                <a:latin typeface="Arial Narrow" panose="020B0606020202030204" pitchFamily="34" charset="0"/>
              </a:rPr>
              <a:t>.</a:t>
            </a:r>
            <a:r>
              <a:rPr lang="en-US" altLang="ko-KR" b="0" i="0" u="none" strike="noStrike" baseline="30000" dirty="0">
                <a:solidFill>
                  <a:srgbClr val="202122"/>
                </a:solidFill>
                <a:effectLst/>
                <a:latin typeface="Arial Narrow" panose="020B0606020202030204" pitchFamily="34" charset="0"/>
                <a:hlinkClick r:id="rId14"/>
              </a:rPr>
              <a:t>[7]</a:t>
            </a:r>
            <a:endParaRPr lang="ko-KR" altLang="en-US" dirty="0">
              <a:latin typeface="Arial Narrow" panose="020B0606020202030204" pitchFamily="34" charset="0"/>
            </a:endParaRPr>
          </a:p>
        </p:txBody>
      </p:sp>
      <p:pic>
        <p:nvPicPr>
          <p:cNvPr id="6146" name="Picture 2" descr="undefined">
            <a:extLst>
              <a:ext uri="{FF2B5EF4-FFF2-40B4-BE49-F238E27FC236}">
                <a16:creationId xmlns:a16="http://schemas.microsoft.com/office/drawing/2014/main" id="{0F7BFE36-D8B9-3314-889C-A9816A04A4FD}"/>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485321" y="248278"/>
            <a:ext cx="3919868" cy="1246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40152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EE987-8A71-8385-FCB0-E817372FA67A}"/>
              </a:ext>
            </a:extLst>
          </p:cNvPr>
          <p:cNvSpPr>
            <a:spLocks noGrp="1"/>
          </p:cNvSpPr>
          <p:nvPr>
            <p:ph type="title"/>
          </p:nvPr>
        </p:nvSpPr>
        <p:spPr/>
        <p:txBody>
          <a:bodyPr>
            <a:normAutofit/>
          </a:bodyPr>
          <a:lstStyle/>
          <a:p>
            <a:r>
              <a:rPr lang="en-US" altLang="ko-KR" b="1" dirty="0">
                <a:solidFill>
                  <a:srgbClr val="1A1A1A"/>
                </a:solidFill>
                <a:latin typeface="var(--font-family-sans-serif)"/>
              </a:rPr>
              <a:t>Taurine affects epigenetic changes in the genome</a:t>
            </a:r>
            <a:endParaRPr lang="ko-KR" altLang="en-US" dirty="0"/>
          </a:p>
        </p:txBody>
      </p:sp>
      <p:sp>
        <p:nvSpPr>
          <p:cNvPr id="3" name="Content Placeholder 2">
            <a:extLst>
              <a:ext uri="{FF2B5EF4-FFF2-40B4-BE49-F238E27FC236}">
                <a16:creationId xmlns:a16="http://schemas.microsoft.com/office/drawing/2014/main" id="{46622EF6-86C1-D3FE-DBFE-C3A9B221324D}"/>
              </a:ext>
            </a:extLst>
          </p:cNvPr>
          <p:cNvSpPr>
            <a:spLocks noGrp="1"/>
          </p:cNvSpPr>
          <p:nvPr>
            <p:ph idx="1"/>
          </p:nvPr>
        </p:nvSpPr>
        <p:spPr/>
        <p:txBody>
          <a:bodyPr>
            <a:normAutofit fontScale="92500" lnSpcReduction="20000"/>
          </a:bodyPr>
          <a:lstStyle/>
          <a:p>
            <a:pPr algn="l"/>
            <a:r>
              <a:rPr lang="en-US" altLang="ko-KR" b="0" i="0" dirty="0">
                <a:solidFill>
                  <a:srgbClr val="333333"/>
                </a:solidFill>
                <a:effectLst/>
                <a:latin typeface="PT Serif"/>
              </a:rPr>
              <a:t>Methylation at CpG sites and of histones changes with age and affects the state of chromatin, which affects DNA packaging and gene expression (</a:t>
            </a:r>
            <a:r>
              <a:rPr lang="en-US" altLang="ko-KR" b="0" i="1" u="none" strike="noStrike" dirty="0">
                <a:solidFill>
                  <a:srgbClr val="CA2015"/>
                </a:solidFill>
                <a:effectLst/>
                <a:latin typeface="PT Serif"/>
                <a:hlinkClick r:id="rId2"/>
              </a:rPr>
              <a:t>55</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3"/>
              </a:rPr>
              <a:t>56</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We therefore analyzed changes in methylation of 2045 CpG sites and measured two histone modifications [histone 3 lysine 9 trimethylation (H3K9me3) and histone 3 lysine 27 trimethylation (H3K27me3)] in multiple tissues obtained from untreated or taurine-treated middle-aged mice and compared them with those in tissues from young mice. </a:t>
            </a:r>
          </a:p>
          <a:p>
            <a:pPr algn="l"/>
            <a:r>
              <a:rPr lang="en-US" altLang="ko-KR" b="0" i="0" dirty="0">
                <a:solidFill>
                  <a:srgbClr val="333333"/>
                </a:solidFill>
                <a:effectLst/>
                <a:latin typeface="PT Serif"/>
              </a:rPr>
              <a:t>Clustering analysis showed that the CpG methylation pattern in the muscle and cerebral cortex of taurine-treated old mice was more similar to that in young mice than to that in untreated old mice (</a:t>
            </a:r>
            <a:r>
              <a:rPr lang="en-US" altLang="ko-KR" b="0" i="0" u="none" strike="noStrike" dirty="0">
                <a:solidFill>
                  <a:srgbClr val="CA2015"/>
                </a:solidFill>
                <a:effectLst/>
                <a:latin typeface="PT Serif"/>
                <a:hlinkClick r:id="rId4"/>
              </a:rPr>
              <a:t>Fig. 3J</a:t>
            </a:r>
            <a:r>
              <a:rPr lang="en-US" altLang="ko-KR" b="0" i="0" dirty="0">
                <a:solidFill>
                  <a:srgbClr val="333333"/>
                </a:solidFill>
                <a:effectLst/>
                <a:latin typeface="PT Serif"/>
              </a:rPr>
              <a:t>). </a:t>
            </a:r>
          </a:p>
          <a:p>
            <a:endParaRPr lang="ko-KR" altLang="en-US" dirty="0"/>
          </a:p>
        </p:txBody>
      </p:sp>
    </p:spTree>
    <p:extLst>
      <p:ext uri="{BB962C8B-B14F-4D97-AF65-F5344CB8AC3E}">
        <p14:creationId xmlns:p14="http://schemas.microsoft.com/office/powerpoint/2010/main" val="4387077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F5E95-892C-0800-0C88-BD20B11E79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2D1677-BD62-66B6-E214-4F5617E5665B}"/>
              </a:ext>
            </a:extLst>
          </p:cNvPr>
          <p:cNvSpPr>
            <a:spLocks noGrp="1"/>
          </p:cNvSpPr>
          <p:nvPr>
            <p:ph type="title"/>
          </p:nvPr>
        </p:nvSpPr>
        <p:spPr/>
        <p:txBody>
          <a:bodyPr>
            <a:normAutofit/>
          </a:bodyPr>
          <a:lstStyle/>
          <a:p>
            <a:r>
              <a:rPr lang="en-US" altLang="ko-KR" b="1" dirty="0">
                <a:solidFill>
                  <a:srgbClr val="1A1A1A"/>
                </a:solidFill>
                <a:latin typeface="var(--font-family-sans-serif)"/>
              </a:rPr>
              <a:t>Taurine affects epigenetic changes in the genome</a:t>
            </a:r>
            <a:endParaRPr lang="ko-KR" altLang="en-US" dirty="0"/>
          </a:p>
        </p:txBody>
      </p:sp>
      <p:sp>
        <p:nvSpPr>
          <p:cNvPr id="3" name="Content Placeholder 2">
            <a:extLst>
              <a:ext uri="{FF2B5EF4-FFF2-40B4-BE49-F238E27FC236}">
                <a16:creationId xmlns:a16="http://schemas.microsoft.com/office/drawing/2014/main" id="{55D96993-C139-5749-A766-F9245998852B}"/>
              </a:ext>
            </a:extLst>
          </p:cNvPr>
          <p:cNvSpPr>
            <a:spLocks noGrp="1"/>
          </p:cNvSpPr>
          <p:nvPr>
            <p:ph idx="1"/>
          </p:nvPr>
        </p:nvSpPr>
        <p:spPr/>
        <p:txBody>
          <a:bodyPr>
            <a:normAutofit fontScale="92500" lnSpcReduction="20000"/>
          </a:bodyPr>
          <a:lstStyle/>
          <a:p>
            <a:pPr algn="l"/>
            <a:r>
              <a:rPr lang="en-US" altLang="ko-KR" b="0" i="0" dirty="0">
                <a:solidFill>
                  <a:srgbClr val="333333"/>
                </a:solidFill>
                <a:effectLst/>
                <a:latin typeface="PT Serif"/>
              </a:rPr>
              <a:t>However, the pattern in liver from taurine-supplemented mice was more similar to that in old mice than to that in young mice (</a:t>
            </a:r>
            <a:r>
              <a:rPr lang="en-US" altLang="ko-KR" b="0" i="0" u="none" strike="noStrike" dirty="0">
                <a:solidFill>
                  <a:srgbClr val="CA2015"/>
                </a:solidFill>
                <a:effectLst/>
                <a:latin typeface="PT Serif"/>
                <a:hlinkClick r:id="rId2"/>
              </a:rPr>
              <a:t>Fig. 3J</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Conversely, muscles from taurine-deficient mice showed changes in the amount of CpG site methylation, and the DNA methylation pattern of muscles in 70-week-old taurine-deficient mice was similar to that in 206-week-old WT mice (fig. S5U). </a:t>
            </a:r>
          </a:p>
          <a:p>
            <a:pPr algn="l"/>
            <a:r>
              <a:rPr lang="en-US" altLang="ko-KR" b="0" i="0" dirty="0">
                <a:solidFill>
                  <a:srgbClr val="333333"/>
                </a:solidFill>
                <a:effectLst/>
                <a:latin typeface="PT Serif"/>
              </a:rPr>
              <a:t>Taurine treatment decreased the abundance of H3K9me3 in brown fat and liver but increased it in skeletal muscle; H3K27me3 abundance was suppressed in the liver, increased in muscle, and unaffected in brown fat (</a:t>
            </a:r>
            <a:r>
              <a:rPr lang="en-US" altLang="ko-KR" b="0" i="0" u="none" strike="noStrike" dirty="0">
                <a:solidFill>
                  <a:srgbClr val="CA2015"/>
                </a:solidFill>
                <a:effectLst/>
                <a:latin typeface="PT Serif"/>
                <a:hlinkClick r:id="rId2"/>
              </a:rPr>
              <a:t>Fig. 3K</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The varied changes in DNA and histone methylation indicate that taurine may affect chromatin conformation, which could contribute to altered transcription during aging.</a:t>
            </a:r>
          </a:p>
          <a:p>
            <a:endParaRPr lang="ko-KR" altLang="en-US" dirty="0"/>
          </a:p>
        </p:txBody>
      </p:sp>
    </p:spTree>
    <p:extLst>
      <p:ext uri="{BB962C8B-B14F-4D97-AF65-F5344CB8AC3E}">
        <p14:creationId xmlns:p14="http://schemas.microsoft.com/office/powerpoint/2010/main" val="9092338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34C01-D617-5E55-F21F-B986741EE1AF}"/>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Taurine modulates nutrient sensing and </a:t>
            </a:r>
            <a:r>
              <a:rPr lang="en-US" altLang="ko-KR" b="1" i="0" dirty="0" err="1">
                <a:solidFill>
                  <a:srgbClr val="1A1A1A"/>
                </a:solidFill>
                <a:effectLst/>
                <a:latin typeface="var(--font-family-sans-serif)"/>
              </a:rPr>
              <a:t>proteostasis</a:t>
            </a:r>
            <a:r>
              <a:rPr lang="en-US" altLang="ko-KR" b="1" i="0" dirty="0">
                <a:solidFill>
                  <a:srgbClr val="1A1A1A"/>
                </a:solidFill>
                <a:effectLst/>
                <a:latin typeface="var(--font-family-sans-serif)"/>
              </a:rPr>
              <a:t> pathways</a:t>
            </a:r>
            <a:endParaRPr lang="ko-KR" altLang="en-US" dirty="0"/>
          </a:p>
        </p:txBody>
      </p:sp>
      <p:sp>
        <p:nvSpPr>
          <p:cNvPr id="3" name="Content Placeholder 2">
            <a:extLst>
              <a:ext uri="{FF2B5EF4-FFF2-40B4-BE49-F238E27FC236}">
                <a16:creationId xmlns:a16="http://schemas.microsoft.com/office/drawing/2014/main" id="{CD70485D-4870-2E24-1D59-B5667F8F85BE}"/>
              </a:ext>
            </a:extLst>
          </p:cNvPr>
          <p:cNvSpPr>
            <a:spLocks noGrp="1"/>
          </p:cNvSpPr>
          <p:nvPr>
            <p:ph idx="1"/>
          </p:nvPr>
        </p:nvSpPr>
        <p:spPr/>
        <p:txBody>
          <a:bodyPr>
            <a:normAutofit fontScale="85000" lnSpcReduction="10000"/>
          </a:bodyPr>
          <a:lstStyle/>
          <a:p>
            <a:pPr algn="l"/>
            <a:r>
              <a:rPr lang="en-US" altLang="ko-KR" b="0" i="0" dirty="0">
                <a:solidFill>
                  <a:srgbClr val="333333"/>
                </a:solidFill>
                <a:effectLst/>
                <a:latin typeface="PT Serif"/>
              </a:rPr>
              <a:t>Aging cells have a reduced ability to sense nutrients and maintain </a:t>
            </a:r>
            <a:r>
              <a:rPr lang="en-US" altLang="ko-KR" b="0" i="0" dirty="0" err="1">
                <a:solidFill>
                  <a:srgbClr val="333333"/>
                </a:solidFill>
                <a:effectLst/>
                <a:latin typeface="PT Serif"/>
              </a:rPr>
              <a:t>proteostasis</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2"/>
              </a:rPr>
              <a:t>57</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We assessed changes in nutrient sensing by measuring the phosphorylation of ribosomal S6 protein (RS6P), a key regulator of ribosomal function, and </a:t>
            </a:r>
            <a:r>
              <a:rPr lang="en-US" altLang="ko-KR" b="0" i="0" dirty="0" err="1">
                <a:solidFill>
                  <a:srgbClr val="333333"/>
                </a:solidFill>
                <a:effectLst/>
                <a:latin typeface="PT Serif"/>
              </a:rPr>
              <a:t>proteostasis</a:t>
            </a:r>
            <a:r>
              <a:rPr lang="en-US" altLang="ko-KR" b="0" i="0" dirty="0">
                <a:solidFill>
                  <a:srgbClr val="333333"/>
                </a:solidFill>
                <a:effectLst/>
                <a:latin typeface="PT Serif"/>
              </a:rPr>
              <a:t> by measuring changes in abundance ratio of isoforms A and B of the light chain 3 (LC3A/B), an autophagy marker. </a:t>
            </a:r>
          </a:p>
          <a:p>
            <a:pPr algn="l"/>
            <a:r>
              <a:rPr lang="en-US" altLang="ko-KR" b="0" i="0" dirty="0">
                <a:solidFill>
                  <a:srgbClr val="333333"/>
                </a:solidFill>
                <a:effectLst/>
                <a:latin typeface="PT Serif"/>
              </a:rPr>
              <a:t>Taurine supplementation decreased phosphorylation of RS6P in the liver, brown fat, and skeletal muscle (</a:t>
            </a:r>
            <a:r>
              <a:rPr lang="en-US" altLang="ko-KR" b="0" i="0" u="none" strike="noStrike" dirty="0">
                <a:solidFill>
                  <a:srgbClr val="CA2015"/>
                </a:solidFill>
                <a:effectLst/>
                <a:latin typeface="PT Serif"/>
                <a:hlinkClick r:id="rId3"/>
              </a:rPr>
              <a:t>Fig. 3L</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Phosphorylation of RS6P was increased in the muscle of taurine-deficient mice (fig. S5V). Taurine-supplemented mice had more autophagy (as judged by LC3A/B abundance) in the liver, brown fat, and skeletal muscle, whereas it was decreased in taurine-deficient mice (</a:t>
            </a:r>
            <a:r>
              <a:rPr lang="en-US" altLang="ko-KR" b="0" i="0" u="none" strike="noStrike" dirty="0">
                <a:solidFill>
                  <a:srgbClr val="CA2015"/>
                </a:solidFill>
                <a:effectLst/>
                <a:latin typeface="PT Serif"/>
                <a:hlinkClick r:id="rId3"/>
              </a:rPr>
              <a:t>Fig. 3L</a:t>
            </a:r>
            <a:r>
              <a:rPr lang="en-US" altLang="ko-KR" b="0" i="0" dirty="0">
                <a:solidFill>
                  <a:srgbClr val="333333"/>
                </a:solidFill>
                <a:effectLst/>
                <a:latin typeface="PT Serif"/>
              </a:rPr>
              <a:t> and fig. S5V). </a:t>
            </a:r>
          </a:p>
          <a:p>
            <a:endParaRPr lang="ko-KR" altLang="en-US" dirty="0"/>
          </a:p>
        </p:txBody>
      </p:sp>
    </p:spTree>
    <p:extLst>
      <p:ext uri="{BB962C8B-B14F-4D97-AF65-F5344CB8AC3E}">
        <p14:creationId xmlns:p14="http://schemas.microsoft.com/office/powerpoint/2010/main" val="42113606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A6E31-0F81-3A21-45C1-7B95A8D16512}"/>
              </a:ext>
            </a:extLst>
          </p:cNvPr>
          <p:cNvSpPr>
            <a:spLocks noGrp="1"/>
          </p:cNvSpPr>
          <p:nvPr>
            <p:ph type="title"/>
          </p:nvPr>
        </p:nvSpPr>
        <p:spPr/>
        <p:txBody>
          <a:bodyPr/>
          <a:lstStyle/>
          <a:p>
            <a:r>
              <a:rPr lang="en-US" altLang="ko-KR" b="1" i="0" dirty="0">
                <a:solidFill>
                  <a:srgbClr val="1A1A1A"/>
                </a:solidFill>
                <a:effectLst/>
                <a:latin typeface="var(--font-family-sans-serif)"/>
              </a:rPr>
              <a:t>Taurine modulates nutrient sensing and </a:t>
            </a:r>
            <a:r>
              <a:rPr lang="en-US" altLang="ko-KR" b="1" i="0" dirty="0" err="1">
                <a:solidFill>
                  <a:srgbClr val="1A1A1A"/>
                </a:solidFill>
                <a:effectLst/>
                <a:latin typeface="var(--font-family-sans-serif)"/>
              </a:rPr>
              <a:t>proteostasis</a:t>
            </a:r>
            <a:r>
              <a:rPr lang="en-US" altLang="ko-KR" b="1" i="0" dirty="0">
                <a:solidFill>
                  <a:srgbClr val="1A1A1A"/>
                </a:solidFill>
                <a:effectLst/>
                <a:latin typeface="var(--font-family-sans-serif)"/>
              </a:rPr>
              <a:t> pathways</a:t>
            </a:r>
            <a:endParaRPr lang="ko-KR" altLang="en-US" dirty="0"/>
          </a:p>
        </p:txBody>
      </p:sp>
      <p:sp>
        <p:nvSpPr>
          <p:cNvPr id="3" name="Content Placeholder 2">
            <a:extLst>
              <a:ext uri="{FF2B5EF4-FFF2-40B4-BE49-F238E27FC236}">
                <a16:creationId xmlns:a16="http://schemas.microsoft.com/office/drawing/2014/main" id="{A6F2FD6E-A36D-7579-D62C-1F9D6460BB0F}"/>
              </a:ext>
            </a:extLst>
          </p:cNvPr>
          <p:cNvSpPr>
            <a:spLocks noGrp="1"/>
          </p:cNvSpPr>
          <p:nvPr>
            <p:ph idx="1"/>
          </p:nvPr>
        </p:nvSpPr>
        <p:spPr/>
        <p:txBody>
          <a:bodyPr>
            <a:normAutofit lnSpcReduction="10000"/>
          </a:bodyPr>
          <a:lstStyle/>
          <a:p>
            <a:pPr algn="l"/>
            <a:r>
              <a:rPr lang="en-US" altLang="ko-KR" b="0" i="0" dirty="0">
                <a:solidFill>
                  <a:srgbClr val="333333"/>
                </a:solidFill>
                <a:effectLst/>
                <a:latin typeface="PT Serif"/>
              </a:rPr>
              <a:t>To test whether an increase in phosphorylation of RS6P and a decrease in autophagy contribute to the compromised health span in taurine-deficient mice, we treated </a:t>
            </a:r>
            <a:r>
              <a:rPr lang="en-US" altLang="ko-KR" b="0" i="1" dirty="0">
                <a:solidFill>
                  <a:srgbClr val="333333"/>
                </a:solidFill>
                <a:effectLst/>
                <a:latin typeface="PT Serif"/>
              </a:rPr>
              <a:t>Slc6a6</a:t>
            </a:r>
            <a:r>
              <a:rPr lang="en-US" altLang="ko-KR" b="0" i="0" baseline="30000" dirty="0">
                <a:solidFill>
                  <a:srgbClr val="333333"/>
                </a:solidFill>
                <a:effectLst/>
                <a:latin typeface="PT Serif"/>
              </a:rPr>
              <a:t>−/−</a:t>
            </a:r>
            <a:r>
              <a:rPr lang="en-US" altLang="ko-KR" b="0" i="0" dirty="0">
                <a:solidFill>
                  <a:srgbClr val="333333"/>
                </a:solidFill>
                <a:effectLst/>
                <a:latin typeface="PT Serif"/>
              </a:rPr>
              <a:t> mice with or without rapamycin [8 mg per kg body weight intraperitoneally once daily (</a:t>
            </a:r>
            <a:r>
              <a:rPr lang="en-US" altLang="ko-KR" b="0" i="1" u="none" strike="noStrike" dirty="0">
                <a:solidFill>
                  <a:srgbClr val="CA2015"/>
                </a:solidFill>
                <a:effectLst/>
                <a:latin typeface="PT Serif"/>
                <a:hlinkClick r:id="rId2"/>
              </a:rPr>
              <a:t>58</a:t>
            </a:r>
            <a:r>
              <a:rPr lang="en-US" altLang="ko-KR" b="0" i="0" dirty="0">
                <a:solidFill>
                  <a:srgbClr val="333333"/>
                </a:solidFill>
                <a:effectLst/>
                <a:latin typeface="PT Serif"/>
              </a:rPr>
              <a:t>) for 6 weeks], which inhibits phosphorylation of RS6P and increases autophagy. </a:t>
            </a:r>
          </a:p>
          <a:p>
            <a:pPr algn="l"/>
            <a:r>
              <a:rPr lang="en-US" altLang="ko-KR" b="0" i="0" dirty="0">
                <a:solidFill>
                  <a:srgbClr val="333333"/>
                </a:solidFill>
                <a:effectLst/>
                <a:latin typeface="PT Serif"/>
              </a:rPr>
              <a:t>Compared with control mice, rapamycin-treated taurine-deficient mice showed improved muscle-, anxiety-, and memory-related parameters but not increased bone mass (</a:t>
            </a:r>
            <a:r>
              <a:rPr lang="en-US" altLang="ko-KR" b="0" i="0" u="none" strike="noStrike" dirty="0">
                <a:solidFill>
                  <a:srgbClr val="CA2015"/>
                </a:solidFill>
                <a:effectLst/>
                <a:latin typeface="PT Serif"/>
                <a:hlinkClick r:id="rId3"/>
              </a:rPr>
              <a:t>Fig. 3, M to P</a:t>
            </a:r>
            <a:r>
              <a:rPr lang="en-US" altLang="ko-KR" b="0" i="0" dirty="0">
                <a:solidFill>
                  <a:srgbClr val="333333"/>
                </a:solidFill>
                <a:effectLst/>
                <a:latin typeface="PT Serif"/>
              </a:rPr>
              <a:t>). Thus, the effects of taurine supplementation on nutrient sensing and </a:t>
            </a:r>
            <a:r>
              <a:rPr lang="en-US" altLang="ko-KR" b="0" i="0" dirty="0" err="1">
                <a:solidFill>
                  <a:srgbClr val="333333"/>
                </a:solidFill>
                <a:effectLst/>
                <a:latin typeface="PT Serif"/>
              </a:rPr>
              <a:t>proteostasis</a:t>
            </a:r>
            <a:r>
              <a:rPr lang="en-US" altLang="ko-KR" b="0" i="0" dirty="0">
                <a:solidFill>
                  <a:srgbClr val="333333"/>
                </a:solidFill>
                <a:effectLst/>
                <a:latin typeface="PT Serif"/>
              </a:rPr>
              <a:t> pathways contribute to its beneficial effects on several health parameters.</a:t>
            </a:r>
          </a:p>
          <a:p>
            <a:endParaRPr lang="ko-KR" altLang="en-US" dirty="0"/>
          </a:p>
        </p:txBody>
      </p:sp>
    </p:spTree>
    <p:extLst>
      <p:ext uri="{BB962C8B-B14F-4D97-AF65-F5344CB8AC3E}">
        <p14:creationId xmlns:p14="http://schemas.microsoft.com/office/powerpoint/2010/main" val="40232753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AA033-C9A1-DFFC-25FE-BAB792D322E8}"/>
              </a:ext>
            </a:extLst>
          </p:cNvPr>
          <p:cNvSpPr>
            <a:spLocks noGrp="1"/>
          </p:cNvSpPr>
          <p:nvPr>
            <p:ph type="title"/>
          </p:nvPr>
        </p:nvSpPr>
        <p:spPr>
          <a:xfrm>
            <a:off x="838200" y="95767"/>
            <a:ext cx="10515600" cy="1325563"/>
          </a:xfrm>
        </p:spPr>
        <p:txBody>
          <a:bodyPr/>
          <a:lstStyle/>
          <a:p>
            <a:r>
              <a:rPr lang="en-US" altLang="ko-KR" b="1" i="0" dirty="0">
                <a:solidFill>
                  <a:srgbClr val="1A1A1A"/>
                </a:solidFill>
                <a:effectLst/>
                <a:latin typeface="var(--font-family-sans-serif)"/>
              </a:rPr>
              <a:t>Taurine effects on inflammatory cytokines</a:t>
            </a:r>
            <a:endParaRPr lang="ko-KR" altLang="en-US" dirty="0"/>
          </a:p>
        </p:txBody>
      </p:sp>
      <p:sp>
        <p:nvSpPr>
          <p:cNvPr id="3" name="Content Placeholder 2">
            <a:extLst>
              <a:ext uri="{FF2B5EF4-FFF2-40B4-BE49-F238E27FC236}">
                <a16:creationId xmlns:a16="http://schemas.microsoft.com/office/drawing/2014/main" id="{E05309FE-6383-F3A1-0700-2F5D0EB3B7BD}"/>
              </a:ext>
            </a:extLst>
          </p:cNvPr>
          <p:cNvSpPr>
            <a:spLocks noGrp="1"/>
          </p:cNvSpPr>
          <p:nvPr>
            <p:ph idx="1"/>
          </p:nvPr>
        </p:nvSpPr>
        <p:spPr>
          <a:xfrm>
            <a:off x="838200" y="1421330"/>
            <a:ext cx="10515600" cy="4755633"/>
          </a:xfrm>
        </p:spPr>
        <p:txBody>
          <a:bodyPr>
            <a:normAutofit lnSpcReduction="10000"/>
          </a:bodyPr>
          <a:lstStyle/>
          <a:p>
            <a:pPr algn="l"/>
            <a:r>
              <a:rPr lang="en-US" altLang="ko-KR" b="0" i="0" dirty="0">
                <a:solidFill>
                  <a:srgbClr val="333333"/>
                </a:solidFill>
                <a:effectLst/>
                <a:latin typeface="Arial Narrow" panose="020B0606020202030204" pitchFamily="34" charset="0"/>
              </a:rPr>
              <a:t>Intercellular communication is compromised with age (</a:t>
            </a:r>
            <a:r>
              <a:rPr lang="en-US" altLang="ko-KR" b="0" i="1" u="none" strike="noStrike" dirty="0">
                <a:solidFill>
                  <a:srgbClr val="CA2015"/>
                </a:solidFill>
                <a:effectLst/>
                <a:latin typeface="Arial Narrow" panose="020B0606020202030204" pitchFamily="34" charset="0"/>
                <a:hlinkClick r:id="rId2"/>
              </a:rPr>
              <a:t>59</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One example is the accumulation of proinflammatory and other cytokines (</a:t>
            </a:r>
            <a:r>
              <a:rPr lang="en-US" altLang="ko-KR" b="0" i="1" u="none" strike="noStrike" dirty="0">
                <a:solidFill>
                  <a:srgbClr val="CA2015"/>
                </a:solidFill>
                <a:effectLst/>
                <a:latin typeface="Arial Narrow" panose="020B0606020202030204" pitchFamily="34" charset="0"/>
                <a:hlinkClick r:id="rId2"/>
              </a:rPr>
              <a:t>59</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Serum concentrations of tumor necrosis factor–α (TNFα), interleukin-17α (IL-17α), RANTES (regulated upon activation, normal T cell expressed and presumably secreted), IL-1α, and granulocyte-macrophage colony-stimulating factor (GM-CSF) were increased in middle-aged mice compared with young mice, but taurine-treated middle-aged mice had amounts of these cytokines that were similar to those in young control animals (</a:t>
            </a:r>
            <a:r>
              <a:rPr lang="en-US" altLang="ko-KR" b="0" i="0" u="none" strike="noStrike" dirty="0">
                <a:solidFill>
                  <a:srgbClr val="CA2015"/>
                </a:solidFill>
                <a:effectLst/>
                <a:latin typeface="Arial Narrow" panose="020B0606020202030204" pitchFamily="34" charset="0"/>
                <a:hlinkClick r:id="rId3"/>
              </a:rPr>
              <a:t>Fig. 3Q</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These results, together with the observation that the ratio of myeloid cells to lymphoid cells was significantly decreased in taurine-supplemented mice (</a:t>
            </a:r>
            <a:r>
              <a:rPr lang="en-US" altLang="ko-KR" b="0" i="0" u="none" strike="noStrike" dirty="0">
                <a:solidFill>
                  <a:srgbClr val="CA2015"/>
                </a:solidFill>
                <a:effectLst/>
                <a:latin typeface="Arial Narrow" panose="020B0606020202030204" pitchFamily="34" charset="0"/>
                <a:hlinkClick r:id="rId4"/>
              </a:rPr>
              <a:t>Fig. 2K</a:t>
            </a:r>
            <a:r>
              <a:rPr lang="en-US" altLang="ko-KR" b="0" i="0" dirty="0">
                <a:solidFill>
                  <a:srgbClr val="333333"/>
                </a:solidFill>
                <a:effectLst/>
                <a:latin typeface="Arial Narrow" panose="020B0606020202030204" pitchFamily="34" charset="0"/>
              </a:rPr>
              <a:t>), indicates </a:t>
            </a:r>
            <a:r>
              <a:rPr lang="en-US" altLang="ko-KR" b="1" i="0" dirty="0">
                <a:solidFill>
                  <a:srgbClr val="333333"/>
                </a:solidFill>
                <a:effectLst/>
                <a:latin typeface="Arial Narrow" panose="020B0606020202030204" pitchFamily="34" charset="0"/>
              </a:rPr>
              <a:t>that sustained taurine concentrations help prevent the proinflammatory state </a:t>
            </a:r>
            <a:r>
              <a:rPr lang="en-US" altLang="ko-KR" b="0" i="0" dirty="0">
                <a:solidFill>
                  <a:srgbClr val="333333"/>
                </a:solidFill>
                <a:effectLst/>
                <a:latin typeface="Arial Narrow" panose="020B0606020202030204" pitchFamily="34" charset="0"/>
              </a:rPr>
              <a:t>that is observed during aging.</a:t>
            </a:r>
          </a:p>
          <a:p>
            <a:endParaRPr lang="ko-KR" altLang="en-US" dirty="0"/>
          </a:p>
        </p:txBody>
      </p:sp>
    </p:spTree>
    <p:extLst>
      <p:ext uri="{BB962C8B-B14F-4D97-AF65-F5344CB8AC3E}">
        <p14:creationId xmlns:p14="http://schemas.microsoft.com/office/powerpoint/2010/main" val="33841784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70886-4499-A425-CEA6-4642BC5236B0}"/>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Positive effects of taurine on the health of stem cells or their renewal</a:t>
            </a:r>
            <a:endParaRPr lang="ko-KR" altLang="en-US" dirty="0"/>
          </a:p>
        </p:txBody>
      </p:sp>
      <p:sp>
        <p:nvSpPr>
          <p:cNvPr id="3" name="Content Placeholder 2">
            <a:extLst>
              <a:ext uri="{FF2B5EF4-FFF2-40B4-BE49-F238E27FC236}">
                <a16:creationId xmlns:a16="http://schemas.microsoft.com/office/drawing/2014/main" id="{523B3B84-DF1C-550A-DC3D-B271A4C6A1F2}"/>
              </a:ext>
            </a:extLst>
          </p:cNvPr>
          <p:cNvSpPr>
            <a:spLocks noGrp="1"/>
          </p:cNvSpPr>
          <p:nvPr>
            <p:ph idx="1"/>
          </p:nvPr>
        </p:nvSpPr>
        <p:spPr/>
        <p:txBody>
          <a:bodyPr>
            <a:normAutofit fontScale="85000" lnSpcReduction="10000"/>
          </a:bodyPr>
          <a:lstStyle/>
          <a:p>
            <a:pPr algn="l"/>
            <a:r>
              <a:rPr lang="en-US" altLang="ko-KR" b="0" i="0" dirty="0">
                <a:solidFill>
                  <a:srgbClr val="333333"/>
                </a:solidFill>
                <a:effectLst/>
                <a:latin typeface="PT Serif"/>
              </a:rPr>
              <a:t>We analyzed changes in the number of stem cell populations in the gut epithelium and hair follicles obtained from untreated and taurine-treated middle-aged mice through staining for the gene encoding leucine-rich repeat–containing G protein–coupled receptor 5 (</a:t>
            </a:r>
            <a:r>
              <a:rPr lang="en-US" altLang="ko-KR" b="0" i="1" dirty="0">
                <a:solidFill>
                  <a:srgbClr val="333333"/>
                </a:solidFill>
                <a:effectLst/>
                <a:latin typeface="PT Serif"/>
              </a:rPr>
              <a:t>Lgr5</a:t>
            </a:r>
            <a:r>
              <a:rPr lang="en-US" altLang="ko-KR" b="0" i="0" dirty="0">
                <a:solidFill>
                  <a:srgbClr val="333333"/>
                </a:solidFill>
                <a:effectLst/>
                <a:latin typeface="PT Serif"/>
              </a:rPr>
              <a:t>), which is a wingless-related integration site (</a:t>
            </a:r>
            <a:r>
              <a:rPr lang="en-US" altLang="ko-KR" b="0" i="0" dirty="0" err="1">
                <a:solidFill>
                  <a:srgbClr val="333333"/>
                </a:solidFill>
                <a:effectLst/>
                <a:latin typeface="PT Serif"/>
              </a:rPr>
              <a:t>Wnt</a:t>
            </a:r>
            <a:r>
              <a:rPr lang="en-US" altLang="ko-KR" b="0" i="0" dirty="0">
                <a:solidFill>
                  <a:srgbClr val="333333"/>
                </a:solidFill>
                <a:effectLst/>
                <a:latin typeface="PT Serif"/>
              </a:rPr>
              <a:t>) target gene expressed in the stem or progenitor cells (</a:t>
            </a:r>
            <a:r>
              <a:rPr lang="en-US" altLang="ko-KR" b="0" i="1" u="none" strike="noStrike" dirty="0">
                <a:solidFill>
                  <a:srgbClr val="CA2015"/>
                </a:solidFill>
                <a:effectLst/>
                <a:latin typeface="PT Serif"/>
                <a:hlinkClick r:id="rId2"/>
              </a:rPr>
              <a:t>61</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The numbers of </a:t>
            </a:r>
            <a:r>
              <a:rPr lang="en-US" altLang="ko-KR" b="1" i="1" dirty="0">
                <a:solidFill>
                  <a:srgbClr val="333333"/>
                </a:solidFill>
                <a:effectLst/>
                <a:latin typeface="PT Serif"/>
              </a:rPr>
              <a:t>Lgr5</a:t>
            </a:r>
            <a:r>
              <a:rPr lang="en-US" altLang="ko-KR" b="1" i="0" baseline="30000" dirty="0">
                <a:solidFill>
                  <a:srgbClr val="333333"/>
                </a:solidFill>
                <a:effectLst/>
                <a:latin typeface="PT Serif"/>
              </a:rPr>
              <a:t>+</a:t>
            </a:r>
            <a:r>
              <a:rPr lang="en-US" altLang="ko-KR" b="1" i="0" dirty="0">
                <a:solidFill>
                  <a:srgbClr val="333333"/>
                </a:solidFill>
                <a:effectLst/>
                <a:latin typeface="PT Serif"/>
              </a:rPr>
              <a:t> cells in these two tissues were increased by taurine supplementation </a:t>
            </a:r>
            <a:r>
              <a:rPr lang="en-US" altLang="ko-KR" b="0" i="0" dirty="0">
                <a:solidFill>
                  <a:srgbClr val="333333"/>
                </a:solidFill>
                <a:effectLst/>
                <a:latin typeface="PT Serif"/>
              </a:rPr>
              <a:t>(</a:t>
            </a:r>
            <a:r>
              <a:rPr lang="en-US" altLang="ko-KR" b="0" i="0" u="none" strike="noStrike" dirty="0">
                <a:solidFill>
                  <a:srgbClr val="CA2015"/>
                </a:solidFill>
                <a:effectLst/>
                <a:latin typeface="PT Serif"/>
                <a:hlinkClick r:id="rId3"/>
              </a:rPr>
              <a:t>Fig. 3R</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The numbers of </a:t>
            </a:r>
            <a:r>
              <a:rPr lang="en-US" altLang="ko-KR" b="0" i="1" dirty="0">
                <a:solidFill>
                  <a:srgbClr val="333333"/>
                </a:solidFill>
                <a:effectLst/>
                <a:latin typeface="PT Serif"/>
              </a:rPr>
              <a:t>Lgr5</a:t>
            </a:r>
            <a:r>
              <a:rPr lang="en-US" altLang="ko-KR" b="0" i="0" baseline="30000" dirty="0">
                <a:solidFill>
                  <a:srgbClr val="333333"/>
                </a:solidFill>
                <a:effectLst/>
                <a:latin typeface="PT Serif"/>
              </a:rPr>
              <a:t>+</a:t>
            </a:r>
            <a:r>
              <a:rPr lang="en-US" altLang="ko-KR" b="0" i="0" dirty="0">
                <a:solidFill>
                  <a:srgbClr val="333333"/>
                </a:solidFill>
                <a:effectLst/>
                <a:latin typeface="PT Serif"/>
              </a:rPr>
              <a:t> cells in the gut epithelium and hair follicles were decreased in taurine-deficient mice compared with control mice (fig. S5W). </a:t>
            </a:r>
          </a:p>
          <a:p>
            <a:pPr algn="l"/>
            <a:r>
              <a:rPr lang="en-US" altLang="ko-KR" b="0" i="0" dirty="0">
                <a:solidFill>
                  <a:srgbClr val="333333"/>
                </a:solidFill>
                <a:effectLst/>
                <a:latin typeface="PT Serif"/>
              </a:rPr>
              <a:t>Thus, taurine supplementation may increase the </a:t>
            </a:r>
            <a:r>
              <a:rPr lang="en-US" altLang="ko-KR" b="1" i="0" dirty="0">
                <a:solidFill>
                  <a:srgbClr val="333333"/>
                </a:solidFill>
                <a:effectLst/>
                <a:latin typeface="PT Serif"/>
              </a:rPr>
              <a:t>regenerative capacity </a:t>
            </a:r>
            <a:r>
              <a:rPr lang="en-US" altLang="ko-KR" b="0" i="0" dirty="0">
                <a:solidFill>
                  <a:srgbClr val="333333"/>
                </a:solidFill>
                <a:effectLst/>
                <a:latin typeface="PT Serif"/>
              </a:rPr>
              <a:t>of some tissues by increasing the number of resident stem cells.</a:t>
            </a:r>
          </a:p>
          <a:p>
            <a:endParaRPr lang="ko-KR" altLang="en-US" dirty="0"/>
          </a:p>
        </p:txBody>
      </p:sp>
    </p:spTree>
    <p:extLst>
      <p:ext uri="{BB962C8B-B14F-4D97-AF65-F5344CB8AC3E}">
        <p14:creationId xmlns:p14="http://schemas.microsoft.com/office/powerpoint/2010/main" val="1410122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CEA8DE8-273C-3F65-17C8-6F7A39F29E59}"/>
              </a:ext>
            </a:extLst>
          </p:cNvPr>
          <p:cNvSpPr>
            <a:spLocks noGrp="1"/>
          </p:cNvSpPr>
          <p:nvPr>
            <p:ph type="title"/>
          </p:nvPr>
        </p:nvSpPr>
        <p:spPr/>
        <p:txBody>
          <a:bodyPr/>
          <a:lstStyle/>
          <a:p>
            <a:r>
              <a:rPr lang="en-US" dirty="0"/>
              <a:t>Taurine history</a:t>
            </a:r>
          </a:p>
        </p:txBody>
      </p:sp>
      <p:sp>
        <p:nvSpPr>
          <p:cNvPr id="3" name="내용 개체 틀 2">
            <a:extLst>
              <a:ext uri="{FF2B5EF4-FFF2-40B4-BE49-F238E27FC236}">
                <a16:creationId xmlns:a16="http://schemas.microsoft.com/office/drawing/2014/main" id="{E3742C65-9BC3-AD77-AF26-6A3458F27A66}"/>
              </a:ext>
            </a:extLst>
          </p:cNvPr>
          <p:cNvSpPr>
            <a:spLocks noGrp="1"/>
          </p:cNvSpPr>
          <p:nvPr>
            <p:ph idx="1"/>
          </p:nvPr>
        </p:nvSpPr>
        <p:spPr/>
        <p:txBody>
          <a:bodyPr/>
          <a:lstStyle/>
          <a:p>
            <a:r>
              <a:rPr lang="en-US" dirty="0">
                <a:latin typeface="Arial Narrow" panose="020B0606020202030204" pitchFamily="34" charset="0"/>
              </a:rPr>
              <a:t>Taurine is named after Latin taurus (cognate to Ancient Greek τα</a:t>
            </a:r>
            <a:r>
              <a:rPr lang="en-US" dirty="0" err="1">
                <a:latin typeface="Arial Narrow" panose="020B0606020202030204" pitchFamily="34" charset="0"/>
              </a:rPr>
              <a:t>ῦρος</a:t>
            </a:r>
            <a:r>
              <a:rPr lang="en-US" dirty="0">
                <a:latin typeface="Arial Narrow" panose="020B0606020202030204" pitchFamily="34" charset="0"/>
              </a:rPr>
              <a:t>, </a:t>
            </a:r>
            <a:r>
              <a:rPr lang="en-US" dirty="0" err="1">
                <a:latin typeface="Arial Narrow" panose="020B0606020202030204" pitchFamily="34" charset="0"/>
              </a:rPr>
              <a:t>taûros</a:t>
            </a:r>
            <a:r>
              <a:rPr lang="en-US" dirty="0">
                <a:latin typeface="Arial Narrow" panose="020B0606020202030204" pitchFamily="34" charset="0"/>
              </a:rPr>
              <a:t>) meaning bull or ox, as it was first isolated from ox bile in 1827 by German scientists Friedrich Tiedemann and Leopold </a:t>
            </a:r>
            <a:r>
              <a:rPr lang="en-US" dirty="0" err="1">
                <a:latin typeface="Arial Narrow" panose="020B0606020202030204" pitchFamily="34" charset="0"/>
              </a:rPr>
              <a:t>Gmelin</a:t>
            </a:r>
            <a:r>
              <a:rPr lang="en-US" dirty="0">
                <a:latin typeface="Arial Narrow" panose="020B0606020202030204" pitchFamily="34" charset="0"/>
              </a:rPr>
              <a:t>.[2] </a:t>
            </a:r>
          </a:p>
          <a:p>
            <a:r>
              <a:rPr lang="en-US" dirty="0">
                <a:latin typeface="Arial Narrow" panose="020B0606020202030204" pitchFamily="34" charset="0"/>
              </a:rPr>
              <a:t>It was discovered in human bile in 1846 by Edmund Ronalds.[3] </a:t>
            </a:r>
          </a:p>
          <a:p>
            <a:endParaRPr lang="en-US" dirty="0">
              <a:latin typeface="Arial Narrow" panose="020B0606020202030204" pitchFamily="34" charset="0"/>
            </a:endParaRPr>
          </a:p>
        </p:txBody>
      </p:sp>
      <p:pic>
        <p:nvPicPr>
          <p:cNvPr id="4" name="Picture 2">
            <a:extLst>
              <a:ext uri="{FF2B5EF4-FFF2-40B4-BE49-F238E27FC236}">
                <a16:creationId xmlns:a16="http://schemas.microsoft.com/office/drawing/2014/main" id="{EB7422F7-A0AE-3736-5C95-BCEF47CE0D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9331" y="2823586"/>
            <a:ext cx="1135403" cy="1919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96468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CB7F7-4EF8-502A-6848-5621540FFAAE}"/>
              </a:ext>
            </a:extLst>
          </p:cNvPr>
          <p:cNvSpPr>
            <a:spLocks noGrp="1"/>
          </p:cNvSpPr>
          <p:nvPr>
            <p:ph type="title"/>
          </p:nvPr>
        </p:nvSpPr>
        <p:spPr>
          <a:xfrm>
            <a:off x="838200" y="365125"/>
            <a:ext cx="10515600" cy="783191"/>
          </a:xfrm>
        </p:spPr>
        <p:txBody>
          <a:bodyPr/>
          <a:lstStyle/>
          <a:p>
            <a:r>
              <a:rPr lang="en-US" altLang="ko-KR" b="1" i="0" dirty="0">
                <a:solidFill>
                  <a:srgbClr val="1A1A1A"/>
                </a:solidFill>
                <a:effectLst/>
                <a:latin typeface="var(--font-family-sans-serif)"/>
              </a:rPr>
              <a:t>Taurine promotion of mitochondrial health</a:t>
            </a:r>
            <a:endParaRPr lang="ko-KR" altLang="en-US" dirty="0"/>
          </a:p>
        </p:txBody>
      </p:sp>
      <p:sp>
        <p:nvSpPr>
          <p:cNvPr id="3" name="Content Placeholder 2">
            <a:extLst>
              <a:ext uri="{FF2B5EF4-FFF2-40B4-BE49-F238E27FC236}">
                <a16:creationId xmlns:a16="http://schemas.microsoft.com/office/drawing/2014/main" id="{6F0252E0-C364-9D28-E047-51D0363B3F0E}"/>
              </a:ext>
            </a:extLst>
          </p:cNvPr>
          <p:cNvSpPr>
            <a:spLocks noGrp="1"/>
          </p:cNvSpPr>
          <p:nvPr>
            <p:ph idx="1"/>
          </p:nvPr>
        </p:nvSpPr>
        <p:spPr>
          <a:xfrm>
            <a:off x="838200" y="1297172"/>
            <a:ext cx="10515600" cy="4879791"/>
          </a:xfrm>
        </p:spPr>
        <p:txBody>
          <a:bodyPr>
            <a:normAutofit fontScale="92500" lnSpcReduction="10000"/>
          </a:bodyPr>
          <a:lstStyle/>
          <a:p>
            <a:pPr algn="l"/>
            <a:r>
              <a:rPr lang="en-US" altLang="ko-KR" sz="2400" b="0" i="0" dirty="0">
                <a:solidFill>
                  <a:srgbClr val="333333"/>
                </a:solidFill>
                <a:effectLst/>
                <a:latin typeface="Arial Narrow" panose="020B0606020202030204" pitchFamily="34" charset="0"/>
              </a:rPr>
              <a:t>Compromised mitochondrial biogenesis and oxidative capacity leads to progressive accumulation of reactive oxygen species (ROS)–mediated damage that contributes to aging (</a:t>
            </a:r>
            <a:r>
              <a:rPr lang="en-US" altLang="ko-KR" sz="2400" b="0" i="1" u="none" strike="noStrike" dirty="0">
                <a:solidFill>
                  <a:srgbClr val="CA2015"/>
                </a:solidFill>
                <a:effectLst/>
                <a:latin typeface="Arial Narrow" panose="020B0606020202030204" pitchFamily="34" charset="0"/>
                <a:hlinkClick r:id="rId2"/>
              </a:rPr>
              <a:t>62</a:t>
            </a:r>
            <a:r>
              <a:rPr lang="en-US" altLang="ko-KR" sz="2400" b="0" i="0" dirty="0">
                <a:solidFill>
                  <a:srgbClr val="333333"/>
                </a:solidFill>
                <a:effectLst/>
                <a:latin typeface="Arial Narrow" panose="020B0606020202030204" pitchFamily="34" charset="0"/>
              </a:rPr>
              <a:t>). </a:t>
            </a:r>
          </a:p>
          <a:p>
            <a:pPr algn="l"/>
            <a:r>
              <a:rPr lang="en-US" altLang="ko-KR" sz="2400" b="0" i="0" dirty="0">
                <a:solidFill>
                  <a:srgbClr val="333333"/>
                </a:solidFill>
                <a:effectLst/>
                <a:latin typeface="Arial Narrow" panose="020B0606020202030204" pitchFamily="34" charset="0"/>
              </a:rPr>
              <a:t>ROS accumulation in mitochondria isolated from the muscle of taurine-treated middle-aged mice was decreased compared with that in the muscle of control mice (</a:t>
            </a:r>
            <a:r>
              <a:rPr lang="en-US" altLang="ko-KR" sz="2400" b="0" i="0" u="none" strike="noStrike" dirty="0">
                <a:solidFill>
                  <a:srgbClr val="595959"/>
                </a:solidFill>
                <a:effectLst/>
                <a:latin typeface="Arial Narrow" panose="020B0606020202030204" pitchFamily="34" charset="0"/>
                <a:hlinkClick r:id="rId3"/>
              </a:rPr>
              <a:t>Fig. 3S</a:t>
            </a:r>
            <a:r>
              <a:rPr lang="en-US" altLang="ko-KR" sz="2400" b="0" i="0" dirty="0">
                <a:solidFill>
                  <a:srgbClr val="333333"/>
                </a:solidFill>
                <a:effectLst/>
                <a:latin typeface="Arial Narrow" panose="020B0606020202030204" pitchFamily="34" charset="0"/>
              </a:rPr>
              <a:t>), whereas it was increased in the muscle of taurine-deficient mice (fig. S6A). </a:t>
            </a:r>
          </a:p>
          <a:p>
            <a:pPr algn="l"/>
            <a:r>
              <a:rPr lang="en-US" altLang="ko-KR" sz="2400" b="0" i="0" dirty="0">
                <a:solidFill>
                  <a:srgbClr val="333333"/>
                </a:solidFill>
                <a:effectLst/>
                <a:latin typeface="Arial Narrow" panose="020B0606020202030204" pitchFamily="34" charset="0"/>
              </a:rPr>
              <a:t>Measurement of lipid peroxidation and protein carbonylation, two indirect markers of ROS-induced molecular damage, in the liver showed a decrease (of ~22 and ~11%, respectively) in taurine-supplemented mice compared with control mice (</a:t>
            </a:r>
            <a:r>
              <a:rPr lang="en-US" altLang="ko-KR" sz="2400" b="0" i="0" u="none" strike="noStrike" dirty="0">
                <a:solidFill>
                  <a:srgbClr val="CA2015"/>
                </a:solidFill>
                <a:effectLst/>
                <a:latin typeface="Arial Narrow" panose="020B0606020202030204" pitchFamily="34" charset="0"/>
                <a:hlinkClick r:id="rId3"/>
              </a:rPr>
              <a:t>Fig. 3, T and U</a:t>
            </a:r>
            <a:r>
              <a:rPr lang="en-US" altLang="ko-KR" sz="2400" b="0" i="0" dirty="0">
                <a:solidFill>
                  <a:srgbClr val="333333"/>
                </a:solidFill>
                <a:effectLst/>
                <a:latin typeface="Arial Narrow" panose="020B0606020202030204" pitchFamily="34" charset="0"/>
              </a:rPr>
              <a:t>). </a:t>
            </a:r>
          </a:p>
          <a:p>
            <a:pPr algn="l"/>
            <a:r>
              <a:rPr lang="en-US" altLang="ko-KR" sz="2400" b="0" i="0" dirty="0">
                <a:solidFill>
                  <a:srgbClr val="333333"/>
                </a:solidFill>
                <a:effectLst/>
                <a:latin typeface="Arial Narrow" panose="020B0606020202030204" pitchFamily="34" charset="0"/>
              </a:rPr>
              <a:t>Assessment of the abundance of peroxisome proliferator–activated receptor–gamma coactivator 1 alpha (Pgc1α), a key regulator of mitochondrial biogenesis, and uncoupling protein 1 (Ucp1), which uncouples mitochondrial fuel oxidation and respiration from adenosine triphosphate (ATP) production (</a:t>
            </a:r>
            <a:r>
              <a:rPr lang="en-US" altLang="ko-KR" sz="2400" b="0" i="1" u="none" strike="noStrike" dirty="0">
                <a:solidFill>
                  <a:srgbClr val="CA2015"/>
                </a:solidFill>
                <a:effectLst/>
                <a:latin typeface="Arial Narrow" panose="020B0606020202030204" pitchFamily="34" charset="0"/>
                <a:hlinkClick r:id="rId4"/>
              </a:rPr>
              <a:t>63</a:t>
            </a:r>
            <a:r>
              <a:rPr lang="en-US" altLang="ko-KR" sz="2400" b="0" i="0" dirty="0">
                <a:solidFill>
                  <a:srgbClr val="333333"/>
                </a:solidFill>
                <a:effectLst/>
                <a:latin typeface="Arial Narrow" panose="020B0606020202030204" pitchFamily="34" charset="0"/>
              </a:rPr>
              <a:t>), in brown fat showed increased amounts in taurine-treated middle-aged mice, and their abundance was decreased in taurine-deficient mice (</a:t>
            </a:r>
            <a:r>
              <a:rPr lang="en-US" altLang="ko-KR" sz="2400" b="0" i="0" u="none" strike="noStrike" dirty="0">
                <a:solidFill>
                  <a:srgbClr val="CA2015"/>
                </a:solidFill>
                <a:effectLst/>
                <a:latin typeface="Arial Narrow" panose="020B0606020202030204" pitchFamily="34" charset="0"/>
                <a:hlinkClick r:id="rId3"/>
              </a:rPr>
              <a:t>Fig. 3V</a:t>
            </a:r>
            <a:r>
              <a:rPr lang="en-US" altLang="ko-KR" sz="2400" b="0" i="0" dirty="0">
                <a:solidFill>
                  <a:srgbClr val="333333"/>
                </a:solidFill>
                <a:effectLst/>
                <a:latin typeface="Arial Narrow" panose="020B0606020202030204" pitchFamily="34" charset="0"/>
              </a:rPr>
              <a:t> and fig. S6B). </a:t>
            </a:r>
          </a:p>
          <a:p>
            <a:pPr algn="l"/>
            <a:r>
              <a:rPr lang="en-US" altLang="ko-KR" sz="2400" b="0" i="0" dirty="0">
                <a:solidFill>
                  <a:srgbClr val="333333"/>
                </a:solidFill>
                <a:effectLst/>
                <a:latin typeface="Arial Narrow" panose="020B0606020202030204" pitchFamily="34" charset="0"/>
              </a:rPr>
              <a:t>These results indicate that taurine promotion of mitochondrial homeostasis may contribute to its effect on health.</a:t>
            </a:r>
          </a:p>
        </p:txBody>
      </p:sp>
    </p:spTree>
    <p:extLst>
      <p:ext uri="{BB962C8B-B14F-4D97-AF65-F5344CB8AC3E}">
        <p14:creationId xmlns:p14="http://schemas.microsoft.com/office/powerpoint/2010/main" val="22838335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A6CC1A-DA08-FA19-36D6-C50D58372D41}"/>
              </a:ext>
            </a:extLst>
          </p:cNvPr>
          <p:cNvSpPr>
            <a:spLocks noGrp="1"/>
          </p:cNvSpPr>
          <p:nvPr>
            <p:ph idx="1"/>
          </p:nvPr>
        </p:nvSpPr>
        <p:spPr>
          <a:xfrm>
            <a:off x="588335" y="1644502"/>
            <a:ext cx="10765465" cy="4848373"/>
          </a:xfrm>
        </p:spPr>
        <p:txBody>
          <a:bodyPr>
            <a:normAutofit lnSpcReduction="10000"/>
          </a:bodyPr>
          <a:lstStyle/>
          <a:p>
            <a:r>
              <a:rPr lang="en-US" altLang="ko-KR" b="0" i="0" dirty="0">
                <a:solidFill>
                  <a:srgbClr val="333333"/>
                </a:solidFill>
                <a:effectLst/>
                <a:latin typeface="Arial Narrow" panose="020B0606020202030204" pitchFamily="34" charset="0"/>
              </a:rPr>
              <a:t>We next investigated how taurine affects cellular mechanisms during aging (</a:t>
            </a:r>
            <a:r>
              <a:rPr lang="en-US" altLang="ko-KR" b="0" i="1" u="none" strike="noStrike" dirty="0">
                <a:solidFill>
                  <a:srgbClr val="CA2015"/>
                </a:solidFill>
                <a:effectLst/>
                <a:latin typeface="Arial Narrow" panose="020B0606020202030204" pitchFamily="34" charset="0"/>
                <a:hlinkClick r:id="rId2"/>
              </a:rPr>
              <a:t>24</a:t>
            </a:r>
            <a:r>
              <a:rPr lang="en-US" altLang="ko-KR" b="0" i="0" dirty="0">
                <a:solidFill>
                  <a:srgbClr val="333333"/>
                </a:solidFill>
                <a:effectLst/>
                <a:latin typeface="Arial Narrow" panose="020B0606020202030204" pitchFamily="34" charset="0"/>
              </a:rPr>
              <a:t>).</a:t>
            </a:r>
          </a:p>
          <a:p>
            <a:r>
              <a:rPr lang="en-US" altLang="ko-KR" b="0" i="0" dirty="0">
                <a:solidFill>
                  <a:srgbClr val="333333"/>
                </a:solidFill>
                <a:effectLst/>
                <a:latin typeface="Arial Narrow" panose="020B0606020202030204" pitchFamily="34" charset="0"/>
              </a:rPr>
              <a:t> One pool of cytosolic taurine is actively transported into mitochondria, where it is conjugated to the uridine residue at the wobble position of </a:t>
            </a:r>
            <a:r>
              <a:rPr lang="en-US" altLang="ko-KR" b="0" i="0" dirty="0" err="1">
                <a:solidFill>
                  <a:srgbClr val="333333"/>
                </a:solidFill>
                <a:effectLst/>
                <a:latin typeface="Arial Narrow" panose="020B0606020202030204" pitchFamily="34" charset="0"/>
              </a:rPr>
              <a:t>tRNA</a:t>
            </a:r>
            <a:r>
              <a:rPr lang="en-US" altLang="ko-KR" b="0" i="0" baseline="30000" dirty="0" err="1">
                <a:solidFill>
                  <a:srgbClr val="333333"/>
                </a:solidFill>
                <a:effectLst/>
                <a:latin typeface="Arial Narrow" panose="020B0606020202030204" pitchFamily="34" charset="0"/>
              </a:rPr>
              <a:t>Leu</a:t>
            </a:r>
            <a:r>
              <a:rPr lang="en-US" altLang="ko-KR" b="0" i="0" dirty="0">
                <a:solidFill>
                  <a:srgbClr val="333333"/>
                </a:solidFill>
                <a:effectLst/>
                <a:latin typeface="Arial Narrow" panose="020B0606020202030204" pitchFamily="34" charset="0"/>
              </a:rPr>
              <a:t>(UUA), forming 5-taurinomethyluridine-tRNA</a:t>
            </a:r>
            <a:r>
              <a:rPr lang="en-US" altLang="ko-KR" b="0" i="0" baseline="30000" dirty="0">
                <a:solidFill>
                  <a:srgbClr val="333333"/>
                </a:solidFill>
                <a:effectLst/>
                <a:latin typeface="Arial Narrow" panose="020B0606020202030204" pitchFamily="34" charset="0"/>
              </a:rPr>
              <a:t>Leu</a:t>
            </a:r>
            <a:r>
              <a:rPr lang="en-US" altLang="ko-KR" b="0" i="0" dirty="0">
                <a:solidFill>
                  <a:srgbClr val="333333"/>
                </a:solidFill>
                <a:effectLst/>
                <a:latin typeface="Arial Narrow" panose="020B0606020202030204" pitchFamily="34" charset="0"/>
              </a:rPr>
              <a:t>(UUA) (τm5U-tRNA) (</a:t>
            </a:r>
            <a:r>
              <a:rPr lang="en-US" altLang="ko-KR" b="0" i="1" u="none" strike="noStrike" dirty="0">
                <a:solidFill>
                  <a:srgbClr val="CA2015"/>
                </a:solidFill>
                <a:effectLst/>
                <a:latin typeface="Arial Narrow" panose="020B0606020202030204" pitchFamily="34" charset="0"/>
                <a:hlinkClick r:id="rId3"/>
              </a:rPr>
              <a:t>64</a:t>
            </a:r>
            <a:r>
              <a:rPr lang="en-US" altLang="ko-KR" b="0" i="0" dirty="0">
                <a:solidFill>
                  <a:srgbClr val="333333"/>
                </a:solidFill>
                <a:effectLst/>
                <a:latin typeface="Arial Narrow" panose="020B0606020202030204" pitchFamily="34" charset="0"/>
              </a:rPr>
              <a:t>). τm5U modification is specific to mitochondrial tRNAs (</a:t>
            </a:r>
            <a:r>
              <a:rPr lang="en-US" altLang="ko-KR" b="0" i="1" u="none" strike="noStrike" dirty="0">
                <a:solidFill>
                  <a:srgbClr val="CA2015"/>
                </a:solidFill>
                <a:effectLst/>
                <a:latin typeface="Arial Narrow" panose="020B0606020202030204" pitchFamily="34" charset="0"/>
                <a:hlinkClick r:id="rId3"/>
              </a:rPr>
              <a:t>64</a:t>
            </a:r>
            <a:r>
              <a:rPr lang="en-US" altLang="ko-KR" b="0" i="0" dirty="0">
                <a:solidFill>
                  <a:srgbClr val="333333"/>
                </a:solidFill>
                <a:effectLst/>
                <a:latin typeface="Arial Narrow" panose="020B0606020202030204" pitchFamily="34" charset="0"/>
              </a:rPr>
              <a:t>) and promotes the translation of NADH-ubiquinone oxidoreductase chain 6 protein (ND6), an electron transport chain complex I subunit (</a:t>
            </a:r>
            <a:r>
              <a:rPr lang="en-US" altLang="ko-KR" b="0" i="1" u="none" strike="noStrike" dirty="0">
                <a:solidFill>
                  <a:srgbClr val="CA2015"/>
                </a:solidFill>
                <a:effectLst/>
                <a:latin typeface="Arial Narrow" panose="020B0606020202030204" pitchFamily="34" charset="0"/>
                <a:hlinkClick r:id="rId3"/>
              </a:rPr>
              <a:t>64</a:t>
            </a:r>
            <a:r>
              <a:rPr lang="en-US" altLang="ko-KR" b="0" i="0" dirty="0">
                <a:solidFill>
                  <a:srgbClr val="333333"/>
                </a:solidFill>
                <a:effectLst/>
                <a:latin typeface="Arial Narrow" panose="020B0606020202030204" pitchFamily="34" charset="0"/>
              </a:rPr>
              <a:t>). </a:t>
            </a:r>
          </a:p>
          <a:p>
            <a:r>
              <a:rPr lang="en-US" altLang="ko-KR" b="0" i="0" dirty="0">
                <a:solidFill>
                  <a:srgbClr val="333333"/>
                </a:solidFill>
                <a:effectLst/>
                <a:latin typeface="Arial Narrow" panose="020B0606020202030204" pitchFamily="34" charset="0"/>
              </a:rPr>
              <a:t>We therefore measured whether τm5U tRNA modification changed during aging in mice. </a:t>
            </a:r>
          </a:p>
          <a:p>
            <a:r>
              <a:rPr lang="en-US" altLang="ko-KR" b="0" i="0" dirty="0">
                <a:solidFill>
                  <a:srgbClr val="333333"/>
                </a:solidFill>
                <a:effectLst/>
                <a:latin typeface="Arial Narrow" panose="020B0606020202030204" pitchFamily="34" charset="0"/>
              </a:rPr>
              <a:t>The τm5U content of tRNAs was reduced by &gt;60% in aged liver compared with young liver; in taurine-supplemented mice, the τm5U content of tRNAs was reduced by only about 20% (</a:t>
            </a:r>
            <a:r>
              <a:rPr lang="en-US" altLang="ko-KR" b="0" i="0" u="none" strike="noStrike" dirty="0">
                <a:solidFill>
                  <a:srgbClr val="CA2015"/>
                </a:solidFill>
                <a:effectLst/>
                <a:latin typeface="Arial Narrow" panose="020B0606020202030204" pitchFamily="34" charset="0"/>
                <a:hlinkClick r:id="rId4"/>
              </a:rPr>
              <a:t>Fig. 3W</a:t>
            </a:r>
            <a:r>
              <a:rPr lang="en-US" altLang="ko-KR" b="0" i="0" dirty="0">
                <a:solidFill>
                  <a:srgbClr val="333333"/>
                </a:solidFill>
                <a:effectLst/>
                <a:latin typeface="Arial Narrow" panose="020B0606020202030204" pitchFamily="34" charset="0"/>
              </a:rPr>
              <a:t> and fig. S6C). </a:t>
            </a:r>
          </a:p>
        </p:txBody>
      </p:sp>
      <p:sp>
        <p:nvSpPr>
          <p:cNvPr id="4" name="Title 1">
            <a:extLst>
              <a:ext uri="{FF2B5EF4-FFF2-40B4-BE49-F238E27FC236}">
                <a16:creationId xmlns:a16="http://schemas.microsoft.com/office/drawing/2014/main" id="{4DE98D1F-BE9C-A7D1-F2DC-B17DB7F80AAD}"/>
              </a:ext>
            </a:extLst>
          </p:cNvPr>
          <p:cNvSpPr txBox="1">
            <a:spLocks/>
          </p:cNvSpPr>
          <p:nvPr/>
        </p:nvSpPr>
        <p:spPr>
          <a:xfrm>
            <a:off x="838200" y="365125"/>
            <a:ext cx="10515600" cy="783191"/>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b="1" dirty="0">
                <a:solidFill>
                  <a:srgbClr val="1A1A1A"/>
                </a:solidFill>
                <a:latin typeface="var(--font-family-sans-serif)"/>
              </a:rPr>
              <a:t>Taurine promotion of mitochondrial health</a:t>
            </a:r>
            <a:endParaRPr lang="ko-KR" altLang="en-US" dirty="0"/>
          </a:p>
        </p:txBody>
      </p:sp>
    </p:spTree>
    <p:extLst>
      <p:ext uri="{BB962C8B-B14F-4D97-AF65-F5344CB8AC3E}">
        <p14:creationId xmlns:p14="http://schemas.microsoft.com/office/powerpoint/2010/main" val="399490498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936AC-470D-4E44-F089-0001FB7125A8}"/>
              </a:ext>
            </a:extLst>
          </p:cNvPr>
          <p:cNvSpPr>
            <a:spLocks noGrp="1"/>
          </p:cNvSpPr>
          <p:nvPr>
            <p:ph type="title"/>
          </p:nvPr>
        </p:nvSpPr>
        <p:spPr>
          <a:xfrm>
            <a:off x="838200" y="365125"/>
            <a:ext cx="10515600" cy="698131"/>
          </a:xfrm>
        </p:spPr>
        <p:txBody>
          <a:bodyPr/>
          <a:lstStyle/>
          <a:p>
            <a:r>
              <a:rPr lang="en-US" altLang="ko-KR" b="1" dirty="0">
                <a:solidFill>
                  <a:srgbClr val="1A1A1A"/>
                </a:solidFill>
                <a:latin typeface="var(--font-family-sans-serif)"/>
              </a:rPr>
              <a:t>Taurine promotion of mitochondrial health</a:t>
            </a:r>
            <a:endParaRPr lang="ko-KR" altLang="en-US" dirty="0"/>
          </a:p>
        </p:txBody>
      </p:sp>
      <p:sp>
        <p:nvSpPr>
          <p:cNvPr id="3" name="Content Placeholder 2">
            <a:extLst>
              <a:ext uri="{FF2B5EF4-FFF2-40B4-BE49-F238E27FC236}">
                <a16:creationId xmlns:a16="http://schemas.microsoft.com/office/drawing/2014/main" id="{3803CCB2-997D-B557-C43A-009FC4530F90}"/>
              </a:ext>
            </a:extLst>
          </p:cNvPr>
          <p:cNvSpPr>
            <a:spLocks noGrp="1"/>
          </p:cNvSpPr>
          <p:nvPr>
            <p:ph idx="1"/>
          </p:nvPr>
        </p:nvSpPr>
        <p:spPr>
          <a:xfrm>
            <a:off x="715926" y="1580707"/>
            <a:ext cx="10637874" cy="4596256"/>
          </a:xfrm>
        </p:spPr>
        <p:txBody>
          <a:bodyPr>
            <a:normAutofit fontScale="92500" lnSpcReduction="20000"/>
          </a:bodyPr>
          <a:lstStyle/>
          <a:p>
            <a:r>
              <a:rPr lang="en-US" altLang="ko-KR" sz="2800" b="0" i="0" dirty="0">
                <a:solidFill>
                  <a:srgbClr val="333333"/>
                </a:solidFill>
                <a:effectLst/>
                <a:latin typeface="Arial Narrow" panose="020B0606020202030204" pitchFamily="34" charset="0"/>
              </a:rPr>
              <a:t>Consistent with the role of τm5U-tRNA</a:t>
            </a:r>
            <a:r>
              <a:rPr lang="en-US" altLang="ko-KR" sz="2800" b="0" i="0" baseline="30000" dirty="0">
                <a:solidFill>
                  <a:srgbClr val="333333"/>
                </a:solidFill>
                <a:effectLst/>
                <a:latin typeface="Arial Narrow" panose="020B0606020202030204" pitchFamily="34" charset="0"/>
              </a:rPr>
              <a:t>Leu</a:t>
            </a:r>
            <a:r>
              <a:rPr lang="en-US" altLang="ko-KR" sz="2800" b="0" i="0" dirty="0">
                <a:solidFill>
                  <a:srgbClr val="333333"/>
                </a:solidFill>
                <a:effectLst/>
                <a:latin typeface="Arial Narrow" panose="020B0606020202030204" pitchFamily="34" charset="0"/>
              </a:rPr>
              <a:t> in promoting the translation of ND6, amounts of this protein were decreased in aged mice compared with young mice and were increased by taurine supplementation (</a:t>
            </a:r>
            <a:r>
              <a:rPr lang="en-US" altLang="ko-KR" sz="2800" b="0" i="0" u="none" strike="noStrike" dirty="0">
                <a:solidFill>
                  <a:srgbClr val="CA2015"/>
                </a:solidFill>
                <a:effectLst/>
                <a:latin typeface="Arial Narrow" panose="020B0606020202030204" pitchFamily="34" charset="0"/>
                <a:hlinkClick r:id="rId2"/>
              </a:rPr>
              <a:t>Fig. 3X</a:t>
            </a:r>
            <a:r>
              <a:rPr lang="en-US" altLang="ko-KR" sz="2800" b="0" i="0" dirty="0">
                <a:solidFill>
                  <a:srgbClr val="333333"/>
                </a:solidFill>
                <a:effectLst/>
                <a:latin typeface="Arial Narrow" panose="020B0606020202030204" pitchFamily="34" charset="0"/>
              </a:rPr>
              <a:t> and fig. S6D). </a:t>
            </a:r>
          </a:p>
          <a:p>
            <a:r>
              <a:rPr lang="en-US" altLang="ko-KR" sz="2800" b="0" i="0" dirty="0">
                <a:solidFill>
                  <a:srgbClr val="333333"/>
                </a:solidFill>
                <a:effectLst/>
                <a:latin typeface="Arial Narrow" panose="020B0606020202030204" pitchFamily="34" charset="0"/>
              </a:rPr>
              <a:t>Taurine supplementation, however, did not affect the translation of nuclear DNA–encoded mitochondrial oxidative phosphorylation (OXPHOS) proteins in aged mice (fig. S6E). </a:t>
            </a:r>
          </a:p>
          <a:p>
            <a:r>
              <a:rPr lang="en-US" altLang="ko-KR" sz="2800" b="0" i="0" dirty="0">
                <a:solidFill>
                  <a:srgbClr val="333333"/>
                </a:solidFill>
                <a:effectLst/>
                <a:latin typeface="Arial Narrow" panose="020B0606020202030204" pitchFamily="34" charset="0"/>
              </a:rPr>
              <a:t>We conducted experiments on worms to test whether regulation of organismal health by taurine requires complex I activity. Taurine increased the motility of control worms, which is indicative of better health status (</a:t>
            </a:r>
            <a:r>
              <a:rPr lang="en-US" altLang="ko-KR" sz="2800" b="0" i="1" u="none" strike="noStrike" dirty="0">
                <a:solidFill>
                  <a:srgbClr val="CA2015"/>
                </a:solidFill>
                <a:effectLst/>
                <a:latin typeface="Arial Narrow" panose="020B0606020202030204" pitchFamily="34" charset="0"/>
                <a:hlinkClick r:id="rId3"/>
              </a:rPr>
              <a:t>65</a:t>
            </a:r>
            <a:r>
              <a:rPr lang="en-US" altLang="ko-KR" sz="2800" b="0" i="0" dirty="0">
                <a:solidFill>
                  <a:srgbClr val="333333"/>
                </a:solidFill>
                <a:effectLst/>
                <a:latin typeface="Arial Narrow" panose="020B0606020202030204" pitchFamily="34" charset="0"/>
              </a:rPr>
              <a:t>), but failed to do so in rotenone-treated worms (fig. S6F), suggesting that increasing mitochondrial complex I activity is a mechanism by which taurine promotes health. </a:t>
            </a:r>
          </a:p>
          <a:p>
            <a:r>
              <a:rPr lang="en-US" altLang="ko-KR" sz="2800" b="0" i="0" dirty="0">
                <a:solidFill>
                  <a:srgbClr val="333333"/>
                </a:solidFill>
                <a:effectLst/>
                <a:latin typeface="Arial Narrow" panose="020B0606020202030204" pitchFamily="34" charset="0"/>
              </a:rPr>
              <a:t>The aforementioned analyses of molecular and cellular features of aging hallmarks show that during aging, taurine supplementation may impart health benefits by affecting such features in various cells or tissues (</a:t>
            </a:r>
            <a:r>
              <a:rPr lang="en-US" altLang="ko-KR" sz="2800" b="0" i="0" u="none" strike="noStrike" dirty="0">
                <a:solidFill>
                  <a:srgbClr val="CA2015"/>
                </a:solidFill>
                <a:effectLst/>
                <a:latin typeface="Arial Narrow" panose="020B0606020202030204" pitchFamily="34" charset="0"/>
                <a:hlinkClick r:id="rId2"/>
              </a:rPr>
              <a:t>Fig. 3Y</a:t>
            </a:r>
            <a:r>
              <a:rPr lang="en-US" altLang="ko-KR" sz="2800" b="0" i="0" dirty="0">
                <a:solidFill>
                  <a:srgbClr val="333333"/>
                </a:solidFill>
                <a:effectLst/>
                <a:latin typeface="Arial Narrow" panose="020B0606020202030204" pitchFamily="34" charset="0"/>
              </a:rPr>
              <a:t>).</a:t>
            </a:r>
            <a:endParaRPr lang="ko-KR" altLang="en-US" dirty="0">
              <a:latin typeface="Arial Narrow" panose="020B0606020202030204" pitchFamily="34" charset="0"/>
            </a:endParaRPr>
          </a:p>
        </p:txBody>
      </p:sp>
    </p:spTree>
    <p:extLst>
      <p:ext uri="{BB962C8B-B14F-4D97-AF65-F5344CB8AC3E}">
        <p14:creationId xmlns:p14="http://schemas.microsoft.com/office/powerpoint/2010/main" val="33085286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80EE8-0E0A-3367-3555-7D4DB7214375}"/>
              </a:ext>
            </a:extLst>
          </p:cNvPr>
          <p:cNvSpPr>
            <a:spLocks noGrp="1"/>
          </p:cNvSpPr>
          <p:nvPr>
            <p:ph type="title"/>
          </p:nvPr>
        </p:nvSpPr>
        <p:spPr/>
        <p:txBody>
          <a:bodyPr>
            <a:noAutofit/>
          </a:bodyPr>
          <a:lstStyle/>
          <a:p>
            <a:r>
              <a:rPr lang="en-US" altLang="ko-KR" sz="3600" b="1" i="0" dirty="0">
                <a:solidFill>
                  <a:srgbClr val="1A1A1A"/>
                </a:solidFill>
                <a:effectLst/>
                <a:latin typeface="Arial Narrow" panose="020B0606020202030204" pitchFamily="34" charset="0"/>
              </a:rPr>
              <a:t>Lower circulating taurine and its metabolites in humans are associated with multiple age-associated pathologies</a:t>
            </a:r>
            <a:endParaRPr lang="ko-KR" altLang="en-US" sz="3600"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1FCC307E-C133-763E-EC6D-26C004B1D896}"/>
              </a:ext>
            </a:extLst>
          </p:cNvPr>
          <p:cNvSpPr>
            <a:spLocks noGrp="1"/>
          </p:cNvSpPr>
          <p:nvPr>
            <p:ph idx="1"/>
          </p:nvPr>
        </p:nvSpPr>
        <p:spPr>
          <a:xfrm>
            <a:off x="838200" y="1825625"/>
            <a:ext cx="10515600" cy="4667250"/>
          </a:xfrm>
        </p:spPr>
        <p:txBody>
          <a:bodyPr>
            <a:normAutofit fontScale="92500" lnSpcReduction="10000"/>
          </a:bodyPr>
          <a:lstStyle/>
          <a:p>
            <a:pPr algn="l"/>
            <a:r>
              <a:rPr lang="en-US" altLang="ko-KR" b="0" i="0" dirty="0">
                <a:solidFill>
                  <a:srgbClr val="333333"/>
                </a:solidFill>
                <a:effectLst/>
                <a:latin typeface="PT Serif"/>
              </a:rPr>
              <a:t>To determine whether blood levels of taurine-pathway metabolites (taurine, </a:t>
            </a:r>
            <a:r>
              <a:rPr lang="en-US" altLang="ko-KR" b="0" i="0" dirty="0" err="1">
                <a:solidFill>
                  <a:srgbClr val="333333"/>
                </a:solidFill>
                <a:effectLst/>
                <a:latin typeface="PT Serif"/>
              </a:rPr>
              <a:t>hypotaurine</a:t>
            </a:r>
            <a:r>
              <a:rPr lang="en-US" altLang="ko-KR" b="0" i="0" dirty="0">
                <a:solidFill>
                  <a:srgbClr val="333333"/>
                </a:solidFill>
                <a:effectLst/>
                <a:latin typeface="PT Serif"/>
              </a:rPr>
              <a:t>, and </a:t>
            </a:r>
            <a:r>
              <a:rPr lang="en-US" altLang="ko-KR" b="0" i="1" dirty="0">
                <a:solidFill>
                  <a:srgbClr val="333333"/>
                </a:solidFill>
                <a:effectLst/>
                <a:latin typeface="PT Serif"/>
              </a:rPr>
              <a:t>N</a:t>
            </a:r>
            <a:r>
              <a:rPr lang="en-US" altLang="ko-KR" b="0" i="0" dirty="0">
                <a:solidFill>
                  <a:srgbClr val="333333"/>
                </a:solidFill>
                <a:effectLst/>
                <a:latin typeface="PT Serif"/>
              </a:rPr>
              <a:t>-</a:t>
            </a:r>
            <a:r>
              <a:rPr lang="en-US" altLang="ko-KR" b="0" i="0" dirty="0" err="1">
                <a:solidFill>
                  <a:srgbClr val="333333"/>
                </a:solidFill>
                <a:effectLst/>
                <a:latin typeface="PT Serif"/>
              </a:rPr>
              <a:t>acetyltaurine</a:t>
            </a:r>
            <a:r>
              <a:rPr lang="en-US" altLang="ko-KR" b="0" i="0" dirty="0">
                <a:solidFill>
                  <a:srgbClr val="333333"/>
                </a:solidFill>
                <a:effectLst/>
                <a:latin typeface="PT Serif"/>
              </a:rPr>
              <a:t>) are associated with health variables in humans, we performed an association analysis of circulating taurine metabolite levels with &gt;50 clinical risk factors in 11,966 subjects of the </a:t>
            </a:r>
            <a:r>
              <a:rPr lang="en-US" altLang="ko-KR" b="1" i="0" dirty="0">
                <a:solidFill>
                  <a:srgbClr val="333333"/>
                </a:solidFill>
                <a:effectLst/>
                <a:latin typeface="PT Serif"/>
              </a:rPr>
              <a:t>EPIC-Norfolk</a:t>
            </a:r>
            <a:r>
              <a:rPr lang="en-US" altLang="ko-KR" b="0" i="0" dirty="0">
                <a:solidFill>
                  <a:srgbClr val="333333"/>
                </a:solidFill>
                <a:effectLst/>
                <a:latin typeface="PT Serif"/>
              </a:rPr>
              <a:t> study (fig. S7, A and B) (</a:t>
            </a:r>
            <a:r>
              <a:rPr lang="en-US" altLang="ko-KR" b="0" i="1" u="none" strike="noStrike" dirty="0">
                <a:solidFill>
                  <a:srgbClr val="CA2015"/>
                </a:solidFill>
                <a:effectLst/>
                <a:latin typeface="PT Serif"/>
                <a:hlinkClick r:id="rId2"/>
              </a:rPr>
              <a:t>66</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We found that higher blood taurine and </a:t>
            </a:r>
            <a:r>
              <a:rPr lang="en-US" altLang="ko-KR" b="0" i="0" dirty="0" err="1">
                <a:solidFill>
                  <a:srgbClr val="333333"/>
                </a:solidFill>
                <a:effectLst/>
                <a:latin typeface="PT Serif"/>
              </a:rPr>
              <a:t>hypotaurine</a:t>
            </a:r>
            <a:r>
              <a:rPr lang="en-US" altLang="ko-KR" b="0" i="0" dirty="0">
                <a:solidFill>
                  <a:srgbClr val="333333"/>
                </a:solidFill>
                <a:effectLst/>
                <a:latin typeface="PT Serif"/>
              </a:rPr>
              <a:t> levels were associated with lower body mass index (BMI) and waist-to-hip ratio as well as less abdominal obesity (</a:t>
            </a:r>
            <a:r>
              <a:rPr lang="en-US" altLang="ko-KR" b="0" i="0" u="none" strike="noStrike" dirty="0">
                <a:solidFill>
                  <a:srgbClr val="CA2015"/>
                </a:solidFill>
                <a:effectLst/>
                <a:latin typeface="PT Serif"/>
                <a:hlinkClick r:id="rId3"/>
              </a:rPr>
              <a:t>Fig. 4A</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Higher levels of taurine metabolites were associated with a lower prevalence of type 2 diabetes and lower glucose levels (</a:t>
            </a:r>
            <a:r>
              <a:rPr lang="en-US" altLang="ko-KR" b="0" i="0" u="none" strike="noStrike" dirty="0">
                <a:solidFill>
                  <a:srgbClr val="CA2015"/>
                </a:solidFill>
                <a:effectLst/>
                <a:latin typeface="PT Serif"/>
                <a:hlinkClick r:id="rId3"/>
              </a:rPr>
              <a:t>Fig. 4A</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Higher taurine and </a:t>
            </a:r>
            <a:r>
              <a:rPr lang="en-US" altLang="ko-KR" b="0" i="0" dirty="0" err="1">
                <a:solidFill>
                  <a:srgbClr val="333333"/>
                </a:solidFill>
                <a:effectLst/>
                <a:latin typeface="PT Serif"/>
              </a:rPr>
              <a:t>hypotaurine</a:t>
            </a:r>
            <a:r>
              <a:rPr lang="en-US" altLang="ko-KR" b="0" i="0" dirty="0">
                <a:solidFill>
                  <a:srgbClr val="333333"/>
                </a:solidFill>
                <a:effectLst/>
                <a:latin typeface="PT Serif"/>
              </a:rPr>
              <a:t> levels were associated with lower levels of the inflammation marker C-reactive protein (CRP). </a:t>
            </a:r>
          </a:p>
        </p:txBody>
      </p:sp>
    </p:spTree>
    <p:extLst>
      <p:ext uri="{BB962C8B-B14F-4D97-AF65-F5344CB8AC3E}">
        <p14:creationId xmlns:p14="http://schemas.microsoft.com/office/powerpoint/2010/main" val="37453424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2A2A91-62AA-A312-45BC-F24CEE0B54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FD5191-0C44-232E-D5B0-1FE91F6DC598}"/>
              </a:ext>
            </a:extLst>
          </p:cNvPr>
          <p:cNvSpPr>
            <a:spLocks noGrp="1"/>
          </p:cNvSpPr>
          <p:nvPr>
            <p:ph type="title"/>
          </p:nvPr>
        </p:nvSpPr>
        <p:spPr/>
        <p:txBody>
          <a:bodyPr>
            <a:noAutofit/>
          </a:bodyPr>
          <a:lstStyle/>
          <a:p>
            <a:r>
              <a:rPr lang="en-US" altLang="ko-KR" sz="3600" b="1" i="0" dirty="0">
                <a:solidFill>
                  <a:srgbClr val="1A1A1A"/>
                </a:solidFill>
                <a:effectLst/>
                <a:latin typeface="Arial Narrow" panose="020B0606020202030204" pitchFamily="34" charset="0"/>
              </a:rPr>
              <a:t>Lower circulating taurine and its metabolites in humans are associated with multiple age-associated pathologies</a:t>
            </a:r>
            <a:endParaRPr lang="ko-KR" altLang="en-US" sz="3600" dirty="0">
              <a:latin typeface="Arial Narrow" panose="020B0606020202030204" pitchFamily="34" charset="0"/>
            </a:endParaRPr>
          </a:p>
        </p:txBody>
      </p:sp>
      <p:sp>
        <p:nvSpPr>
          <p:cNvPr id="3" name="Content Placeholder 2">
            <a:extLst>
              <a:ext uri="{FF2B5EF4-FFF2-40B4-BE49-F238E27FC236}">
                <a16:creationId xmlns:a16="http://schemas.microsoft.com/office/drawing/2014/main" id="{58264F8A-894E-C44B-1336-E394AB242B81}"/>
              </a:ext>
            </a:extLst>
          </p:cNvPr>
          <p:cNvSpPr>
            <a:spLocks noGrp="1"/>
          </p:cNvSpPr>
          <p:nvPr>
            <p:ph idx="1"/>
          </p:nvPr>
        </p:nvSpPr>
        <p:spPr>
          <a:xfrm>
            <a:off x="838200" y="1825625"/>
            <a:ext cx="10515600" cy="4667250"/>
          </a:xfrm>
        </p:spPr>
        <p:txBody>
          <a:bodyPr>
            <a:normAutofit/>
          </a:bodyPr>
          <a:lstStyle/>
          <a:p>
            <a:pPr algn="l"/>
            <a:r>
              <a:rPr lang="en-US" altLang="ko-KR" sz="3200" b="0" i="0" dirty="0">
                <a:solidFill>
                  <a:srgbClr val="333333"/>
                </a:solidFill>
                <a:effectLst/>
                <a:latin typeface="Arial Narrow" panose="020B0606020202030204" pitchFamily="34" charset="0"/>
              </a:rPr>
              <a:t>For liver- and lipid-related traits such as aspartate aminotransferase (AST) and blood cholesterol, we found positive associations with taurine levels but negative associations with those of its precursor </a:t>
            </a:r>
            <a:r>
              <a:rPr lang="en-US" altLang="ko-KR" sz="3200" b="0" i="0" dirty="0" err="1">
                <a:solidFill>
                  <a:srgbClr val="333333"/>
                </a:solidFill>
                <a:effectLst/>
                <a:latin typeface="Arial Narrow" panose="020B0606020202030204" pitchFamily="34" charset="0"/>
              </a:rPr>
              <a:t>hypotaurine</a:t>
            </a:r>
            <a:r>
              <a:rPr lang="en-US" altLang="ko-KR" sz="3200" b="0" i="0" dirty="0">
                <a:solidFill>
                  <a:srgbClr val="333333"/>
                </a:solidFill>
                <a:effectLst/>
                <a:latin typeface="Arial Narrow" panose="020B0606020202030204" pitchFamily="34" charset="0"/>
              </a:rPr>
              <a:t> (</a:t>
            </a:r>
            <a:r>
              <a:rPr lang="en-US" altLang="ko-KR" sz="3200" b="0" i="0" u="none" strike="noStrike" dirty="0">
                <a:solidFill>
                  <a:srgbClr val="CA2015"/>
                </a:solidFill>
                <a:effectLst/>
                <a:latin typeface="Arial Narrow" panose="020B0606020202030204" pitchFamily="34" charset="0"/>
                <a:hlinkClick r:id="rId2"/>
              </a:rPr>
              <a:t>Fig. 4A</a:t>
            </a:r>
            <a:r>
              <a:rPr lang="en-US" altLang="ko-KR" sz="3200" b="0" i="0" dirty="0">
                <a:solidFill>
                  <a:srgbClr val="333333"/>
                </a:solidFill>
                <a:effectLst/>
                <a:latin typeface="Arial Narrow" panose="020B0606020202030204" pitchFamily="34" charset="0"/>
              </a:rPr>
              <a:t>). </a:t>
            </a:r>
          </a:p>
          <a:p>
            <a:pPr algn="l"/>
            <a:r>
              <a:rPr lang="en-US" altLang="ko-KR" sz="3200" b="0" i="0" dirty="0">
                <a:solidFill>
                  <a:srgbClr val="333333"/>
                </a:solidFill>
                <a:effectLst/>
                <a:latin typeface="Arial Narrow" panose="020B0606020202030204" pitchFamily="34" charset="0"/>
              </a:rPr>
              <a:t>Blood cell parameters like hemoglobin, platelets, and WBC count correlated positively with the three taurine metabolites (</a:t>
            </a:r>
            <a:r>
              <a:rPr lang="en-US" altLang="ko-KR" sz="3200" b="0" i="0" u="none" strike="noStrike" dirty="0">
                <a:solidFill>
                  <a:srgbClr val="CA2015"/>
                </a:solidFill>
                <a:effectLst/>
                <a:latin typeface="Arial Narrow" panose="020B0606020202030204" pitchFamily="34" charset="0"/>
                <a:hlinkClick r:id="rId2"/>
              </a:rPr>
              <a:t>Fig. 4A</a:t>
            </a:r>
            <a:r>
              <a:rPr lang="en-US" altLang="ko-KR" sz="3200" b="0" i="0" dirty="0">
                <a:solidFill>
                  <a:srgbClr val="333333"/>
                </a:solidFill>
                <a:effectLst/>
                <a:latin typeface="Arial Narrow" panose="020B0606020202030204" pitchFamily="34" charset="0"/>
              </a:rPr>
              <a:t>). Association does not establish causation, but these results are consistent with taurine deficiency contributing to human aging.</a:t>
            </a:r>
          </a:p>
        </p:txBody>
      </p:sp>
    </p:spTree>
    <p:extLst>
      <p:ext uri="{BB962C8B-B14F-4D97-AF65-F5344CB8AC3E}">
        <p14:creationId xmlns:p14="http://schemas.microsoft.com/office/powerpoint/2010/main" val="6404236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54259-5993-D08F-43D6-9A2D406B54EA}"/>
              </a:ext>
            </a:extLst>
          </p:cNvPr>
          <p:cNvSpPr>
            <a:spLocks noGrp="1"/>
          </p:cNvSpPr>
          <p:nvPr>
            <p:ph type="title"/>
          </p:nvPr>
        </p:nvSpPr>
        <p:spPr/>
        <p:txBody>
          <a:bodyPr/>
          <a:lstStyle/>
          <a:p>
            <a:endParaRPr lang="ko-KR" altLang="en-US"/>
          </a:p>
        </p:txBody>
      </p:sp>
      <p:sp>
        <p:nvSpPr>
          <p:cNvPr id="3" name="Content Placeholder 2">
            <a:extLst>
              <a:ext uri="{FF2B5EF4-FFF2-40B4-BE49-F238E27FC236}">
                <a16:creationId xmlns:a16="http://schemas.microsoft.com/office/drawing/2014/main" id="{496A47DF-2F70-4B60-10D4-278D9D935B2E}"/>
              </a:ext>
            </a:extLst>
          </p:cNvPr>
          <p:cNvSpPr>
            <a:spLocks noGrp="1"/>
          </p:cNvSpPr>
          <p:nvPr>
            <p:ph idx="1"/>
          </p:nvPr>
        </p:nvSpPr>
        <p:spPr/>
        <p:txBody>
          <a:bodyPr/>
          <a:lstStyle/>
          <a:p>
            <a:endParaRPr lang="ko-KR" altLang="en-US" dirty="0"/>
          </a:p>
        </p:txBody>
      </p:sp>
      <p:sp>
        <p:nvSpPr>
          <p:cNvPr id="4" name="AutoShape 2">
            <a:extLst>
              <a:ext uri="{FF2B5EF4-FFF2-40B4-BE49-F238E27FC236}">
                <a16:creationId xmlns:a16="http://schemas.microsoft.com/office/drawing/2014/main" id="{09286424-3663-6FC3-2CF7-FC87B07626D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5" name="AutoShape 4">
            <a:extLst>
              <a:ext uri="{FF2B5EF4-FFF2-40B4-BE49-F238E27FC236}">
                <a16:creationId xmlns:a16="http://schemas.microsoft.com/office/drawing/2014/main" id="{B7FC0AA8-6A59-7215-3CE6-9C8A30A74171}"/>
              </a:ext>
            </a:extLst>
          </p:cNvPr>
          <p:cNvSpPr>
            <a:spLocks noChangeAspect="1" noChangeArrowheads="1"/>
          </p:cNvSpPr>
          <p:nvPr/>
        </p:nvSpPr>
        <p:spPr bwMode="auto">
          <a:xfrm>
            <a:off x="4706679" y="2039679"/>
            <a:ext cx="1694121" cy="169412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pic>
        <p:nvPicPr>
          <p:cNvPr id="7174" name="Picture 6">
            <a:extLst>
              <a:ext uri="{FF2B5EF4-FFF2-40B4-BE49-F238E27FC236}">
                <a16:creationId xmlns:a16="http://schemas.microsoft.com/office/drawing/2014/main" id="{6B92D5E1-F024-CC5E-EFC1-6D15E842B88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61776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AC912-C139-5EE4-1E9D-59B2F7B05C34}"/>
              </a:ext>
            </a:extLst>
          </p:cNvPr>
          <p:cNvSpPr>
            <a:spLocks noGrp="1"/>
          </p:cNvSpPr>
          <p:nvPr>
            <p:ph type="title"/>
          </p:nvPr>
        </p:nvSpPr>
        <p:spPr/>
        <p:txBody>
          <a:bodyPr>
            <a:normAutofit/>
          </a:bodyPr>
          <a:lstStyle/>
          <a:p>
            <a:r>
              <a:rPr lang="en-US" altLang="ko-KR" b="1" i="0" dirty="0">
                <a:solidFill>
                  <a:srgbClr val="1A1A1A"/>
                </a:solidFill>
                <a:effectLst/>
                <a:latin typeface="var(--font-family-sans-serif)"/>
              </a:rPr>
              <a:t>A bout of exercise increases abundance of taurine and its metabolites</a:t>
            </a:r>
            <a:endParaRPr lang="ko-KR" altLang="en-US" dirty="0"/>
          </a:p>
        </p:txBody>
      </p:sp>
      <p:sp>
        <p:nvSpPr>
          <p:cNvPr id="3" name="Content Placeholder 2">
            <a:extLst>
              <a:ext uri="{FF2B5EF4-FFF2-40B4-BE49-F238E27FC236}">
                <a16:creationId xmlns:a16="http://schemas.microsoft.com/office/drawing/2014/main" id="{7DB5EC16-706C-0B75-5F3C-6B1779A34D1C}"/>
              </a:ext>
            </a:extLst>
          </p:cNvPr>
          <p:cNvSpPr>
            <a:spLocks noGrp="1"/>
          </p:cNvSpPr>
          <p:nvPr>
            <p:ph idx="1"/>
          </p:nvPr>
        </p:nvSpPr>
        <p:spPr/>
        <p:txBody>
          <a:bodyPr>
            <a:normAutofit fontScale="92500" lnSpcReduction="20000"/>
          </a:bodyPr>
          <a:lstStyle/>
          <a:p>
            <a:pPr algn="l"/>
            <a:r>
              <a:rPr lang="en-US" altLang="ko-KR" b="0" i="0" dirty="0">
                <a:solidFill>
                  <a:srgbClr val="333333"/>
                </a:solidFill>
                <a:effectLst/>
                <a:latin typeface="PT Serif"/>
              </a:rPr>
              <a:t>We next investigated whether blood levels of taurine-pathway metabolites respond to exercise, which improves many health- and aging-related variables (</a:t>
            </a:r>
            <a:r>
              <a:rPr lang="en-US" altLang="ko-KR" b="0" i="1" u="none" strike="noStrike" dirty="0">
                <a:solidFill>
                  <a:srgbClr val="CA2015"/>
                </a:solidFill>
                <a:effectLst/>
                <a:latin typeface="PT Serif"/>
                <a:hlinkClick r:id="rId2"/>
              </a:rPr>
              <a:t>67</a:t>
            </a:r>
            <a:r>
              <a:rPr lang="en-US" altLang="ko-KR" b="0" i="0" dirty="0">
                <a:solidFill>
                  <a:srgbClr val="333333"/>
                </a:solidFill>
                <a:effectLst/>
                <a:latin typeface="PT Serif"/>
              </a:rPr>
              <a:t>, </a:t>
            </a:r>
            <a:r>
              <a:rPr lang="en-US" altLang="ko-KR" b="0" i="1" u="none" strike="noStrike" dirty="0">
                <a:solidFill>
                  <a:srgbClr val="CA2015"/>
                </a:solidFill>
                <a:effectLst/>
                <a:latin typeface="PT Serif"/>
                <a:hlinkClick r:id="rId3"/>
              </a:rPr>
              <a:t>68</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We analyzed concentrations of taurine-pathway metabolites in serum before and after a graded exercise test in male athletes (sprinters, endurance runners, and natural bodybuilders) and sedentary individuals (fig. S7C). </a:t>
            </a:r>
          </a:p>
          <a:p>
            <a:pPr algn="l"/>
            <a:r>
              <a:rPr lang="en-US" altLang="ko-KR" b="0" i="0" dirty="0">
                <a:solidFill>
                  <a:srgbClr val="333333"/>
                </a:solidFill>
                <a:effectLst/>
                <a:latin typeface="PT Serif"/>
              </a:rPr>
              <a:t>Taurine levels significantly increased (1.16-fold) in response to a graded cycle exercise test in all the investigated athlete groups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bodybuilding</a:t>
            </a:r>
            <a:r>
              <a:rPr lang="en-US" altLang="ko-KR" b="0" i="0" dirty="0">
                <a:solidFill>
                  <a:srgbClr val="333333"/>
                </a:solidFill>
                <a:effectLst/>
                <a:latin typeface="PT Serif"/>
              </a:rPr>
              <a:t> = 0.046,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endurance</a:t>
            </a:r>
            <a:r>
              <a:rPr lang="en-US" altLang="ko-KR" b="0" i="0" dirty="0">
                <a:solidFill>
                  <a:srgbClr val="333333"/>
                </a:solidFill>
                <a:effectLst/>
                <a:latin typeface="PT Serif"/>
              </a:rPr>
              <a:t> = 0.0021,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sprint</a:t>
            </a:r>
            <a:r>
              <a:rPr lang="en-US" altLang="ko-KR" b="0" i="0" dirty="0">
                <a:solidFill>
                  <a:srgbClr val="333333"/>
                </a:solidFill>
                <a:effectLst/>
                <a:latin typeface="PT Serif"/>
              </a:rPr>
              <a:t> = 0.0017) (</a:t>
            </a:r>
            <a:r>
              <a:rPr lang="en-US" altLang="ko-KR" b="0" i="0" u="none" strike="noStrike" dirty="0">
                <a:solidFill>
                  <a:srgbClr val="CA2015"/>
                </a:solidFill>
                <a:effectLst/>
                <a:latin typeface="PT Serif"/>
                <a:hlinkClick r:id="rId4"/>
              </a:rPr>
              <a:t>Fig. 4B</a:t>
            </a:r>
            <a:r>
              <a:rPr lang="en-US" altLang="ko-KR" b="0" i="0" dirty="0">
                <a:solidFill>
                  <a:srgbClr val="333333"/>
                </a:solidFill>
                <a:effectLst/>
                <a:latin typeface="PT Serif"/>
              </a:rPr>
              <a:t>) and tended to be higher in the sedentary subjects, although the change was not significant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sedentary</a:t>
            </a:r>
            <a:r>
              <a:rPr lang="en-US" altLang="ko-KR" b="0" i="0" dirty="0">
                <a:solidFill>
                  <a:srgbClr val="333333"/>
                </a:solidFill>
                <a:effectLst/>
                <a:latin typeface="PT Serif"/>
              </a:rPr>
              <a:t> = 0.067) (</a:t>
            </a:r>
            <a:r>
              <a:rPr lang="en-US" altLang="ko-KR" b="0" i="0" u="none" strike="noStrike" dirty="0">
                <a:solidFill>
                  <a:srgbClr val="CA2015"/>
                </a:solidFill>
                <a:effectLst/>
                <a:latin typeface="PT Serif"/>
                <a:hlinkClick r:id="rId4"/>
              </a:rPr>
              <a:t>Fig. 4B</a:t>
            </a:r>
            <a:r>
              <a:rPr lang="en-US" altLang="ko-KR" b="0" i="0" dirty="0">
                <a:solidFill>
                  <a:srgbClr val="333333"/>
                </a:solidFill>
                <a:effectLst/>
                <a:latin typeface="PT Serif"/>
              </a:rPr>
              <a:t>). Levels of </a:t>
            </a:r>
            <a:r>
              <a:rPr lang="en-US" altLang="ko-KR" b="0" i="0" dirty="0" err="1">
                <a:solidFill>
                  <a:srgbClr val="333333"/>
                </a:solidFill>
                <a:effectLst/>
                <a:latin typeface="PT Serif"/>
              </a:rPr>
              <a:t>hypotaurine</a:t>
            </a:r>
            <a:r>
              <a:rPr lang="en-US" altLang="ko-KR" b="0" i="0" dirty="0">
                <a:solidFill>
                  <a:srgbClr val="333333"/>
                </a:solidFill>
                <a:effectLst/>
                <a:latin typeface="PT Serif"/>
              </a:rPr>
              <a:t> were significantly increased 1.36-fold in response to exercise in all subjects (</a:t>
            </a:r>
            <a:r>
              <a:rPr lang="en-US" altLang="ko-KR" b="0" i="0" u="none" strike="noStrike" dirty="0">
                <a:solidFill>
                  <a:srgbClr val="CA2015"/>
                </a:solidFill>
                <a:effectLst/>
                <a:latin typeface="PT Serif"/>
                <a:hlinkClick r:id="rId4"/>
              </a:rPr>
              <a:t>Fig. 4C</a:t>
            </a:r>
            <a:r>
              <a:rPr lang="en-US" altLang="ko-KR" b="0" i="0" dirty="0">
                <a:solidFill>
                  <a:srgbClr val="333333"/>
                </a:solidFill>
                <a:effectLst/>
                <a:latin typeface="PT Serif"/>
              </a:rPr>
              <a:t>). </a:t>
            </a:r>
          </a:p>
          <a:p>
            <a:endParaRPr lang="ko-KR" altLang="en-US" dirty="0"/>
          </a:p>
        </p:txBody>
      </p:sp>
    </p:spTree>
    <p:extLst>
      <p:ext uri="{BB962C8B-B14F-4D97-AF65-F5344CB8AC3E}">
        <p14:creationId xmlns:p14="http://schemas.microsoft.com/office/powerpoint/2010/main" val="67625083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76A28-5EFF-1A87-8837-500A4F289466}"/>
              </a:ext>
            </a:extLst>
          </p:cNvPr>
          <p:cNvSpPr>
            <a:spLocks noGrp="1"/>
          </p:cNvSpPr>
          <p:nvPr>
            <p:ph type="title"/>
          </p:nvPr>
        </p:nvSpPr>
        <p:spPr/>
        <p:txBody>
          <a:bodyPr/>
          <a:lstStyle/>
          <a:p>
            <a:r>
              <a:rPr lang="en-US" altLang="ko-KR" b="1" i="0" dirty="0">
                <a:solidFill>
                  <a:srgbClr val="1A1A1A"/>
                </a:solidFill>
                <a:effectLst/>
                <a:latin typeface="var(--font-family-sans-serif)"/>
              </a:rPr>
              <a:t>A bout of exercise increases abundance of taurine and its metabolites</a:t>
            </a:r>
            <a:endParaRPr lang="ko-KR" altLang="en-US" dirty="0"/>
          </a:p>
        </p:txBody>
      </p:sp>
      <p:sp>
        <p:nvSpPr>
          <p:cNvPr id="3" name="Content Placeholder 2">
            <a:extLst>
              <a:ext uri="{FF2B5EF4-FFF2-40B4-BE49-F238E27FC236}">
                <a16:creationId xmlns:a16="http://schemas.microsoft.com/office/drawing/2014/main" id="{C971478F-40FA-6BAA-801F-5795B28EA19F}"/>
              </a:ext>
            </a:extLst>
          </p:cNvPr>
          <p:cNvSpPr>
            <a:spLocks noGrp="1"/>
          </p:cNvSpPr>
          <p:nvPr>
            <p:ph idx="1"/>
          </p:nvPr>
        </p:nvSpPr>
        <p:spPr/>
        <p:txBody>
          <a:bodyPr/>
          <a:lstStyle/>
          <a:p>
            <a:pPr algn="l"/>
            <a:r>
              <a:rPr lang="en-US" altLang="ko-KR" b="0" i="0" dirty="0">
                <a:solidFill>
                  <a:srgbClr val="333333"/>
                </a:solidFill>
                <a:effectLst/>
                <a:latin typeface="PT Serif"/>
              </a:rPr>
              <a:t>Levels of </a:t>
            </a:r>
            <a:r>
              <a:rPr lang="en-US" altLang="ko-KR" b="0" i="1" dirty="0">
                <a:solidFill>
                  <a:srgbClr val="333333"/>
                </a:solidFill>
                <a:effectLst/>
                <a:latin typeface="PT Serif"/>
              </a:rPr>
              <a:t>N</a:t>
            </a:r>
            <a:r>
              <a:rPr lang="en-US" altLang="ko-KR" b="0" i="0" dirty="0">
                <a:solidFill>
                  <a:srgbClr val="333333"/>
                </a:solidFill>
                <a:effectLst/>
                <a:latin typeface="PT Serif"/>
              </a:rPr>
              <a:t>-</a:t>
            </a:r>
            <a:r>
              <a:rPr lang="en-US" altLang="ko-KR" b="0" i="0" dirty="0" err="1">
                <a:solidFill>
                  <a:srgbClr val="333333"/>
                </a:solidFill>
                <a:effectLst/>
                <a:latin typeface="PT Serif"/>
              </a:rPr>
              <a:t>acetyltaurine</a:t>
            </a:r>
            <a:r>
              <a:rPr lang="en-US" altLang="ko-KR" b="0" i="0" dirty="0">
                <a:solidFill>
                  <a:srgbClr val="333333"/>
                </a:solidFill>
                <a:effectLst/>
                <a:latin typeface="PT Serif"/>
              </a:rPr>
              <a:t> were significantly increased by 1.18- and 1.28-fold in endurance athletes (</a:t>
            </a:r>
            <a:r>
              <a:rPr lang="en-US" altLang="ko-KR" b="0" i="1" dirty="0">
                <a:solidFill>
                  <a:srgbClr val="333333"/>
                </a:solidFill>
                <a:effectLst/>
                <a:latin typeface="PT Serif"/>
              </a:rPr>
              <a:t>p</a:t>
            </a:r>
            <a:r>
              <a:rPr lang="en-US" altLang="ko-KR" b="0" i="0" dirty="0">
                <a:solidFill>
                  <a:srgbClr val="333333"/>
                </a:solidFill>
                <a:effectLst/>
                <a:latin typeface="PT Serif"/>
              </a:rPr>
              <a:t> = 0.027) and sprinters (</a:t>
            </a:r>
            <a:r>
              <a:rPr lang="en-US" altLang="ko-KR" b="0" i="1" dirty="0">
                <a:solidFill>
                  <a:srgbClr val="333333"/>
                </a:solidFill>
                <a:effectLst/>
                <a:latin typeface="PT Serif"/>
              </a:rPr>
              <a:t>p</a:t>
            </a:r>
            <a:r>
              <a:rPr lang="en-US" altLang="ko-KR" b="0" i="0" dirty="0">
                <a:solidFill>
                  <a:srgbClr val="333333"/>
                </a:solidFill>
                <a:effectLst/>
                <a:latin typeface="PT Serif"/>
              </a:rPr>
              <a:t> = 0.0016), respectively, and tended to be elevated in bodybuilders and sedentary subjects, although the change was not significant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bodybuilders</a:t>
            </a:r>
            <a:r>
              <a:rPr lang="en-US" altLang="ko-KR" b="0" i="0" dirty="0">
                <a:solidFill>
                  <a:srgbClr val="333333"/>
                </a:solidFill>
                <a:effectLst/>
                <a:latin typeface="PT Serif"/>
              </a:rPr>
              <a:t> = 0.054, </a:t>
            </a:r>
            <a:r>
              <a:rPr lang="en-US" altLang="ko-KR" b="0" i="1" dirty="0" err="1">
                <a:solidFill>
                  <a:srgbClr val="333333"/>
                </a:solidFill>
                <a:effectLst/>
                <a:latin typeface="PT Serif"/>
              </a:rPr>
              <a:t>p</a:t>
            </a:r>
            <a:r>
              <a:rPr lang="en-US" altLang="ko-KR" b="0" i="0" baseline="-25000" dirty="0" err="1">
                <a:solidFill>
                  <a:srgbClr val="333333"/>
                </a:solidFill>
                <a:effectLst/>
                <a:latin typeface="PT Serif"/>
              </a:rPr>
              <a:t>sedentary</a:t>
            </a:r>
            <a:r>
              <a:rPr lang="en-US" altLang="ko-KR" b="0" i="0" dirty="0">
                <a:solidFill>
                  <a:srgbClr val="333333"/>
                </a:solidFill>
                <a:effectLst/>
                <a:latin typeface="PT Serif"/>
              </a:rPr>
              <a:t> = 0.067) (</a:t>
            </a:r>
            <a:r>
              <a:rPr lang="en-US" altLang="ko-KR" b="0" i="0" u="none" strike="noStrike" dirty="0">
                <a:solidFill>
                  <a:srgbClr val="CA2015"/>
                </a:solidFill>
                <a:effectLst/>
                <a:latin typeface="PT Serif"/>
                <a:hlinkClick r:id="rId2"/>
              </a:rPr>
              <a:t>Fig. 4D</a:t>
            </a:r>
            <a:r>
              <a:rPr lang="en-US" altLang="ko-KR" b="0" i="0" dirty="0">
                <a:solidFill>
                  <a:srgbClr val="333333"/>
                </a:solidFill>
                <a:effectLst/>
                <a:latin typeface="PT Serif"/>
              </a:rPr>
              <a:t>). </a:t>
            </a:r>
          </a:p>
          <a:p>
            <a:pPr algn="l"/>
            <a:r>
              <a:rPr lang="en-US" altLang="ko-KR" b="0" i="0" dirty="0">
                <a:solidFill>
                  <a:srgbClr val="333333"/>
                </a:solidFill>
                <a:effectLst/>
                <a:latin typeface="PT Serif"/>
              </a:rPr>
              <a:t>These results are consistent with the notion that an increase in taurine and taurine-related metabolites might mediate some of the health benefits of exercise.</a:t>
            </a:r>
          </a:p>
          <a:p>
            <a:endParaRPr lang="ko-KR" altLang="en-US" dirty="0"/>
          </a:p>
        </p:txBody>
      </p:sp>
    </p:spTree>
    <p:extLst>
      <p:ext uri="{BB962C8B-B14F-4D97-AF65-F5344CB8AC3E}">
        <p14:creationId xmlns:p14="http://schemas.microsoft.com/office/powerpoint/2010/main" val="34839641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059B-9E14-22EC-0C01-4D2D2C979941}"/>
              </a:ext>
            </a:extLst>
          </p:cNvPr>
          <p:cNvSpPr>
            <a:spLocks noGrp="1"/>
          </p:cNvSpPr>
          <p:nvPr>
            <p:ph type="title"/>
          </p:nvPr>
        </p:nvSpPr>
        <p:spPr>
          <a:xfrm>
            <a:off x="434163" y="117032"/>
            <a:ext cx="10515600" cy="1325563"/>
          </a:xfrm>
        </p:spPr>
        <p:txBody>
          <a:bodyPr>
            <a:normAutofit/>
          </a:bodyPr>
          <a:lstStyle/>
          <a:p>
            <a:r>
              <a:rPr lang="en-US" altLang="ko-KR" sz="3200" b="1" i="0" dirty="0">
                <a:solidFill>
                  <a:srgbClr val="1A1A1A"/>
                </a:solidFill>
                <a:effectLst/>
                <a:latin typeface="var(--font-family-sans-serif)"/>
              </a:rPr>
              <a:t>Taurine supplementation improves health parameters in middle-aged nonhuman primates</a:t>
            </a:r>
            <a:endParaRPr lang="ko-KR" altLang="en-US" sz="3200" dirty="0"/>
          </a:p>
        </p:txBody>
      </p:sp>
      <p:sp>
        <p:nvSpPr>
          <p:cNvPr id="3" name="Content Placeholder 2">
            <a:extLst>
              <a:ext uri="{FF2B5EF4-FFF2-40B4-BE49-F238E27FC236}">
                <a16:creationId xmlns:a16="http://schemas.microsoft.com/office/drawing/2014/main" id="{D2C79D6F-D268-5E75-E07D-AA2311F3449F}"/>
              </a:ext>
            </a:extLst>
          </p:cNvPr>
          <p:cNvSpPr>
            <a:spLocks noGrp="1"/>
          </p:cNvSpPr>
          <p:nvPr>
            <p:ph idx="1"/>
          </p:nvPr>
        </p:nvSpPr>
        <p:spPr>
          <a:xfrm>
            <a:off x="538716" y="1442595"/>
            <a:ext cx="10815084" cy="5050280"/>
          </a:xfrm>
        </p:spPr>
        <p:txBody>
          <a:bodyPr>
            <a:normAutofit fontScale="92500" lnSpcReduction="10000"/>
          </a:bodyPr>
          <a:lstStyle/>
          <a:p>
            <a:pPr algn="l"/>
            <a:r>
              <a:rPr lang="en-US" altLang="ko-KR" sz="2400" b="0" i="0" dirty="0">
                <a:solidFill>
                  <a:srgbClr val="333333"/>
                </a:solidFill>
                <a:effectLst/>
                <a:latin typeface="Arial Narrow" panose="020B0606020202030204" pitchFamily="34" charset="0"/>
              </a:rPr>
              <a:t>We fed aged rhesus monkeys (15 ± 1.5 years old, equivalent to 45 to 50 years old in humans) control solution or taurine [250 mg per kg body weight (T250), equivalent to T1000 in mice] at 10:00 am once daily for 6 months and then measured the health variables (fig. S7D). </a:t>
            </a:r>
          </a:p>
          <a:p>
            <a:pPr algn="l"/>
            <a:r>
              <a:rPr lang="en-US" altLang="ko-KR" sz="2400" b="0" i="0" dirty="0">
                <a:solidFill>
                  <a:srgbClr val="333333"/>
                </a:solidFill>
                <a:effectLst/>
                <a:latin typeface="Arial Narrow" panose="020B0606020202030204" pitchFamily="34" charset="0"/>
              </a:rPr>
              <a:t>Before the start of taurine supplementation, body weight and bone density were not significantly different in the two groups of aged monkeys (fig. S7, E and F). </a:t>
            </a:r>
          </a:p>
          <a:p>
            <a:pPr algn="l"/>
            <a:r>
              <a:rPr lang="en-US" altLang="ko-KR" sz="2400" b="0" i="0" dirty="0">
                <a:solidFill>
                  <a:srgbClr val="333333"/>
                </a:solidFill>
                <a:effectLst/>
                <a:latin typeface="Arial Narrow" panose="020B0606020202030204" pitchFamily="34" charset="0"/>
              </a:rPr>
              <a:t>Three hours after oral feeding, serum taurine concentrations in taurine-fed monkeys were about twice (65.4 ± 10.1 ng/ml) that in controls (35.1 ± 7.3 ng/ml). </a:t>
            </a:r>
          </a:p>
          <a:p>
            <a:pPr algn="l"/>
            <a:r>
              <a:rPr lang="en-US" altLang="ko-KR" sz="2400" b="0" i="0" dirty="0">
                <a:solidFill>
                  <a:srgbClr val="333333"/>
                </a:solidFill>
                <a:effectLst/>
                <a:latin typeface="Arial Narrow" panose="020B0606020202030204" pitchFamily="34" charset="0"/>
              </a:rPr>
              <a:t>Monkeys that received taurine gained 0.75 kg less body weight, and their fat percentage tended to be lower compared with that of controls (</a:t>
            </a:r>
            <a:r>
              <a:rPr lang="en-US" altLang="ko-KR" sz="2400" b="0" i="0" u="none" strike="noStrike" dirty="0">
                <a:solidFill>
                  <a:srgbClr val="CA2015"/>
                </a:solidFill>
                <a:effectLst/>
                <a:latin typeface="Arial Narrow" panose="020B0606020202030204" pitchFamily="34" charset="0"/>
                <a:hlinkClick r:id="rId2"/>
              </a:rPr>
              <a:t>Fig. 4E</a:t>
            </a:r>
            <a:r>
              <a:rPr lang="en-US" altLang="ko-KR" sz="2400" b="0" i="0" dirty="0">
                <a:solidFill>
                  <a:srgbClr val="333333"/>
                </a:solidFill>
                <a:effectLst/>
                <a:latin typeface="Arial Narrow" panose="020B0606020202030204" pitchFamily="34" charset="0"/>
              </a:rPr>
              <a:t>). </a:t>
            </a:r>
          </a:p>
          <a:p>
            <a:pPr algn="l"/>
            <a:r>
              <a:rPr lang="en-US" altLang="ko-KR" sz="2400" b="0" i="0" dirty="0">
                <a:solidFill>
                  <a:srgbClr val="333333"/>
                </a:solidFill>
                <a:effectLst/>
                <a:latin typeface="Arial Narrow" panose="020B0606020202030204" pitchFamily="34" charset="0"/>
              </a:rPr>
              <a:t>In-life dual-energy x-ray absorptiometry (DEXA) analysis after 6 months of taurine treatment showed that taurine increased bone density and content in the lumbar spine (L1 to L4) and legs, but not in the head, in taurine-treated monkeys compared with control monkeys (</a:t>
            </a:r>
            <a:r>
              <a:rPr lang="en-US" altLang="ko-KR" sz="2400" b="0" i="0" u="none" strike="noStrike" dirty="0">
                <a:solidFill>
                  <a:srgbClr val="CA2015"/>
                </a:solidFill>
                <a:effectLst/>
                <a:latin typeface="Arial Narrow" panose="020B0606020202030204" pitchFamily="34" charset="0"/>
                <a:hlinkClick r:id="rId2"/>
              </a:rPr>
              <a:t>Fig. 4F</a:t>
            </a:r>
            <a:r>
              <a:rPr lang="en-US" altLang="ko-KR" sz="2400" b="0" i="0" dirty="0">
                <a:solidFill>
                  <a:srgbClr val="333333"/>
                </a:solidFill>
                <a:effectLst/>
                <a:latin typeface="Arial Narrow" panose="020B0606020202030204" pitchFamily="34" charset="0"/>
              </a:rPr>
              <a:t> and fig. S7, G and H). </a:t>
            </a:r>
          </a:p>
          <a:p>
            <a:pPr algn="l"/>
            <a:r>
              <a:rPr lang="en-US" altLang="ko-KR" sz="2400" b="0" i="0" dirty="0">
                <a:solidFill>
                  <a:srgbClr val="333333"/>
                </a:solidFill>
                <a:effectLst/>
                <a:latin typeface="Arial Narrow" panose="020B0606020202030204" pitchFamily="34" charset="0"/>
              </a:rPr>
              <a:t>Serum markers of bone formation (osteocalcin) increased, whereas those of resorption [C-terminal telopeptide of type 1 collagen (</a:t>
            </a:r>
            <a:r>
              <a:rPr lang="en-US" altLang="ko-KR" sz="2400" b="0" i="0" dirty="0" err="1">
                <a:solidFill>
                  <a:srgbClr val="333333"/>
                </a:solidFill>
                <a:effectLst/>
                <a:latin typeface="Arial Narrow" panose="020B0606020202030204" pitchFamily="34" charset="0"/>
              </a:rPr>
              <a:t>Ctx</a:t>
            </a:r>
            <a:r>
              <a:rPr lang="en-US" altLang="ko-KR" sz="2400" b="0" i="0" dirty="0">
                <a:solidFill>
                  <a:srgbClr val="333333"/>
                </a:solidFill>
                <a:effectLst/>
                <a:latin typeface="Arial Narrow" panose="020B0606020202030204" pitchFamily="34" charset="0"/>
              </a:rPr>
              <a:t>)] decreased about 16 weeks after the start of treatment; these levels were maintained until the end of the dosing period (fig. S7, I and J). </a:t>
            </a:r>
          </a:p>
        </p:txBody>
      </p:sp>
    </p:spTree>
    <p:extLst>
      <p:ext uri="{BB962C8B-B14F-4D97-AF65-F5344CB8AC3E}">
        <p14:creationId xmlns:p14="http://schemas.microsoft.com/office/powerpoint/2010/main" val="9336390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BB622-B98E-323B-8F19-49596D910FFE}"/>
              </a:ext>
            </a:extLst>
          </p:cNvPr>
          <p:cNvSpPr>
            <a:spLocks noGrp="1"/>
          </p:cNvSpPr>
          <p:nvPr>
            <p:ph type="title"/>
          </p:nvPr>
        </p:nvSpPr>
        <p:spPr/>
        <p:txBody>
          <a:bodyPr>
            <a:normAutofit fontScale="90000"/>
          </a:bodyPr>
          <a:lstStyle/>
          <a:p>
            <a:r>
              <a:rPr lang="en-US" altLang="ko-KR" b="1" i="0" dirty="0">
                <a:solidFill>
                  <a:srgbClr val="1A1A1A"/>
                </a:solidFill>
                <a:effectLst/>
                <a:latin typeface="var(--font-family-sans-serif)"/>
              </a:rPr>
              <a:t>Taurine supplementation improves health parameters in middle-aged nonhuman primates</a:t>
            </a:r>
            <a:endParaRPr lang="ko-KR" altLang="en-US" dirty="0"/>
          </a:p>
        </p:txBody>
      </p:sp>
      <p:sp>
        <p:nvSpPr>
          <p:cNvPr id="3" name="Content Placeholder 2">
            <a:extLst>
              <a:ext uri="{FF2B5EF4-FFF2-40B4-BE49-F238E27FC236}">
                <a16:creationId xmlns:a16="http://schemas.microsoft.com/office/drawing/2014/main" id="{B904AF75-F483-23D8-A41E-02ADC21E3F3D}"/>
              </a:ext>
            </a:extLst>
          </p:cNvPr>
          <p:cNvSpPr>
            <a:spLocks noGrp="1"/>
          </p:cNvSpPr>
          <p:nvPr>
            <p:ph idx="1"/>
          </p:nvPr>
        </p:nvSpPr>
        <p:spPr>
          <a:xfrm>
            <a:off x="838200" y="1825625"/>
            <a:ext cx="10515600" cy="4787826"/>
          </a:xfrm>
        </p:spPr>
        <p:txBody>
          <a:bodyPr>
            <a:normAutofit fontScale="92500" lnSpcReduction="10000"/>
          </a:bodyPr>
          <a:lstStyle/>
          <a:p>
            <a:pPr algn="l"/>
            <a:r>
              <a:rPr lang="en-US" altLang="ko-KR" b="0" i="0" dirty="0">
                <a:solidFill>
                  <a:srgbClr val="333333"/>
                </a:solidFill>
                <a:effectLst/>
                <a:latin typeface="Arial Narrow" panose="020B0606020202030204" pitchFamily="34" charset="0"/>
              </a:rPr>
              <a:t>Taurine </a:t>
            </a:r>
            <a:r>
              <a:rPr lang="en-US" altLang="ko-KR" b="1" i="0" dirty="0">
                <a:solidFill>
                  <a:srgbClr val="333333"/>
                </a:solidFill>
                <a:effectLst/>
                <a:latin typeface="Arial Narrow" panose="020B0606020202030204" pitchFamily="34" charset="0"/>
              </a:rPr>
              <a:t>treatment reduced fasting blood glucose concentrations </a:t>
            </a:r>
            <a:r>
              <a:rPr lang="en-US" altLang="ko-KR" b="0" i="0" dirty="0">
                <a:solidFill>
                  <a:srgbClr val="333333"/>
                </a:solidFill>
                <a:effectLst/>
                <a:latin typeface="Arial Narrow" panose="020B0606020202030204" pitchFamily="34" charset="0"/>
              </a:rPr>
              <a:t>by </a:t>
            </a:r>
            <a:r>
              <a:rPr lang="en-US" altLang="ko-KR" b="1" i="0" dirty="0">
                <a:solidFill>
                  <a:srgbClr val="333333"/>
                </a:solidFill>
                <a:effectLst/>
                <a:latin typeface="Arial Narrow" panose="020B0606020202030204" pitchFamily="34" charset="0"/>
              </a:rPr>
              <a:t>19</a:t>
            </a:r>
            <a:r>
              <a:rPr lang="en-US" altLang="ko-KR" b="0" i="0" dirty="0">
                <a:solidFill>
                  <a:srgbClr val="333333"/>
                </a:solidFill>
                <a:effectLst/>
                <a:latin typeface="Arial Narrow" panose="020B0606020202030204" pitchFamily="34" charset="0"/>
              </a:rPr>
              <a:t>% (</a:t>
            </a:r>
            <a:r>
              <a:rPr lang="en-US" altLang="ko-KR" b="0" i="0" u="none" strike="noStrike" dirty="0">
                <a:solidFill>
                  <a:srgbClr val="CA2015"/>
                </a:solidFill>
                <a:effectLst/>
                <a:latin typeface="Arial Narrow" panose="020B0606020202030204" pitchFamily="34" charset="0"/>
                <a:hlinkClick r:id="rId2"/>
              </a:rPr>
              <a:t>Fig. 4G</a:t>
            </a:r>
            <a:r>
              <a:rPr lang="en-US" altLang="ko-KR" b="0" i="0" dirty="0">
                <a:solidFill>
                  <a:srgbClr val="333333"/>
                </a:solidFill>
                <a:effectLst/>
                <a:latin typeface="Arial Narrow" panose="020B0606020202030204" pitchFamily="34" charset="0"/>
              </a:rPr>
              <a:t>). Taurine also reduced the serum concentrations of liver damage markers AST and alanine transaminase (ALT) by ~36 and 20%, respectively (</a:t>
            </a:r>
            <a:r>
              <a:rPr lang="en-US" altLang="ko-KR" b="0" i="0" u="none" strike="noStrike" dirty="0">
                <a:solidFill>
                  <a:srgbClr val="CA2015"/>
                </a:solidFill>
                <a:effectLst/>
                <a:latin typeface="Arial Narrow" panose="020B0606020202030204" pitchFamily="34" charset="0"/>
                <a:hlinkClick r:id="rId2"/>
              </a:rPr>
              <a:t>Fig. 4, H and I</a:t>
            </a:r>
            <a:r>
              <a:rPr lang="en-US" altLang="ko-KR" b="0" i="0" dirty="0">
                <a:solidFill>
                  <a:srgbClr val="333333"/>
                </a:solidFill>
                <a:effectLst/>
                <a:latin typeface="Arial Narrow" panose="020B0606020202030204" pitchFamily="34" charset="0"/>
              </a:rPr>
              <a:t>). Numbers of WBCs, monocytes, and granulocytes, which increase with age, were decreased by ~50% in taurine-treated monkeys compared with control monkeys (</a:t>
            </a:r>
            <a:r>
              <a:rPr lang="en-US" altLang="ko-KR" b="0" i="0" u="none" strike="noStrike" dirty="0">
                <a:solidFill>
                  <a:srgbClr val="CA2015"/>
                </a:solidFill>
                <a:effectLst/>
                <a:latin typeface="Arial Narrow" panose="020B0606020202030204" pitchFamily="34" charset="0"/>
                <a:hlinkClick r:id="rId2"/>
              </a:rPr>
              <a:t>Fig. 4, J to L</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Consistent with the beneficial effect of taurine on the mitochondrial health observed in worms and mice, indirect markers of ROS-induced molecular damage—DNA 8OH-dG, lipid peroxide, and protein carbonyl concentrations—were </a:t>
            </a:r>
            <a:r>
              <a:rPr lang="en-US" altLang="ko-KR" b="1" i="0" dirty="0">
                <a:solidFill>
                  <a:srgbClr val="333333"/>
                </a:solidFill>
                <a:effectLst/>
                <a:latin typeface="Arial Narrow" panose="020B0606020202030204" pitchFamily="34" charset="0"/>
              </a:rPr>
              <a:t>decreased</a:t>
            </a:r>
            <a:r>
              <a:rPr lang="en-US" altLang="ko-KR" b="0" i="0" dirty="0">
                <a:solidFill>
                  <a:srgbClr val="333333"/>
                </a:solidFill>
                <a:effectLst/>
                <a:latin typeface="Arial Narrow" panose="020B0606020202030204" pitchFamily="34" charset="0"/>
              </a:rPr>
              <a:t> by ~36, 11, and 20%, respectively, in the sera of taurine-supplemented monkeys (</a:t>
            </a:r>
            <a:r>
              <a:rPr lang="en-US" altLang="ko-KR" b="0" i="0" u="none" strike="noStrike" dirty="0">
                <a:solidFill>
                  <a:srgbClr val="CA2015"/>
                </a:solidFill>
                <a:effectLst/>
                <a:latin typeface="Arial Narrow" panose="020B0606020202030204" pitchFamily="34" charset="0"/>
                <a:hlinkClick r:id="rId2"/>
              </a:rPr>
              <a:t>Fig. 4, M to O</a:t>
            </a:r>
            <a:r>
              <a:rPr lang="en-US" altLang="ko-KR" b="0" i="0" dirty="0">
                <a:solidFill>
                  <a:srgbClr val="333333"/>
                </a:solidFill>
                <a:effectLst/>
                <a:latin typeface="Arial Narrow" panose="020B0606020202030204" pitchFamily="34" charset="0"/>
              </a:rPr>
              <a:t>). </a:t>
            </a:r>
          </a:p>
          <a:p>
            <a:pPr algn="l"/>
            <a:r>
              <a:rPr lang="en-US" altLang="ko-KR" b="0" i="0" dirty="0">
                <a:solidFill>
                  <a:srgbClr val="333333"/>
                </a:solidFill>
                <a:effectLst/>
                <a:latin typeface="Arial Narrow" panose="020B0606020202030204" pitchFamily="34" charset="0"/>
              </a:rPr>
              <a:t>Taurine has beneficial effects on most tested health parameters (body weight, bone, glucose, liver, and immunophenotype) in nonhuman primates.</a:t>
            </a:r>
          </a:p>
          <a:p>
            <a:endParaRPr lang="ko-KR" altLang="en-US" dirty="0"/>
          </a:p>
        </p:txBody>
      </p:sp>
    </p:spTree>
    <p:extLst>
      <p:ext uri="{BB962C8B-B14F-4D97-AF65-F5344CB8AC3E}">
        <p14:creationId xmlns:p14="http://schemas.microsoft.com/office/powerpoint/2010/main" val="12048464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AF471B9-87B6-33E7-C4CD-4486803161B2}"/>
              </a:ext>
            </a:extLst>
          </p:cNvPr>
          <p:cNvSpPr>
            <a:spLocks noGrp="1"/>
          </p:cNvSpPr>
          <p:nvPr>
            <p:ph type="title"/>
          </p:nvPr>
        </p:nvSpPr>
        <p:spPr/>
        <p:txBody>
          <a:bodyPr/>
          <a:lstStyle/>
          <a:p>
            <a:r>
              <a:rPr lang="en-US" dirty="0"/>
              <a:t>Synthesis</a:t>
            </a:r>
          </a:p>
        </p:txBody>
      </p:sp>
      <p:sp>
        <p:nvSpPr>
          <p:cNvPr id="3" name="내용 개체 틀 2">
            <a:extLst>
              <a:ext uri="{FF2B5EF4-FFF2-40B4-BE49-F238E27FC236}">
                <a16:creationId xmlns:a16="http://schemas.microsoft.com/office/drawing/2014/main" id="{300EF537-D795-5EE3-CAF8-21C3D831A05A}"/>
              </a:ext>
            </a:extLst>
          </p:cNvPr>
          <p:cNvSpPr>
            <a:spLocks noGrp="1"/>
          </p:cNvSpPr>
          <p:nvPr>
            <p:ph idx="1"/>
          </p:nvPr>
        </p:nvSpPr>
        <p:spPr/>
        <p:txBody>
          <a:bodyPr/>
          <a:lstStyle/>
          <a:p>
            <a:endParaRPr lang="en-US"/>
          </a:p>
        </p:txBody>
      </p:sp>
      <p:pic>
        <p:nvPicPr>
          <p:cNvPr id="2050" name="Picture 2" descr="undefined">
            <a:extLst>
              <a:ext uri="{FF2B5EF4-FFF2-40B4-BE49-F238E27FC236}">
                <a16:creationId xmlns:a16="http://schemas.microsoft.com/office/drawing/2014/main" id="{BEF41444-B537-4B7B-F211-594F993660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7765" y="3878664"/>
            <a:ext cx="10906647" cy="1234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1244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0F92F60-03FD-224F-189C-C601AD68BDA0}"/>
              </a:ext>
            </a:extLst>
          </p:cNvPr>
          <p:cNvSpPr>
            <a:spLocks noGrp="1"/>
          </p:cNvSpPr>
          <p:nvPr>
            <p:ph type="title"/>
          </p:nvPr>
        </p:nvSpPr>
        <p:spPr/>
        <p:txBody>
          <a:bodyPr/>
          <a:lstStyle/>
          <a:p>
            <a:r>
              <a:rPr lang="en-US" dirty="0"/>
              <a:t>Concentration</a:t>
            </a:r>
          </a:p>
        </p:txBody>
      </p:sp>
      <p:sp>
        <p:nvSpPr>
          <p:cNvPr id="3" name="내용 개체 틀 2">
            <a:extLst>
              <a:ext uri="{FF2B5EF4-FFF2-40B4-BE49-F238E27FC236}">
                <a16:creationId xmlns:a16="http://schemas.microsoft.com/office/drawing/2014/main" id="{10B94131-E5D5-6808-947F-6C4DBE752847}"/>
              </a:ext>
            </a:extLst>
          </p:cNvPr>
          <p:cNvSpPr>
            <a:spLocks noGrp="1"/>
          </p:cNvSpPr>
          <p:nvPr>
            <p:ph idx="1"/>
          </p:nvPr>
        </p:nvSpPr>
        <p:spPr/>
        <p:txBody>
          <a:bodyPr>
            <a:normAutofit/>
          </a:bodyPr>
          <a:lstStyle/>
          <a:p>
            <a:r>
              <a:rPr lang="en-US" sz="3200" b="0" i="0" dirty="0">
                <a:solidFill>
                  <a:srgbClr val="202122"/>
                </a:solidFill>
                <a:effectLst/>
                <a:latin typeface="Arial" panose="020B0604020202020204" pitchFamily="34" charset="0"/>
              </a:rPr>
              <a:t>A 2008 review found no documented reports of negative or positive health effects associated with the amount of taurine used in energy drinks, concluding, "The amounts of </a:t>
            </a:r>
            <a:r>
              <a:rPr lang="en-US" sz="3200" b="0" i="0" u="none" strike="noStrike" dirty="0">
                <a:effectLst/>
                <a:latin typeface="Arial" panose="020B0604020202020204" pitchFamily="34" charset="0"/>
                <a:hlinkClick r:id="rId2" tooltip="Guarana"/>
              </a:rPr>
              <a:t>guarana</a:t>
            </a:r>
            <a:r>
              <a:rPr lang="en-US" sz="3200" b="0" i="0" dirty="0">
                <a:solidFill>
                  <a:srgbClr val="202122"/>
                </a:solidFill>
                <a:effectLst/>
                <a:latin typeface="Arial" panose="020B0604020202020204" pitchFamily="34" charset="0"/>
              </a:rPr>
              <a:t>, taurine, and </a:t>
            </a:r>
            <a:r>
              <a:rPr lang="en-US" sz="3200" b="0" i="0" u="none" strike="noStrike" dirty="0">
                <a:effectLst/>
                <a:latin typeface="Arial" panose="020B0604020202020204" pitchFamily="34" charset="0"/>
                <a:hlinkClick r:id="rId3" tooltip="Ginseng"/>
              </a:rPr>
              <a:t>ginseng</a:t>
            </a:r>
            <a:r>
              <a:rPr lang="en-US" sz="3200" b="0" i="0" dirty="0">
                <a:solidFill>
                  <a:srgbClr val="202122"/>
                </a:solidFill>
                <a:effectLst/>
                <a:latin typeface="Arial" panose="020B0604020202020204" pitchFamily="34" charset="0"/>
              </a:rPr>
              <a:t> found in popular energy drinks are far below the amounts expected to deliver either therapeutic benefits or adverse events".</a:t>
            </a:r>
            <a:r>
              <a:rPr lang="en-US" sz="3200" b="0" i="0" u="none" strike="noStrike" baseline="30000" dirty="0">
                <a:solidFill>
                  <a:srgbClr val="202122"/>
                </a:solidFill>
                <a:effectLst/>
                <a:latin typeface="Arial" panose="020B0604020202020204" pitchFamily="34" charset="0"/>
                <a:hlinkClick r:id="rId4"/>
              </a:rPr>
              <a:t>[36]</a:t>
            </a:r>
            <a:endParaRPr lang="en-US" sz="3200" dirty="0"/>
          </a:p>
        </p:txBody>
      </p:sp>
    </p:spTree>
    <p:extLst>
      <p:ext uri="{BB962C8B-B14F-4D97-AF65-F5344CB8AC3E}">
        <p14:creationId xmlns:p14="http://schemas.microsoft.com/office/powerpoint/2010/main" val="1528185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5350A17-9991-CDCE-B857-34A93AD76913}"/>
              </a:ext>
            </a:extLst>
          </p:cNvPr>
          <p:cNvSpPr>
            <a:spLocks noGrp="1"/>
          </p:cNvSpPr>
          <p:nvPr>
            <p:ph type="title"/>
          </p:nvPr>
        </p:nvSpPr>
        <p:spPr/>
        <p:txBody>
          <a:bodyPr>
            <a:normAutofit/>
          </a:bodyPr>
          <a:lstStyle/>
          <a:p>
            <a:r>
              <a:rPr lang="en-US" b="0" i="0" dirty="0">
                <a:solidFill>
                  <a:srgbClr val="202122"/>
                </a:solidFill>
                <a:effectLst/>
                <a:latin typeface="Arial" panose="020B0604020202020204" pitchFamily="34" charset="0"/>
              </a:rPr>
              <a:t>Taurine is synthesized naturally in the human liver from </a:t>
            </a:r>
            <a:r>
              <a:rPr lang="en-US" b="0" i="0" u="none" strike="noStrike" dirty="0">
                <a:effectLst/>
                <a:latin typeface="Arial" panose="020B0604020202020204" pitchFamily="34" charset="0"/>
                <a:hlinkClick r:id="rId2" tooltip="Methionine"/>
              </a:rPr>
              <a:t>methionine</a:t>
            </a:r>
            <a:r>
              <a:rPr lang="en-US" b="0" i="0" dirty="0">
                <a:solidFill>
                  <a:srgbClr val="202122"/>
                </a:solidFill>
                <a:effectLst/>
                <a:latin typeface="Arial" panose="020B0604020202020204" pitchFamily="34" charset="0"/>
              </a:rPr>
              <a:t> and </a:t>
            </a:r>
            <a:r>
              <a:rPr lang="en-US" b="0" i="0" u="none" strike="noStrike" dirty="0">
                <a:effectLst/>
                <a:latin typeface="Arial" panose="020B0604020202020204" pitchFamily="34" charset="0"/>
                <a:hlinkClick r:id="rId3" tooltip="Cysteine"/>
              </a:rPr>
              <a:t>cysteine</a:t>
            </a:r>
            <a:r>
              <a:rPr lang="en-US" b="0" i="0" dirty="0">
                <a:solidFill>
                  <a:srgbClr val="202122"/>
                </a:solidFill>
                <a:effectLst/>
                <a:latin typeface="Arial" panose="020B0604020202020204" pitchFamily="34" charset="0"/>
              </a:rPr>
              <a:t>.</a:t>
            </a:r>
            <a:endParaRPr lang="en-US" dirty="0"/>
          </a:p>
        </p:txBody>
      </p:sp>
      <p:sp>
        <p:nvSpPr>
          <p:cNvPr id="3" name="내용 개체 틀 2">
            <a:extLst>
              <a:ext uri="{FF2B5EF4-FFF2-40B4-BE49-F238E27FC236}">
                <a16:creationId xmlns:a16="http://schemas.microsoft.com/office/drawing/2014/main" id="{E298DA4E-383A-1661-AE75-0E01812BB4F6}"/>
              </a:ext>
            </a:extLst>
          </p:cNvPr>
          <p:cNvSpPr>
            <a:spLocks noGrp="1"/>
          </p:cNvSpPr>
          <p:nvPr>
            <p:ph idx="1"/>
          </p:nvPr>
        </p:nvSpPr>
        <p:spPr/>
        <p:txBody>
          <a:bodyPr/>
          <a:lstStyle/>
          <a:p>
            <a:r>
              <a:rPr lang="en-US" b="0" i="0" dirty="0">
                <a:solidFill>
                  <a:srgbClr val="202122"/>
                </a:solidFill>
                <a:effectLst/>
                <a:latin typeface="Arial" panose="020B0604020202020204" pitchFamily="34" charset="0"/>
              </a:rPr>
              <a:t>Although taurine is abundant in human organs with diverse putative roles, it is not an </a:t>
            </a:r>
            <a:r>
              <a:rPr lang="en-US" b="0" i="0" u="none" strike="noStrike" dirty="0">
                <a:effectLst/>
                <a:latin typeface="Arial" panose="020B0604020202020204" pitchFamily="34" charset="0"/>
                <a:hlinkClick r:id="rId4" tooltip="Nutrient"/>
              </a:rPr>
              <a:t>essential human dietary nutrient</a:t>
            </a:r>
            <a:r>
              <a:rPr lang="en-US" b="0" i="0" dirty="0">
                <a:solidFill>
                  <a:srgbClr val="202122"/>
                </a:solidFill>
                <a:effectLst/>
                <a:latin typeface="Arial" panose="020B0604020202020204" pitchFamily="34" charset="0"/>
              </a:rPr>
              <a:t> and is not included among nutrients with a </a:t>
            </a:r>
            <a:r>
              <a:rPr lang="en-US" b="0" i="0" u="none" strike="noStrike" dirty="0">
                <a:effectLst/>
                <a:latin typeface="Arial" panose="020B0604020202020204" pitchFamily="34" charset="0"/>
                <a:hlinkClick r:id="rId5" tooltip="Reference Daily Intake"/>
              </a:rPr>
              <a:t>recommended intake level</a:t>
            </a:r>
            <a:r>
              <a:rPr lang="en-US" b="0" i="0" dirty="0">
                <a:solidFill>
                  <a:srgbClr val="202122"/>
                </a:solidFill>
                <a:effectLst/>
                <a:latin typeface="Arial" panose="020B0604020202020204" pitchFamily="34" charset="0"/>
              </a:rPr>
              <a:t>.</a:t>
            </a:r>
            <a:r>
              <a:rPr lang="en-US" b="0" i="0" u="none" strike="noStrike" baseline="30000" dirty="0">
                <a:solidFill>
                  <a:srgbClr val="202122"/>
                </a:solidFill>
                <a:effectLst/>
                <a:latin typeface="Arial" panose="020B0604020202020204" pitchFamily="34" charset="0"/>
                <a:hlinkClick r:id="rId6"/>
              </a:rPr>
              <a:t>[4]</a:t>
            </a:r>
            <a:r>
              <a:rPr lang="en-US" b="0" i="0" dirty="0">
                <a:solidFill>
                  <a:srgbClr val="202122"/>
                </a:solidFill>
                <a:effectLst/>
                <a:latin typeface="Arial" panose="020B0604020202020204" pitchFamily="34" charset="0"/>
              </a:rPr>
              <a:t> </a:t>
            </a:r>
          </a:p>
          <a:p>
            <a:r>
              <a:rPr lang="en-US" b="0" i="0" dirty="0">
                <a:solidFill>
                  <a:srgbClr val="202122"/>
                </a:solidFill>
                <a:effectLst/>
                <a:latin typeface="Arial" panose="020B0604020202020204" pitchFamily="34" charset="0"/>
              </a:rPr>
              <a:t>Taurine is synthesized naturally in the human liver from </a:t>
            </a:r>
            <a:r>
              <a:rPr lang="en-US" b="0" i="0" u="none" strike="noStrike" dirty="0">
                <a:effectLst/>
                <a:latin typeface="Arial" panose="020B0604020202020204" pitchFamily="34" charset="0"/>
                <a:hlinkClick r:id="rId2" tooltip="Methionine"/>
              </a:rPr>
              <a:t>methionine</a:t>
            </a:r>
            <a:r>
              <a:rPr lang="en-US" b="0" i="0" dirty="0">
                <a:solidFill>
                  <a:srgbClr val="202122"/>
                </a:solidFill>
                <a:effectLst/>
                <a:latin typeface="Arial" panose="020B0604020202020204" pitchFamily="34" charset="0"/>
              </a:rPr>
              <a:t> and </a:t>
            </a:r>
            <a:r>
              <a:rPr lang="en-US" b="0" i="0" u="none" strike="noStrike" dirty="0">
                <a:effectLst/>
                <a:latin typeface="Arial" panose="020B0604020202020204" pitchFamily="34" charset="0"/>
                <a:hlinkClick r:id="rId3" tooltip="Cysteine"/>
              </a:rPr>
              <a:t>cysteine</a:t>
            </a:r>
            <a:r>
              <a:rPr lang="en-US" b="0" i="0" dirty="0">
                <a:solidFill>
                  <a:srgbClr val="202122"/>
                </a:solidFill>
                <a:effectLst/>
                <a:latin typeface="Arial" panose="020B0604020202020204" pitchFamily="34" charset="0"/>
              </a:rPr>
              <a:t>.</a:t>
            </a:r>
            <a:r>
              <a:rPr lang="en-US" b="0" i="0" u="none" strike="noStrike" baseline="30000" dirty="0">
                <a:solidFill>
                  <a:srgbClr val="202122"/>
                </a:solidFill>
                <a:effectLst/>
                <a:latin typeface="Arial" panose="020B0604020202020204" pitchFamily="34" charset="0"/>
                <a:hlinkClick r:id="rId7"/>
              </a:rPr>
              <a:t>[5]</a:t>
            </a:r>
            <a:endParaRPr lang="en-US" dirty="0"/>
          </a:p>
        </p:txBody>
      </p:sp>
    </p:spTree>
    <p:extLst>
      <p:ext uri="{BB962C8B-B14F-4D97-AF65-F5344CB8AC3E}">
        <p14:creationId xmlns:p14="http://schemas.microsoft.com/office/powerpoint/2010/main" val="91023543"/>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6519</Words>
  <Application>Microsoft Office PowerPoint</Application>
  <PresentationFormat>Widescreen</PresentationFormat>
  <Paragraphs>238</Paragraphs>
  <Slides>69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69</vt:i4>
      </vt:variant>
    </vt:vector>
  </HeadingPairs>
  <TitlesOfParts>
    <vt:vector size="78" baseType="lpstr">
      <vt:lpstr>ElsevierGulliver</vt:lpstr>
      <vt:lpstr>맑은 고딕</vt:lpstr>
      <vt:lpstr>var(--font-family-sans-serif)</vt:lpstr>
      <vt:lpstr>Arial</vt:lpstr>
      <vt:lpstr>Arial Narrow</vt:lpstr>
      <vt:lpstr>PT Serif</vt:lpstr>
      <vt:lpstr>roboto</vt:lpstr>
      <vt:lpstr>Wingdings</vt:lpstr>
      <vt:lpstr>Office 테마</vt:lpstr>
      <vt:lpstr>Taurine deficiency as a driver of aging</vt:lpstr>
      <vt:lpstr>What is Taurine?</vt:lpstr>
      <vt:lpstr>Taurine structure</vt:lpstr>
      <vt:lpstr>PowerPoint Presentation</vt:lpstr>
      <vt:lpstr>Intro on Taurine</vt:lpstr>
      <vt:lpstr>Taurine history</vt:lpstr>
      <vt:lpstr>Synthesis</vt:lpstr>
      <vt:lpstr>Concentration</vt:lpstr>
      <vt:lpstr>Taurine is synthesized naturally in the human liver from methionine and cysteine.</vt:lpstr>
      <vt:lpstr>crosses the blood–brain barrier, and enters neurons. </vt:lpstr>
      <vt:lpstr>PowerPoint Presentation</vt:lpstr>
      <vt:lpstr>Rationale</vt:lpstr>
      <vt:lpstr>RESULTS on Taurine deficiency</vt:lpstr>
      <vt:lpstr>Monkey, worm, yeast study of taurine</vt:lpstr>
      <vt:lpstr>Telomere and Exercize</vt:lpstr>
      <vt:lpstr>Low level of taurine  unhealthy</vt:lpstr>
      <vt:lpstr>CONCLUSION on Taurine supplement</vt:lpstr>
      <vt:lpstr>PowerPoint Presentation</vt:lpstr>
      <vt:lpstr>PowerPoint Presentation</vt:lpstr>
      <vt:lpstr>PowerPoint Presentation</vt:lpstr>
      <vt:lpstr>Anxiolytic, antipsychotic</vt:lpstr>
      <vt:lpstr>PowerPoint Presentation</vt:lpstr>
      <vt:lpstr>PowerPoint Presentation</vt:lpstr>
      <vt:lpstr>PowerPoint Presentation</vt:lpstr>
      <vt:lpstr>PowerPoint Presentation</vt:lpstr>
      <vt:lpstr>PowerPoint Presentation</vt:lpstr>
      <vt:lpstr>Taurine supplementation increases the life span of mice</vt:lpstr>
      <vt:lpstr>Taurine supplementation increases the life span of mice</vt:lpstr>
      <vt:lpstr>Taurine supplementation increases the life span of worms but not yeast</vt:lpstr>
      <vt:lpstr>Taurine supplementation increases the life span of worms but not yeast</vt:lpstr>
      <vt:lpstr>Taurine supplementation increases health span in aged WT female mice</vt:lpstr>
      <vt:lpstr>Reduced age-associated body-weight gain and improved bone mass in female mice treated with taurine</vt:lpstr>
      <vt:lpstr>Reduced age-associated body-weight gain and improved bone mass in female mice treated with taurine</vt:lpstr>
      <vt:lpstr>Fig. 2. Taurine supplementation increases health span in aged mice.</vt:lpstr>
      <vt:lpstr>Increased muscle endurance, coordination, and strength in taurine-treated female mice</vt:lpstr>
      <vt:lpstr>Reduced depression-like behavior and anxiety and enhanced exploratory behavior and memory in taurine-treated female mice</vt:lpstr>
      <vt:lpstr>Improved glucose homeostasis and gastrointestinal transit time in taurine-treated female mice</vt:lpstr>
      <vt:lpstr>Ameliorated myeloid-leukocyte prominence in taurine-treated aged female mice</vt:lpstr>
      <vt:lpstr>Improved health-span metrics in middle-aged male WT mice after taurine administration</vt:lpstr>
      <vt:lpstr>Improved health-span metrics in middle-aged male WT mice after taurine administration</vt:lpstr>
      <vt:lpstr>Effects of taurine on cellular mechanisms in increasing healthy life span</vt:lpstr>
      <vt:lpstr>Effects of taurine on cellular mechanisms in increasing healthy life span</vt:lpstr>
      <vt:lpstr>PowerPoint Presentation</vt:lpstr>
      <vt:lpstr>PowerPoint Presentation</vt:lpstr>
      <vt:lpstr>Kaplan-Meier survival curves for mice after paraquat (PQ) treatment, with or without prior taurine supplementation (T1000 for 1 month). Veh, vehicle. </vt:lpstr>
      <vt:lpstr>PowerPoint Presentation</vt:lpstr>
      <vt:lpstr>Suppression of senescence by taurine</vt:lpstr>
      <vt:lpstr>Suppression of senescence by taurine</vt:lpstr>
      <vt:lpstr>Suppression of senescence by taurine</vt:lpstr>
      <vt:lpstr>Suppression of senescence by taurine</vt:lpstr>
      <vt:lpstr>Taurine suppresses adverse consequences of telomerase deficiency</vt:lpstr>
      <vt:lpstr>Taurine suppresses DNA damage and improves the survival of mice after oxidative DNA damage</vt:lpstr>
      <vt:lpstr>PowerPoint Presentation</vt:lpstr>
      <vt:lpstr>Taurine affects epigenetic changes in the genome</vt:lpstr>
      <vt:lpstr>Taurine affects epigenetic changes in the genome</vt:lpstr>
      <vt:lpstr>Taurine modulates nutrient sensing and proteostasis pathways</vt:lpstr>
      <vt:lpstr>Taurine modulates nutrient sensing and proteostasis pathways</vt:lpstr>
      <vt:lpstr>Taurine effects on inflammatory cytokines</vt:lpstr>
      <vt:lpstr>Positive effects of taurine on the health of stem cells or their renewal</vt:lpstr>
      <vt:lpstr>Taurine promotion of mitochondrial health</vt:lpstr>
      <vt:lpstr>PowerPoint Presentation</vt:lpstr>
      <vt:lpstr>Taurine promotion of mitochondrial health</vt:lpstr>
      <vt:lpstr>Lower circulating taurine and its metabolites in humans are associated with multiple age-associated pathologies</vt:lpstr>
      <vt:lpstr>Lower circulating taurine and its metabolites in humans are associated with multiple age-associated pathologies</vt:lpstr>
      <vt:lpstr>PowerPoint Presentation</vt:lpstr>
      <vt:lpstr>A bout of exercise increases abundance of taurine and its metabolites</vt:lpstr>
      <vt:lpstr>A bout of exercise increases abundance of taurine and its metabolites</vt:lpstr>
      <vt:lpstr>Taurine supplementation improves health parameters in middle-aged nonhuman primates</vt:lpstr>
      <vt:lpstr>Taurine supplementation improves health parameters in middle-aged nonhuman primates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Telomeromics</dc:title>
  <dc:creator>Microsoft</dc:creator>
  <cp:lastModifiedBy>(교원) 박종화 (바이오메디컬공학과)</cp:lastModifiedBy>
  <cp:revision>108</cp:revision>
  <dcterms:created xsi:type="dcterms:W3CDTF">2016-03-19T03:08:48Z</dcterms:created>
  <dcterms:modified xsi:type="dcterms:W3CDTF">2025-03-13T09:26:09Z</dcterms:modified>
</cp:coreProperties>
</file>