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3" r:id="rId6"/>
    <p:sldId id="260" r:id="rId7"/>
    <p:sldId id="272" r:id="rId8"/>
    <p:sldId id="261" r:id="rId9"/>
    <p:sldId id="262" r:id="rId10"/>
    <p:sldId id="264" r:id="rId11"/>
    <p:sldId id="265" r:id="rId12"/>
    <p:sldId id="266" r:id="rId13"/>
    <p:sldId id="267" r:id="rId14"/>
    <p:sldId id="268" r:id="rId15"/>
    <p:sldId id="269" r:id="rId16"/>
    <p:sldId id="270" r:id="rId17"/>
    <p:sldId id="271" r:id="rId18"/>
    <p:sldId id="273" r:id="rId19"/>
    <p:sldId id="274" r:id="rId20"/>
    <p:sldId id="275" r:id="rId21"/>
    <p:sldId id="276" r:id="rId22"/>
    <p:sldId id="278" r:id="rId23"/>
    <p:sldId id="279" r:id="rId24"/>
    <p:sldId id="27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279"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0A18A72-4B96-3E2E-EE80-266A4285C6A3}"/>
              </a:ext>
            </a:extLst>
          </p:cNvPr>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endParaRPr lang="en-US"/>
          </a:p>
        </p:txBody>
      </p:sp>
      <p:sp>
        <p:nvSpPr>
          <p:cNvPr id="3" name="부제목 2">
            <a:extLst>
              <a:ext uri="{FF2B5EF4-FFF2-40B4-BE49-F238E27FC236}">
                <a16:creationId xmlns:a16="http://schemas.microsoft.com/office/drawing/2014/main" id="{661938FD-4AEC-C9D9-A28B-44066DA7F7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4" name="날짜 개체 틀 3">
            <a:extLst>
              <a:ext uri="{FF2B5EF4-FFF2-40B4-BE49-F238E27FC236}">
                <a16:creationId xmlns:a16="http://schemas.microsoft.com/office/drawing/2014/main" id="{88546A29-5552-5CC6-BFCC-3E1511E46427}"/>
              </a:ext>
            </a:extLst>
          </p:cNvPr>
          <p:cNvSpPr>
            <a:spLocks noGrp="1"/>
          </p:cNvSpPr>
          <p:nvPr>
            <p:ph type="dt" sz="half" idx="10"/>
          </p:nvPr>
        </p:nvSpPr>
        <p:spPr/>
        <p:txBody>
          <a:bodyPr/>
          <a:lstStyle/>
          <a:p>
            <a:fld id="{6D4BBD04-33D5-4655-90CC-1D2BDFE3FCCD}" type="datetimeFigureOut">
              <a:rPr lang="en-US" smtClean="0"/>
              <a:t>5/2/2024</a:t>
            </a:fld>
            <a:endParaRPr lang="en-US"/>
          </a:p>
        </p:txBody>
      </p:sp>
      <p:sp>
        <p:nvSpPr>
          <p:cNvPr id="5" name="바닥글 개체 틀 4">
            <a:extLst>
              <a:ext uri="{FF2B5EF4-FFF2-40B4-BE49-F238E27FC236}">
                <a16:creationId xmlns:a16="http://schemas.microsoft.com/office/drawing/2014/main" id="{508584F7-26A6-B2EF-1208-B13BC7B68E20}"/>
              </a:ext>
            </a:extLst>
          </p:cNvPr>
          <p:cNvSpPr>
            <a:spLocks noGrp="1"/>
          </p:cNvSpPr>
          <p:nvPr>
            <p:ph type="ftr" sz="quarter" idx="11"/>
          </p:nvPr>
        </p:nvSpPr>
        <p:spPr/>
        <p:txBody>
          <a:bodyPr/>
          <a:lstStyle/>
          <a:p>
            <a:endParaRPr lang="en-US"/>
          </a:p>
        </p:txBody>
      </p:sp>
      <p:sp>
        <p:nvSpPr>
          <p:cNvPr id="6" name="슬라이드 번호 개체 틀 5">
            <a:extLst>
              <a:ext uri="{FF2B5EF4-FFF2-40B4-BE49-F238E27FC236}">
                <a16:creationId xmlns:a16="http://schemas.microsoft.com/office/drawing/2014/main" id="{7B9177FF-1873-C213-E0F1-884B4D55D094}"/>
              </a:ext>
            </a:extLst>
          </p:cNvPr>
          <p:cNvSpPr>
            <a:spLocks noGrp="1"/>
          </p:cNvSpPr>
          <p:nvPr>
            <p:ph type="sldNum" sz="quarter" idx="12"/>
          </p:nvPr>
        </p:nvSpPr>
        <p:spPr/>
        <p:txBody>
          <a:bodyPr/>
          <a:lstStyle/>
          <a:p>
            <a:fld id="{8D5E55B3-D7D2-4EA0-81E6-F1B72FED0397}" type="slidenum">
              <a:rPr lang="en-US" smtClean="0"/>
              <a:t>‹#›</a:t>
            </a:fld>
            <a:endParaRPr lang="en-US"/>
          </a:p>
        </p:txBody>
      </p:sp>
    </p:spTree>
    <p:extLst>
      <p:ext uri="{BB962C8B-B14F-4D97-AF65-F5344CB8AC3E}">
        <p14:creationId xmlns:p14="http://schemas.microsoft.com/office/powerpoint/2010/main" val="20959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51FD8C7-870E-02D7-EA98-94A9529C510B}"/>
              </a:ext>
            </a:extLst>
          </p:cNvPr>
          <p:cNvSpPr>
            <a:spLocks noGrp="1"/>
          </p:cNvSpPr>
          <p:nvPr>
            <p:ph type="title"/>
          </p:nvPr>
        </p:nvSpPr>
        <p:spPr/>
        <p:txBody>
          <a:bodyPr/>
          <a:lstStyle/>
          <a:p>
            <a:r>
              <a:rPr lang="ko-KR" altLang="en-US"/>
              <a:t>마스터 제목 스타일 편집</a:t>
            </a:r>
            <a:endParaRPr lang="en-US"/>
          </a:p>
        </p:txBody>
      </p:sp>
      <p:sp>
        <p:nvSpPr>
          <p:cNvPr id="3" name="세로 텍스트 개체 틀 2">
            <a:extLst>
              <a:ext uri="{FF2B5EF4-FFF2-40B4-BE49-F238E27FC236}">
                <a16:creationId xmlns:a16="http://schemas.microsoft.com/office/drawing/2014/main" id="{BC655D3F-6B40-D980-478E-7004E6C33761}"/>
              </a:ext>
            </a:extLst>
          </p:cNvPr>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날짜 개체 틀 3">
            <a:extLst>
              <a:ext uri="{FF2B5EF4-FFF2-40B4-BE49-F238E27FC236}">
                <a16:creationId xmlns:a16="http://schemas.microsoft.com/office/drawing/2014/main" id="{2D9004FE-A02A-1311-8AE6-1A620BB8598A}"/>
              </a:ext>
            </a:extLst>
          </p:cNvPr>
          <p:cNvSpPr>
            <a:spLocks noGrp="1"/>
          </p:cNvSpPr>
          <p:nvPr>
            <p:ph type="dt" sz="half" idx="10"/>
          </p:nvPr>
        </p:nvSpPr>
        <p:spPr/>
        <p:txBody>
          <a:bodyPr/>
          <a:lstStyle/>
          <a:p>
            <a:fld id="{6D4BBD04-33D5-4655-90CC-1D2BDFE3FCCD}" type="datetimeFigureOut">
              <a:rPr lang="en-US" smtClean="0"/>
              <a:t>5/2/2024</a:t>
            </a:fld>
            <a:endParaRPr lang="en-US"/>
          </a:p>
        </p:txBody>
      </p:sp>
      <p:sp>
        <p:nvSpPr>
          <p:cNvPr id="5" name="바닥글 개체 틀 4">
            <a:extLst>
              <a:ext uri="{FF2B5EF4-FFF2-40B4-BE49-F238E27FC236}">
                <a16:creationId xmlns:a16="http://schemas.microsoft.com/office/drawing/2014/main" id="{045DBEF0-8F3B-42F2-5355-C30D310E83D2}"/>
              </a:ext>
            </a:extLst>
          </p:cNvPr>
          <p:cNvSpPr>
            <a:spLocks noGrp="1"/>
          </p:cNvSpPr>
          <p:nvPr>
            <p:ph type="ftr" sz="quarter" idx="11"/>
          </p:nvPr>
        </p:nvSpPr>
        <p:spPr/>
        <p:txBody>
          <a:bodyPr/>
          <a:lstStyle/>
          <a:p>
            <a:endParaRPr lang="en-US"/>
          </a:p>
        </p:txBody>
      </p:sp>
      <p:sp>
        <p:nvSpPr>
          <p:cNvPr id="6" name="슬라이드 번호 개체 틀 5">
            <a:extLst>
              <a:ext uri="{FF2B5EF4-FFF2-40B4-BE49-F238E27FC236}">
                <a16:creationId xmlns:a16="http://schemas.microsoft.com/office/drawing/2014/main" id="{EA620E53-AA6D-7ED0-1F12-73F37E6E9CB9}"/>
              </a:ext>
            </a:extLst>
          </p:cNvPr>
          <p:cNvSpPr>
            <a:spLocks noGrp="1"/>
          </p:cNvSpPr>
          <p:nvPr>
            <p:ph type="sldNum" sz="quarter" idx="12"/>
          </p:nvPr>
        </p:nvSpPr>
        <p:spPr/>
        <p:txBody>
          <a:bodyPr/>
          <a:lstStyle/>
          <a:p>
            <a:fld id="{8D5E55B3-D7D2-4EA0-81E6-F1B72FED0397}" type="slidenum">
              <a:rPr lang="en-US" smtClean="0"/>
              <a:t>‹#›</a:t>
            </a:fld>
            <a:endParaRPr lang="en-US"/>
          </a:p>
        </p:txBody>
      </p:sp>
    </p:spTree>
    <p:extLst>
      <p:ext uri="{BB962C8B-B14F-4D97-AF65-F5344CB8AC3E}">
        <p14:creationId xmlns:p14="http://schemas.microsoft.com/office/powerpoint/2010/main" val="1378152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4FA69232-D46E-DA7E-BEB8-5C42B322313D}"/>
              </a:ext>
            </a:extLst>
          </p:cNvPr>
          <p:cNvSpPr>
            <a:spLocks noGrp="1"/>
          </p:cNvSpPr>
          <p:nvPr>
            <p:ph type="title" orient="vert"/>
          </p:nvPr>
        </p:nvSpPr>
        <p:spPr>
          <a:xfrm>
            <a:off x="8724900" y="365125"/>
            <a:ext cx="2628900" cy="5811838"/>
          </a:xfrm>
        </p:spPr>
        <p:txBody>
          <a:bodyPr vert="eaVert"/>
          <a:lstStyle/>
          <a:p>
            <a:r>
              <a:rPr lang="ko-KR" altLang="en-US"/>
              <a:t>마스터 제목 스타일 편집</a:t>
            </a:r>
            <a:endParaRPr lang="en-US"/>
          </a:p>
        </p:txBody>
      </p:sp>
      <p:sp>
        <p:nvSpPr>
          <p:cNvPr id="3" name="세로 텍스트 개체 틀 2">
            <a:extLst>
              <a:ext uri="{FF2B5EF4-FFF2-40B4-BE49-F238E27FC236}">
                <a16:creationId xmlns:a16="http://schemas.microsoft.com/office/drawing/2014/main" id="{499EFCE0-00C7-E415-0935-57638375C6A6}"/>
              </a:ext>
            </a:extLst>
          </p:cNvPr>
          <p:cNvSpPr>
            <a:spLocks noGrp="1"/>
          </p:cNvSpPr>
          <p:nvPr>
            <p:ph type="body" orient="vert" idx="1"/>
          </p:nvPr>
        </p:nvSpPr>
        <p:spPr>
          <a:xfrm>
            <a:off x="838200" y="365125"/>
            <a:ext cx="7734300"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날짜 개체 틀 3">
            <a:extLst>
              <a:ext uri="{FF2B5EF4-FFF2-40B4-BE49-F238E27FC236}">
                <a16:creationId xmlns:a16="http://schemas.microsoft.com/office/drawing/2014/main" id="{9A073025-1B6F-2323-4EA4-C70E4293B3FB}"/>
              </a:ext>
            </a:extLst>
          </p:cNvPr>
          <p:cNvSpPr>
            <a:spLocks noGrp="1"/>
          </p:cNvSpPr>
          <p:nvPr>
            <p:ph type="dt" sz="half" idx="10"/>
          </p:nvPr>
        </p:nvSpPr>
        <p:spPr/>
        <p:txBody>
          <a:bodyPr/>
          <a:lstStyle/>
          <a:p>
            <a:fld id="{6D4BBD04-33D5-4655-90CC-1D2BDFE3FCCD}" type="datetimeFigureOut">
              <a:rPr lang="en-US" smtClean="0"/>
              <a:t>5/2/2024</a:t>
            </a:fld>
            <a:endParaRPr lang="en-US"/>
          </a:p>
        </p:txBody>
      </p:sp>
      <p:sp>
        <p:nvSpPr>
          <p:cNvPr id="5" name="바닥글 개체 틀 4">
            <a:extLst>
              <a:ext uri="{FF2B5EF4-FFF2-40B4-BE49-F238E27FC236}">
                <a16:creationId xmlns:a16="http://schemas.microsoft.com/office/drawing/2014/main" id="{52140F35-37EA-A285-A259-FF2398478D18}"/>
              </a:ext>
            </a:extLst>
          </p:cNvPr>
          <p:cNvSpPr>
            <a:spLocks noGrp="1"/>
          </p:cNvSpPr>
          <p:nvPr>
            <p:ph type="ftr" sz="quarter" idx="11"/>
          </p:nvPr>
        </p:nvSpPr>
        <p:spPr/>
        <p:txBody>
          <a:bodyPr/>
          <a:lstStyle/>
          <a:p>
            <a:endParaRPr lang="en-US"/>
          </a:p>
        </p:txBody>
      </p:sp>
      <p:sp>
        <p:nvSpPr>
          <p:cNvPr id="6" name="슬라이드 번호 개체 틀 5">
            <a:extLst>
              <a:ext uri="{FF2B5EF4-FFF2-40B4-BE49-F238E27FC236}">
                <a16:creationId xmlns:a16="http://schemas.microsoft.com/office/drawing/2014/main" id="{9FC3B4E6-ADEE-9CE3-ACAA-DD72FF716A42}"/>
              </a:ext>
            </a:extLst>
          </p:cNvPr>
          <p:cNvSpPr>
            <a:spLocks noGrp="1"/>
          </p:cNvSpPr>
          <p:nvPr>
            <p:ph type="sldNum" sz="quarter" idx="12"/>
          </p:nvPr>
        </p:nvSpPr>
        <p:spPr/>
        <p:txBody>
          <a:bodyPr/>
          <a:lstStyle/>
          <a:p>
            <a:fld id="{8D5E55B3-D7D2-4EA0-81E6-F1B72FED0397}" type="slidenum">
              <a:rPr lang="en-US" smtClean="0"/>
              <a:t>‹#›</a:t>
            </a:fld>
            <a:endParaRPr lang="en-US"/>
          </a:p>
        </p:txBody>
      </p:sp>
    </p:spTree>
    <p:extLst>
      <p:ext uri="{BB962C8B-B14F-4D97-AF65-F5344CB8AC3E}">
        <p14:creationId xmlns:p14="http://schemas.microsoft.com/office/powerpoint/2010/main" val="3414464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F1EFDA2-5568-3110-342E-7A15574C50C9}"/>
              </a:ext>
            </a:extLst>
          </p:cNvPr>
          <p:cNvSpPr>
            <a:spLocks noGrp="1"/>
          </p:cNvSpPr>
          <p:nvPr>
            <p:ph type="title"/>
          </p:nvPr>
        </p:nvSpPr>
        <p:spPr/>
        <p:txBody>
          <a:bodyPr/>
          <a:lstStyle/>
          <a:p>
            <a:r>
              <a:rPr lang="ko-KR" altLang="en-US"/>
              <a:t>마스터 제목 스타일 편집</a:t>
            </a:r>
            <a:endParaRPr lang="en-US"/>
          </a:p>
        </p:txBody>
      </p:sp>
      <p:sp>
        <p:nvSpPr>
          <p:cNvPr id="3" name="내용 개체 틀 2">
            <a:extLst>
              <a:ext uri="{FF2B5EF4-FFF2-40B4-BE49-F238E27FC236}">
                <a16:creationId xmlns:a16="http://schemas.microsoft.com/office/drawing/2014/main" id="{CBBBBCA8-90ED-7AC0-83DF-D4BAE868D0FD}"/>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날짜 개체 틀 3">
            <a:extLst>
              <a:ext uri="{FF2B5EF4-FFF2-40B4-BE49-F238E27FC236}">
                <a16:creationId xmlns:a16="http://schemas.microsoft.com/office/drawing/2014/main" id="{3943300A-B4EB-75D9-7A45-3BE8CEAC2DAD}"/>
              </a:ext>
            </a:extLst>
          </p:cNvPr>
          <p:cNvSpPr>
            <a:spLocks noGrp="1"/>
          </p:cNvSpPr>
          <p:nvPr>
            <p:ph type="dt" sz="half" idx="10"/>
          </p:nvPr>
        </p:nvSpPr>
        <p:spPr/>
        <p:txBody>
          <a:bodyPr/>
          <a:lstStyle/>
          <a:p>
            <a:fld id="{6D4BBD04-33D5-4655-90CC-1D2BDFE3FCCD}" type="datetimeFigureOut">
              <a:rPr lang="en-US" smtClean="0"/>
              <a:t>5/2/2024</a:t>
            </a:fld>
            <a:endParaRPr lang="en-US"/>
          </a:p>
        </p:txBody>
      </p:sp>
      <p:sp>
        <p:nvSpPr>
          <p:cNvPr id="5" name="바닥글 개체 틀 4">
            <a:extLst>
              <a:ext uri="{FF2B5EF4-FFF2-40B4-BE49-F238E27FC236}">
                <a16:creationId xmlns:a16="http://schemas.microsoft.com/office/drawing/2014/main" id="{0EE7BDBD-3A45-B1D4-FA5D-4D0C0FD1DCFD}"/>
              </a:ext>
            </a:extLst>
          </p:cNvPr>
          <p:cNvSpPr>
            <a:spLocks noGrp="1"/>
          </p:cNvSpPr>
          <p:nvPr>
            <p:ph type="ftr" sz="quarter" idx="11"/>
          </p:nvPr>
        </p:nvSpPr>
        <p:spPr/>
        <p:txBody>
          <a:bodyPr/>
          <a:lstStyle/>
          <a:p>
            <a:endParaRPr lang="en-US"/>
          </a:p>
        </p:txBody>
      </p:sp>
      <p:sp>
        <p:nvSpPr>
          <p:cNvPr id="6" name="슬라이드 번호 개체 틀 5">
            <a:extLst>
              <a:ext uri="{FF2B5EF4-FFF2-40B4-BE49-F238E27FC236}">
                <a16:creationId xmlns:a16="http://schemas.microsoft.com/office/drawing/2014/main" id="{13198555-5D3B-2DB8-333F-BEA70A17AAAF}"/>
              </a:ext>
            </a:extLst>
          </p:cNvPr>
          <p:cNvSpPr>
            <a:spLocks noGrp="1"/>
          </p:cNvSpPr>
          <p:nvPr>
            <p:ph type="sldNum" sz="quarter" idx="12"/>
          </p:nvPr>
        </p:nvSpPr>
        <p:spPr/>
        <p:txBody>
          <a:bodyPr/>
          <a:lstStyle/>
          <a:p>
            <a:fld id="{8D5E55B3-D7D2-4EA0-81E6-F1B72FED0397}" type="slidenum">
              <a:rPr lang="en-US" smtClean="0"/>
              <a:t>‹#›</a:t>
            </a:fld>
            <a:endParaRPr lang="en-US"/>
          </a:p>
        </p:txBody>
      </p:sp>
    </p:spTree>
    <p:extLst>
      <p:ext uri="{BB962C8B-B14F-4D97-AF65-F5344CB8AC3E}">
        <p14:creationId xmlns:p14="http://schemas.microsoft.com/office/powerpoint/2010/main" val="1530116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F59B817-983A-606D-CABF-70074F90F848}"/>
              </a:ext>
            </a:extLst>
          </p:cNvPr>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endParaRPr lang="en-US"/>
          </a:p>
        </p:txBody>
      </p:sp>
      <p:sp>
        <p:nvSpPr>
          <p:cNvPr id="3" name="텍스트 개체 틀 2">
            <a:extLst>
              <a:ext uri="{FF2B5EF4-FFF2-40B4-BE49-F238E27FC236}">
                <a16:creationId xmlns:a16="http://schemas.microsoft.com/office/drawing/2014/main" id="{849B8A45-3B6B-27F5-06EA-D3CD8C954D7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A941A8E3-E1C3-C49F-5A11-3AE2E73E0464}"/>
              </a:ext>
            </a:extLst>
          </p:cNvPr>
          <p:cNvSpPr>
            <a:spLocks noGrp="1"/>
          </p:cNvSpPr>
          <p:nvPr>
            <p:ph type="dt" sz="half" idx="10"/>
          </p:nvPr>
        </p:nvSpPr>
        <p:spPr/>
        <p:txBody>
          <a:bodyPr/>
          <a:lstStyle/>
          <a:p>
            <a:fld id="{6D4BBD04-33D5-4655-90CC-1D2BDFE3FCCD}" type="datetimeFigureOut">
              <a:rPr lang="en-US" smtClean="0"/>
              <a:t>5/2/2024</a:t>
            </a:fld>
            <a:endParaRPr lang="en-US"/>
          </a:p>
        </p:txBody>
      </p:sp>
      <p:sp>
        <p:nvSpPr>
          <p:cNvPr id="5" name="바닥글 개체 틀 4">
            <a:extLst>
              <a:ext uri="{FF2B5EF4-FFF2-40B4-BE49-F238E27FC236}">
                <a16:creationId xmlns:a16="http://schemas.microsoft.com/office/drawing/2014/main" id="{97C92766-44A2-634E-1A90-BF1EC39F22D6}"/>
              </a:ext>
            </a:extLst>
          </p:cNvPr>
          <p:cNvSpPr>
            <a:spLocks noGrp="1"/>
          </p:cNvSpPr>
          <p:nvPr>
            <p:ph type="ftr" sz="quarter" idx="11"/>
          </p:nvPr>
        </p:nvSpPr>
        <p:spPr/>
        <p:txBody>
          <a:bodyPr/>
          <a:lstStyle/>
          <a:p>
            <a:endParaRPr lang="en-US"/>
          </a:p>
        </p:txBody>
      </p:sp>
      <p:sp>
        <p:nvSpPr>
          <p:cNvPr id="6" name="슬라이드 번호 개체 틀 5">
            <a:extLst>
              <a:ext uri="{FF2B5EF4-FFF2-40B4-BE49-F238E27FC236}">
                <a16:creationId xmlns:a16="http://schemas.microsoft.com/office/drawing/2014/main" id="{B940258D-FE39-FB77-D056-1D4E945F3692}"/>
              </a:ext>
            </a:extLst>
          </p:cNvPr>
          <p:cNvSpPr>
            <a:spLocks noGrp="1"/>
          </p:cNvSpPr>
          <p:nvPr>
            <p:ph type="sldNum" sz="quarter" idx="12"/>
          </p:nvPr>
        </p:nvSpPr>
        <p:spPr/>
        <p:txBody>
          <a:bodyPr/>
          <a:lstStyle/>
          <a:p>
            <a:fld id="{8D5E55B3-D7D2-4EA0-81E6-F1B72FED0397}" type="slidenum">
              <a:rPr lang="en-US" smtClean="0"/>
              <a:t>‹#›</a:t>
            </a:fld>
            <a:endParaRPr lang="en-US"/>
          </a:p>
        </p:txBody>
      </p:sp>
    </p:spTree>
    <p:extLst>
      <p:ext uri="{BB962C8B-B14F-4D97-AF65-F5344CB8AC3E}">
        <p14:creationId xmlns:p14="http://schemas.microsoft.com/office/powerpoint/2010/main" val="1336490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4F79D74-4BF8-DE4A-3CFD-1AD0D2A4F0C0}"/>
              </a:ext>
            </a:extLst>
          </p:cNvPr>
          <p:cNvSpPr>
            <a:spLocks noGrp="1"/>
          </p:cNvSpPr>
          <p:nvPr>
            <p:ph type="title"/>
          </p:nvPr>
        </p:nvSpPr>
        <p:spPr/>
        <p:txBody>
          <a:bodyPr/>
          <a:lstStyle/>
          <a:p>
            <a:r>
              <a:rPr lang="ko-KR" altLang="en-US"/>
              <a:t>마스터 제목 스타일 편집</a:t>
            </a:r>
            <a:endParaRPr lang="en-US"/>
          </a:p>
        </p:txBody>
      </p:sp>
      <p:sp>
        <p:nvSpPr>
          <p:cNvPr id="3" name="내용 개체 틀 2">
            <a:extLst>
              <a:ext uri="{FF2B5EF4-FFF2-40B4-BE49-F238E27FC236}">
                <a16:creationId xmlns:a16="http://schemas.microsoft.com/office/drawing/2014/main" id="{CAB52D18-5C21-B724-3E61-B4B73579DCE0}"/>
              </a:ext>
            </a:extLst>
          </p:cNvPr>
          <p:cNvSpPr>
            <a:spLocks noGrp="1"/>
          </p:cNvSpPr>
          <p:nvPr>
            <p:ph sz="half" idx="1"/>
          </p:nvPr>
        </p:nvSpPr>
        <p:spPr>
          <a:xfrm>
            <a:off x="838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내용 개체 틀 3">
            <a:extLst>
              <a:ext uri="{FF2B5EF4-FFF2-40B4-BE49-F238E27FC236}">
                <a16:creationId xmlns:a16="http://schemas.microsoft.com/office/drawing/2014/main" id="{C3DC4E35-D7AD-ADB8-EE47-AB8FE1E20D52}"/>
              </a:ext>
            </a:extLst>
          </p:cNvPr>
          <p:cNvSpPr>
            <a:spLocks noGrp="1"/>
          </p:cNvSpPr>
          <p:nvPr>
            <p:ph sz="half" idx="2"/>
          </p:nvPr>
        </p:nvSpPr>
        <p:spPr>
          <a:xfrm>
            <a:off x="6172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5" name="날짜 개체 틀 4">
            <a:extLst>
              <a:ext uri="{FF2B5EF4-FFF2-40B4-BE49-F238E27FC236}">
                <a16:creationId xmlns:a16="http://schemas.microsoft.com/office/drawing/2014/main" id="{89E14801-FCB9-64A7-B161-36AEA5320B87}"/>
              </a:ext>
            </a:extLst>
          </p:cNvPr>
          <p:cNvSpPr>
            <a:spLocks noGrp="1"/>
          </p:cNvSpPr>
          <p:nvPr>
            <p:ph type="dt" sz="half" idx="10"/>
          </p:nvPr>
        </p:nvSpPr>
        <p:spPr/>
        <p:txBody>
          <a:bodyPr/>
          <a:lstStyle/>
          <a:p>
            <a:fld id="{6D4BBD04-33D5-4655-90CC-1D2BDFE3FCCD}" type="datetimeFigureOut">
              <a:rPr lang="en-US" smtClean="0"/>
              <a:t>5/2/2024</a:t>
            </a:fld>
            <a:endParaRPr lang="en-US"/>
          </a:p>
        </p:txBody>
      </p:sp>
      <p:sp>
        <p:nvSpPr>
          <p:cNvPr id="6" name="바닥글 개체 틀 5">
            <a:extLst>
              <a:ext uri="{FF2B5EF4-FFF2-40B4-BE49-F238E27FC236}">
                <a16:creationId xmlns:a16="http://schemas.microsoft.com/office/drawing/2014/main" id="{E96F8B28-A998-AB93-BCD8-FA094BEA1403}"/>
              </a:ext>
            </a:extLst>
          </p:cNvPr>
          <p:cNvSpPr>
            <a:spLocks noGrp="1"/>
          </p:cNvSpPr>
          <p:nvPr>
            <p:ph type="ftr" sz="quarter" idx="11"/>
          </p:nvPr>
        </p:nvSpPr>
        <p:spPr/>
        <p:txBody>
          <a:bodyPr/>
          <a:lstStyle/>
          <a:p>
            <a:endParaRPr lang="en-US"/>
          </a:p>
        </p:txBody>
      </p:sp>
      <p:sp>
        <p:nvSpPr>
          <p:cNvPr id="7" name="슬라이드 번호 개체 틀 6">
            <a:extLst>
              <a:ext uri="{FF2B5EF4-FFF2-40B4-BE49-F238E27FC236}">
                <a16:creationId xmlns:a16="http://schemas.microsoft.com/office/drawing/2014/main" id="{C050A636-A576-71C8-3979-80AE42050605}"/>
              </a:ext>
            </a:extLst>
          </p:cNvPr>
          <p:cNvSpPr>
            <a:spLocks noGrp="1"/>
          </p:cNvSpPr>
          <p:nvPr>
            <p:ph type="sldNum" sz="quarter" idx="12"/>
          </p:nvPr>
        </p:nvSpPr>
        <p:spPr/>
        <p:txBody>
          <a:bodyPr/>
          <a:lstStyle/>
          <a:p>
            <a:fld id="{8D5E55B3-D7D2-4EA0-81E6-F1B72FED0397}" type="slidenum">
              <a:rPr lang="en-US" smtClean="0"/>
              <a:t>‹#›</a:t>
            </a:fld>
            <a:endParaRPr lang="en-US"/>
          </a:p>
        </p:txBody>
      </p:sp>
    </p:spTree>
    <p:extLst>
      <p:ext uri="{BB962C8B-B14F-4D97-AF65-F5344CB8AC3E}">
        <p14:creationId xmlns:p14="http://schemas.microsoft.com/office/powerpoint/2010/main" val="61391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5727C77-BA96-4AA8-80B6-2F4CA7234146}"/>
              </a:ext>
            </a:extLst>
          </p:cNvPr>
          <p:cNvSpPr>
            <a:spLocks noGrp="1"/>
          </p:cNvSpPr>
          <p:nvPr>
            <p:ph type="title"/>
          </p:nvPr>
        </p:nvSpPr>
        <p:spPr>
          <a:xfrm>
            <a:off x="839788" y="365125"/>
            <a:ext cx="10515600" cy="1325563"/>
          </a:xfrm>
        </p:spPr>
        <p:txBody>
          <a:bodyPr/>
          <a:lstStyle/>
          <a:p>
            <a:r>
              <a:rPr lang="ko-KR" altLang="en-US"/>
              <a:t>마스터 제목 스타일 편집</a:t>
            </a:r>
            <a:endParaRPr lang="en-US"/>
          </a:p>
        </p:txBody>
      </p:sp>
      <p:sp>
        <p:nvSpPr>
          <p:cNvPr id="3" name="텍스트 개체 틀 2">
            <a:extLst>
              <a:ext uri="{FF2B5EF4-FFF2-40B4-BE49-F238E27FC236}">
                <a16:creationId xmlns:a16="http://schemas.microsoft.com/office/drawing/2014/main" id="{AB3D97CA-2A10-9B19-A686-8A3A4BE5BDA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90D58C16-D27F-D7D4-56D4-211BB1F8E809}"/>
              </a:ext>
            </a:extLst>
          </p:cNvPr>
          <p:cNvSpPr>
            <a:spLocks noGrp="1"/>
          </p:cNvSpPr>
          <p:nvPr>
            <p:ph sz="half" idx="2"/>
          </p:nvPr>
        </p:nvSpPr>
        <p:spPr>
          <a:xfrm>
            <a:off x="839788" y="2505075"/>
            <a:ext cx="5157787"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5" name="텍스트 개체 틀 4">
            <a:extLst>
              <a:ext uri="{FF2B5EF4-FFF2-40B4-BE49-F238E27FC236}">
                <a16:creationId xmlns:a16="http://schemas.microsoft.com/office/drawing/2014/main" id="{4B20ABC4-46B5-BC7E-3447-7223831A3C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C9EABB93-D5FF-6DA5-D11F-076E896E63A2}"/>
              </a:ext>
            </a:extLst>
          </p:cNvPr>
          <p:cNvSpPr>
            <a:spLocks noGrp="1"/>
          </p:cNvSpPr>
          <p:nvPr>
            <p:ph sz="quarter" idx="4"/>
          </p:nvPr>
        </p:nvSpPr>
        <p:spPr>
          <a:xfrm>
            <a:off x="6172200" y="2505075"/>
            <a:ext cx="5183188"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7" name="날짜 개체 틀 6">
            <a:extLst>
              <a:ext uri="{FF2B5EF4-FFF2-40B4-BE49-F238E27FC236}">
                <a16:creationId xmlns:a16="http://schemas.microsoft.com/office/drawing/2014/main" id="{ABFE8E35-E234-5255-2B63-7875D0A454D3}"/>
              </a:ext>
            </a:extLst>
          </p:cNvPr>
          <p:cNvSpPr>
            <a:spLocks noGrp="1"/>
          </p:cNvSpPr>
          <p:nvPr>
            <p:ph type="dt" sz="half" idx="10"/>
          </p:nvPr>
        </p:nvSpPr>
        <p:spPr/>
        <p:txBody>
          <a:bodyPr/>
          <a:lstStyle/>
          <a:p>
            <a:fld id="{6D4BBD04-33D5-4655-90CC-1D2BDFE3FCCD}" type="datetimeFigureOut">
              <a:rPr lang="en-US" smtClean="0"/>
              <a:t>5/2/2024</a:t>
            </a:fld>
            <a:endParaRPr lang="en-US"/>
          </a:p>
        </p:txBody>
      </p:sp>
      <p:sp>
        <p:nvSpPr>
          <p:cNvPr id="8" name="바닥글 개체 틀 7">
            <a:extLst>
              <a:ext uri="{FF2B5EF4-FFF2-40B4-BE49-F238E27FC236}">
                <a16:creationId xmlns:a16="http://schemas.microsoft.com/office/drawing/2014/main" id="{E2936AF4-4CBB-0A68-C3FE-3C930012F679}"/>
              </a:ext>
            </a:extLst>
          </p:cNvPr>
          <p:cNvSpPr>
            <a:spLocks noGrp="1"/>
          </p:cNvSpPr>
          <p:nvPr>
            <p:ph type="ftr" sz="quarter" idx="11"/>
          </p:nvPr>
        </p:nvSpPr>
        <p:spPr/>
        <p:txBody>
          <a:bodyPr/>
          <a:lstStyle/>
          <a:p>
            <a:endParaRPr lang="en-US"/>
          </a:p>
        </p:txBody>
      </p:sp>
      <p:sp>
        <p:nvSpPr>
          <p:cNvPr id="9" name="슬라이드 번호 개체 틀 8">
            <a:extLst>
              <a:ext uri="{FF2B5EF4-FFF2-40B4-BE49-F238E27FC236}">
                <a16:creationId xmlns:a16="http://schemas.microsoft.com/office/drawing/2014/main" id="{29528967-C6AD-8E06-3C8B-E40E4594952E}"/>
              </a:ext>
            </a:extLst>
          </p:cNvPr>
          <p:cNvSpPr>
            <a:spLocks noGrp="1"/>
          </p:cNvSpPr>
          <p:nvPr>
            <p:ph type="sldNum" sz="quarter" idx="12"/>
          </p:nvPr>
        </p:nvSpPr>
        <p:spPr/>
        <p:txBody>
          <a:bodyPr/>
          <a:lstStyle/>
          <a:p>
            <a:fld id="{8D5E55B3-D7D2-4EA0-81E6-F1B72FED0397}" type="slidenum">
              <a:rPr lang="en-US" smtClean="0"/>
              <a:t>‹#›</a:t>
            </a:fld>
            <a:endParaRPr lang="en-US"/>
          </a:p>
        </p:txBody>
      </p:sp>
    </p:spTree>
    <p:extLst>
      <p:ext uri="{BB962C8B-B14F-4D97-AF65-F5344CB8AC3E}">
        <p14:creationId xmlns:p14="http://schemas.microsoft.com/office/powerpoint/2010/main" val="1841375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4BB574E-FADA-1FBC-9C4F-235D46DA8D34}"/>
              </a:ext>
            </a:extLst>
          </p:cNvPr>
          <p:cNvSpPr>
            <a:spLocks noGrp="1"/>
          </p:cNvSpPr>
          <p:nvPr>
            <p:ph type="title"/>
          </p:nvPr>
        </p:nvSpPr>
        <p:spPr/>
        <p:txBody>
          <a:bodyPr/>
          <a:lstStyle/>
          <a:p>
            <a:r>
              <a:rPr lang="ko-KR" altLang="en-US"/>
              <a:t>마스터 제목 스타일 편집</a:t>
            </a:r>
            <a:endParaRPr lang="en-US"/>
          </a:p>
        </p:txBody>
      </p:sp>
      <p:sp>
        <p:nvSpPr>
          <p:cNvPr id="3" name="날짜 개체 틀 2">
            <a:extLst>
              <a:ext uri="{FF2B5EF4-FFF2-40B4-BE49-F238E27FC236}">
                <a16:creationId xmlns:a16="http://schemas.microsoft.com/office/drawing/2014/main" id="{BDD122E1-F53F-E491-DF1F-4CF7FB5C4071}"/>
              </a:ext>
            </a:extLst>
          </p:cNvPr>
          <p:cNvSpPr>
            <a:spLocks noGrp="1"/>
          </p:cNvSpPr>
          <p:nvPr>
            <p:ph type="dt" sz="half" idx="10"/>
          </p:nvPr>
        </p:nvSpPr>
        <p:spPr/>
        <p:txBody>
          <a:bodyPr/>
          <a:lstStyle/>
          <a:p>
            <a:fld id="{6D4BBD04-33D5-4655-90CC-1D2BDFE3FCCD}" type="datetimeFigureOut">
              <a:rPr lang="en-US" smtClean="0"/>
              <a:t>5/2/2024</a:t>
            </a:fld>
            <a:endParaRPr lang="en-US"/>
          </a:p>
        </p:txBody>
      </p:sp>
      <p:sp>
        <p:nvSpPr>
          <p:cNvPr id="4" name="바닥글 개체 틀 3">
            <a:extLst>
              <a:ext uri="{FF2B5EF4-FFF2-40B4-BE49-F238E27FC236}">
                <a16:creationId xmlns:a16="http://schemas.microsoft.com/office/drawing/2014/main" id="{C66D4FB8-CAEC-369A-62C7-0471DC0AA3A2}"/>
              </a:ext>
            </a:extLst>
          </p:cNvPr>
          <p:cNvSpPr>
            <a:spLocks noGrp="1"/>
          </p:cNvSpPr>
          <p:nvPr>
            <p:ph type="ftr" sz="quarter" idx="11"/>
          </p:nvPr>
        </p:nvSpPr>
        <p:spPr/>
        <p:txBody>
          <a:bodyPr/>
          <a:lstStyle/>
          <a:p>
            <a:endParaRPr lang="en-US"/>
          </a:p>
        </p:txBody>
      </p:sp>
      <p:sp>
        <p:nvSpPr>
          <p:cNvPr id="5" name="슬라이드 번호 개체 틀 4">
            <a:extLst>
              <a:ext uri="{FF2B5EF4-FFF2-40B4-BE49-F238E27FC236}">
                <a16:creationId xmlns:a16="http://schemas.microsoft.com/office/drawing/2014/main" id="{32DF422E-4C68-17CA-2E22-FFFA0750155F}"/>
              </a:ext>
            </a:extLst>
          </p:cNvPr>
          <p:cNvSpPr>
            <a:spLocks noGrp="1"/>
          </p:cNvSpPr>
          <p:nvPr>
            <p:ph type="sldNum" sz="quarter" idx="12"/>
          </p:nvPr>
        </p:nvSpPr>
        <p:spPr/>
        <p:txBody>
          <a:bodyPr/>
          <a:lstStyle/>
          <a:p>
            <a:fld id="{8D5E55B3-D7D2-4EA0-81E6-F1B72FED0397}" type="slidenum">
              <a:rPr lang="en-US" smtClean="0"/>
              <a:t>‹#›</a:t>
            </a:fld>
            <a:endParaRPr lang="en-US"/>
          </a:p>
        </p:txBody>
      </p:sp>
    </p:spTree>
    <p:extLst>
      <p:ext uri="{BB962C8B-B14F-4D97-AF65-F5344CB8AC3E}">
        <p14:creationId xmlns:p14="http://schemas.microsoft.com/office/powerpoint/2010/main" val="3423560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D50B005A-8C22-B103-1B96-07AD95DD9AA8}"/>
              </a:ext>
            </a:extLst>
          </p:cNvPr>
          <p:cNvSpPr>
            <a:spLocks noGrp="1"/>
          </p:cNvSpPr>
          <p:nvPr>
            <p:ph type="dt" sz="half" idx="10"/>
          </p:nvPr>
        </p:nvSpPr>
        <p:spPr/>
        <p:txBody>
          <a:bodyPr/>
          <a:lstStyle/>
          <a:p>
            <a:fld id="{6D4BBD04-33D5-4655-90CC-1D2BDFE3FCCD}" type="datetimeFigureOut">
              <a:rPr lang="en-US" smtClean="0"/>
              <a:t>5/2/2024</a:t>
            </a:fld>
            <a:endParaRPr lang="en-US"/>
          </a:p>
        </p:txBody>
      </p:sp>
      <p:sp>
        <p:nvSpPr>
          <p:cNvPr id="3" name="바닥글 개체 틀 2">
            <a:extLst>
              <a:ext uri="{FF2B5EF4-FFF2-40B4-BE49-F238E27FC236}">
                <a16:creationId xmlns:a16="http://schemas.microsoft.com/office/drawing/2014/main" id="{C59D759B-2967-0D11-B509-CEA35416220F}"/>
              </a:ext>
            </a:extLst>
          </p:cNvPr>
          <p:cNvSpPr>
            <a:spLocks noGrp="1"/>
          </p:cNvSpPr>
          <p:nvPr>
            <p:ph type="ftr" sz="quarter" idx="11"/>
          </p:nvPr>
        </p:nvSpPr>
        <p:spPr/>
        <p:txBody>
          <a:bodyPr/>
          <a:lstStyle/>
          <a:p>
            <a:endParaRPr lang="en-US"/>
          </a:p>
        </p:txBody>
      </p:sp>
      <p:sp>
        <p:nvSpPr>
          <p:cNvPr id="4" name="슬라이드 번호 개체 틀 3">
            <a:extLst>
              <a:ext uri="{FF2B5EF4-FFF2-40B4-BE49-F238E27FC236}">
                <a16:creationId xmlns:a16="http://schemas.microsoft.com/office/drawing/2014/main" id="{D54CBD1A-EECF-DFB7-43C5-83C8B8EB1DF9}"/>
              </a:ext>
            </a:extLst>
          </p:cNvPr>
          <p:cNvSpPr>
            <a:spLocks noGrp="1"/>
          </p:cNvSpPr>
          <p:nvPr>
            <p:ph type="sldNum" sz="quarter" idx="12"/>
          </p:nvPr>
        </p:nvSpPr>
        <p:spPr/>
        <p:txBody>
          <a:bodyPr/>
          <a:lstStyle/>
          <a:p>
            <a:fld id="{8D5E55B3-D7D2-4EA0-81E6-F1B72FED0397}" type="slidenum">
              <a:rPr lang="en-US" smtClean="0"/>
              <a:t>‹#›</a:t>
            </a:fld>
            <a:endParaRPr lang="en-US"/>
          </a:p>
        </p:txBody>
      </p:sp>
    </p:spTree>
    <p:extLst>
      <p:ext uri="{BB962C8B-B14F-4D97-AF65-F5344CB8AC3E}">
        <p14:creationId xmlns:p14="http://schemas.microsoft.com/office/powerpoint/2010/main" val="41125529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6CAE2CF-B5E0-3D9A-403A-081CD6E6C84A}"/>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내용 개체 틀 2">
            <a:extLst>
              <a:ext uri="{FF2B5EF4-FFF2-40B4-BE49-F238E27FC236}">
                <a16:creationId xmlns:a16="http://schemas.microsoft.com/office/drawing/2014/main" id="{D072823F-D23C-5699-9FFA-425F46EC33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텍스트 개체 틀 3">
            <a:extLst>
              <a:ext uri="{FF2B5EF4-FFF2-40B4-BE49-F238E27FC236}">
                <a16:creationId xmlns:a16="http://schemas.microsoft.com/office/drawing/2014/main" id="{E6579952-C833-4DD7-E450-F73B39CCF3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53640FE2-F332-4781-5223-F851FBF3D763}"/>
              </a:ext>
            </a:extLst>
          </p:cNvPr>
          <p:cNvSpPr>
            <a:spLocks noGrp="1"/>
          </p:cNvSpPr>
          <p:nvPr>
            <p:ph type="dt" sz="half" idx="10"/>
          </p:nvPr>
        </p:nvSpPr>
        <p:spPr/>
        <p:txBody>
          <a:bodyPr/>
          <a:lstStyle/>
          <a:p>
            <a:fld id="{6D4BBD04-33D5-4655-90CC-1D2BDFE3FCCD}" type="datetimeFigureOut">
              <a:rPr lang="en-US" smtClean="0"/>
              <a:t>5/2/2024</a:t>
            </a:fld>
            <a:endParaRPr lang="en-US"/>
          </a:p>
        </p:txBody>
      </p:sp>
      <p:sp>
        <p:nvSpPr>
          <p:cNvPr id="6" name="바닥글 개체 틀 5">
            <a:extLst>
              <a:ext uri="{FF2B5EF4-FFF2-40B4-BE49-F238E27FC236}">
                <a16:creationId xmlns:a16="http://schemas.microsoft.com/office/drawing/2014/main" id="{BA61F9BD-8143-F370-4665-DD7B972D918D}"/>
              </a:ext>
            </a:extLst>
          </p:cNvPr>
          <p:cNvSpPr>
            <a:spLocks noGrp="1"/>
          </p:cNvSpPr>
          <p:nvPr>
            <p:ph type="ftr" sz="quarter" idx="11"/>
          </p:nvPr>
        </p:nvSpPr>
        <p:spPr/>
        <p:txBody>
          <a:bodyPr/>
          <a:lstStyle/>
          <a:p>
            <a:endParaRPr lang="en-US"/>
          </a:p>
        </p:txBody>
      </p:sp>
      <p:sp>
        <p:nvSpPr>
          <p:cNvPr id="7" name="슬라이드 번호 개체 틀 6">
            <a:extLst>
              <a:ext uri="{FF2B5EF4-FFF2-40B4-BE49-F238E27FC236}">
                <a16:creationId xmlns:a16="http://schemas.microsoft.com/office/drawing/2014/main" id="{F83BEB5B-C260-CF45-66C6-84A62CCD7BC4}"/>
              </a:ext>
            </a:extLst>
          </p:cNvPr>
          <p:cNvSpPr>
            <a:spLocks noGrp="1"/>
          </p:cNvSpPr>
          <p:nvPr>
            <p:ph type="sldNum" sz="quarter" idx="12"/>
          </p:nvPr>
        </p:nvSpPr>
        <p:spPr/>
        <p:txBody>
          <a:bodyPr/>
          <a:lstStyle/>
          <a:p>
            <a:fld id="{8D5E55B3-D7D2-4EA0-81E6-F1B72FED0397}" type="slidenum">
              <a:rPr lang="en-US" smtClean="0"/>
              <a:t>‹#›</a:t>
            </a:fld>
            <a:endParaRPr lang="en-US"/>
          </a:p>
        </p:txBody>
      </p:sp>
    </p:spTree>
    <p:extLst>
      <p:ext uri="{BB962C8B-B14F-4D97-AF65-F5344CB8AC3E}">
        <p14:creationId xmlns:p14="http://schemas.microsoft.com/office/powerpoint/2010/main" val="3353026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D728E54-B4F8-088B-724C-137CF96C209B}"/>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그림 개체 틀 2">
            <a:extLst>
              <a:ext uri="{FF2B5EF4-FFF2-40B4-BE49-F238E27FC236}">
                <a16:creationId xmlns:a16="http://schemas.microsoft.com/office/drawing/2014/main" id="{81F3A9D1-7B0F-38B8-D86A-5D5CCDEF84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텍스트 개체 틀 3">
            <a:extLst>
              <a:ext uri="{FF2B5EF4-FFF2-40B4-BE49-F238E27FC236}">
                <a16:creationId xmlns:a16="http://schemas.microsoft.com/office/drawing/2014/main" id="{7DBC4362-975C-28C2-D67C-33BD6AF1E3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1C3DF75A-EAFA-2086-EB87-80B7589F8FC2}"/>
              </a:ext>
            </a:extLst>
          </p:cNvPr>
          <p:cNvSpPr>
            <a:spLocks noGrp="1"/>
          </p:cNvSpPr>
          <p:nvPr>
            <p:ph type="dt" sz="half" idx="10"/>
          </p:nvPr>
        </p:nvSpPr>
        <p:spPr/>
        <p:txBody>
          <a:bodyPr/>
          <a:lstStyle/>
          <a:p>
            <a:fld id="{6D4BBD04-33D5-4655-90CC-1D2BDFE3FCCD}" type="datetimeFigureOut">
              <a:rPr lang="en-US" smtClean="0"/>
              <a:t>5/2/2024</a:t>
            </a:fld>
            <a:endParaRPr lang="en-US"/>
          </a:p>
        </p:txBody>
      </p:sp>
      <p:sp>
        <p:nvSpPr>
          <p:cNvPr id="6" name="바닥글 개체 틀 5">
            <a:extLst>
              <a:ext uri="{FF2B5EF4-FFF2-40B4-BE49-F238E27FC236}">
                <a16:creationId xmlns:a16="http://schemas.microsoft.com/office/drawing/2014/main" id="{6C7829EB-1DDD-E6ED-682E-6709069B57BC}"/>
              </a:ext>
            </a:extLst>
          </p:cNvPr>
          <p:cNvSpPr>
            <a:spLocks noGrp="1"/>
          </p:cNvSpPr>
          <p:nvPr>
            <p:ph type="ftr" sz="quarter" idx="11"/>
          </p:nvPr>
        </p:nvSpPr>
        <p:spPr/>
        <p:txBody>
          <a:bodyPr/>
          <a:lstStyle/>
          <a:p>
            <a:endParaRPr lang="en-US"/>
          </a:p>
        </p:txBody>
      </p:sp>
      <p:sp>
        <p:nvSpPr>
          <p:cNvPr id="7" name="슬라이드 번호 개체 틀 6">
            <a:extLst>
              <a:ext uri="{FF2B5EF4-FFF2-40B4-BE49-F238E27FC236}">
                <a16:creationId xmlns:a16="http://schemas.microsoft.com/office/drawing/2014/main" id="{2EF6014D-4511-4EB0-5CF1-2F8BB10449D7}"/>
              </a:ext>
            </a:extLst>
          </p:cNvPr>
          <p:cNvSpPr>
            <a:spLocks noGrp="1"/>
          </p:cNvSpPr>
          <p:nvPr>
            <p:ph type="sldNum" sz="quarter" idx="12"/>
          </p:nvPr>
        </p:nvSpPr>
        <p:spPr/>
        <p:txBody>
          <a:bodyPr/>
          <a:lstStyle/>
          <a:p>
            <a:fld id="{8D5E55B3-D7D2-4EA0-81E6-F1B72FED0397}" type="slidenum">
              <a:rPr lang="en-US" smtClean="0"/>
              <a:t>‹#›</a:t>
            </a:fld>
            <a:endParaRPr lang="en-US"/>
          </a:p>
        </p:txBody>
      </p:sp>
    </p:spTree>
    <p:extLst>
      <p:ext uri="{BB962C8B-B14F-4D97-AF65-F5344CB8AC3E}">
        <p14:creationId xmlns:p14="http://schemas.microsoft.com/office/powerpoint/2010/main" val="2814320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10A9F17F-9011-7050-9071-9C8AE20416E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US"/>
          </a:p>
        </p:txBody>
      </p:sp>
      <p:sp>
        <p:nvSpPr>
          <p:cNvPr id="3" name="텍스트 개체 틀 2">
            <a:extLst>
              <a:ext uri="{FF2B5EF4-FFF2-40B4-BE49-F238E27FC236}">
                <a16:creationId xmlns:a16="http://schemas.microsoft.com/office/drawing/2014/main" id="{A994C434-231B-81FE-E1E4-6279C6B466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날짜 개체 틀 3">
            <a:extLst>
              <a:ext uri="{FF2B5EF4-FFF2-40B4-BE49-F238E27FC236}">
                <a16:creationId xmlns:a16="http://schemas.microsoft.com/office/drawing/2014/main" id="{A4C01087-FF61-0B1B-1B24-FEDBC6CC42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D4BBD04-33D5-4655-90CC-1D2BDFE3FCCD}" type="datetimeFigureOut">
              <a:rPr lang="en-US" smtClean="0"/>
              <a:t>5/2/2024</a:t>
            </a:fld>
            <a:endParaRPr lang="en-US"/>
          </a:p>
        </p:txBody>
      </p:sp>
      <p:sp>
        <p:nvSpPr>
          <p:cNvPr id="5" name="바닥글 개체 틀 4">
            <a:extLst>
              <a:ext uri="{FF2B5EF4-FFF2-40B4-BE49-F238E27FC236}">
                <a16:creationId xmlns:a16="http://schemas.microsoft.com/office/drawing/2014/main" id="{224A7948-80DD-1E7A-D5AF-E269B6A0F1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슬라이드 번호 개체 틀 5">
            <a:extLst>
              <a:ext uri="{FF2B5EF4-FFF2-40B4-BE49-F238E27FC236}">
                <a16:creationId xmlns:a16="http://schemas.microsoft.com/office/drawing/2014/main" id="{B92592CB-A79D-45EF-1285-FD467E3311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D5E55B3-D7D2-4EA0-81E6-F1B72FED0397}" type="slidenum">
              <a:rPr lang="en-US" smtClean="0"/>
              <a:t>‹#›</a:t>
            </a:fld>
            <a:endParaRPr lang="en-US"/>
          </a:p>
        </p:txBody>
      </p:sp>
    </p:spTree>
    <p:extLst>
      <p:ext uri="{BB962C8B-B14F-4D97-AF65-F5344CB8AC3E}">
        <p14:creationId xmlns:p14="http://schemas.microsoft.com/office/powerpoint/2010/main" val="11641493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nature.com/articles/s41586-023-05896-x#ref-CR1"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nature.com/articles/s41586-023-06457-y#ref-CR2" TargetMode="External"/><Relationship Id="rId2" Type="http://schemas.openxmlformats.org/officeDocument/2006/relationships/hyperlink" Target="https://www.nature.com/articles/s41586-023-06457-y#ref-CR1" TargetMode="External"/><Relationship Id="rId1" Type="http://schemas.openxmlformats.org/officeDocument/2006/relationships/slideLayout" Target="../slideLayouts/slideLayout2.xml"/><Relationship Id="rId6" Type="http://schemas.openxmlformats.org/officeDocument/2006/relationships/hyperlink" Target="https://www.nature.com/articles/s41586-023-06457-y#ref-CR5" TargetMode="External"/><Relationship Id="rId5" Type="http://schemas.openxmlformats.org/officeDocument/2006/relationships/hyperlink" Target="https://www.nature.com/articles/s41586-023-06457-y#ref-CR4" TargetMode="External"/><Relationship Id="rId4" Type="http://schemas.openxmlformats.org/officeDocument/2006/relationships/hyperlink" Target="https://www.nature.com/articles/s41586-023-06457-y#ref-CR3"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en.wikipedia.org/wiki/Human_Genome_Project#cite_note-3" TargetMode="External"/><Relationship Id="rId2" Type="http://schemas.openxmlformats.org/officeDocument/2006/relationships/hyperlink" Target="https://en.wikipedia.org/wiki/Federal_government_of_the_United_State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en.wikipedia.org/wiki/Buffalo,_New_York" TargetMode="External"/><Relationship Id="rId7" Type="http://schemas.openxmlformats.org/officeDocument/2006/relationships/hyperlink" Target="https://en.wikipedia.org/wiki/Human_Genome_Project#cite_note-74" TargetMode="External"/><Relationship Id="rId2" Type="http://schemas.openxmlformats.org/officeDocument/2006/relationships/hyperlink" Target="https://en.wikipedia.org/wiki/Public_sector" TargetMode="External"/><Relationship Id="rId1" Type="http://schemas.openxmlformats.org/officeDocument/2006/relationships/slideLayout" Target="../slideLayouts/slideLayout2.xml"/><Relationship Id="rId6" Type="http://schemas.openxmlformats.org/officeDocument/2006/relationships/hyperlink" Target="https://en.wikipedia.org/wiki/Human_Genome_Project#cite_note-73" TargetMode="External"/><Relationship Id="rId5" Type="http://schemas.openxmlformats.org/officeDocument/2006/relationships/hyperlink" Target="https://en.wikipedia.org/wiki/Roswell_Park_Comprehensive_Cancer_Center" TargetMode="External"/><Relationship Id="rId4" Type="http://schemas.openxmlformats.org/officeDocument/2006/relationships/hyperlink" Target="https://en.wikipedia.org/wiki/Code_name"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en.wikipedia.org/wiki/Ray_White_(geneticist)" TargetMode="External"/><Relationship Id="rId3" Type="http://schemas.openxmlformats.org/officeDocument/2006/relationships/hyperlink" Target="https://en.wikipedia.org/wiki/DNA_sequencing" TargetMode="External"/><Relationship Id="rId7" Type="http://schemas.openxmlformats.org/officeDocument/2006/relationships/hyperlink" Target="https://en.wikipedia.org/wiki/David_Botstein" TargetMode="External"/><Relationship Id="rId2" Type="http://schemas.openxmlformats.org/officeDocument/2006/relationships/hyperlink" Target="https://en.wikipedia.org/wiki/Gene_mapping" TargetMode="External"/><Relationship Id="rId1" Type="http://schemas.openxmlformats.org/officeDocument/2006/relationships/slideLayout" Target="../slideLayouts/slideLayout2.xml"/><Relationship Id="rId6" Type="http://schemas.openxmlformats.org/officeDocument/2006/relationships/hyperlink" Target="https://en.wikipedia.org/wiki/Human_Genome_Project#cite_note-29" TargetMode="External"/><Relationship Id="rId5" Type="http://schemas.openxmlformats.org/officeDocument/2006/relationships/hyperlink" Target="https://en.wikipedia.org/wiki/Human_Genome_Project#cite_note-28" TargetMode="External"/><Relationship Id="rId10" Type="http://schemas.openxmlformats.org/officeDocument/2006/relationships/hyperlink" Target="https://en.wikipedia.org/wiki/Human_Genome_Project#cite_note-30" TargetMode="External"/><Relationship Id="rId4" Type="http://schemas.openxmlformats.org/officeDocument/2006/relationships/hyperlink" Target="https://en.wikipedia.org/wiki/Restriction_fragment_length_polymorphism" TargetMode="External"/><Relationship Id="rId9" Type="http://schemas.openxmlformats.org/officeDocument/2006/relationships/hyperlink" Target="https://en.wikipedia.org/wiki/Genetic_linkage"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https://www.ncbi.nlm.nih.gov/pmc/articles/PMC2904936/#B48"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en.wikipedia.org/wiki/University_of_California,_Santa_Cruz" TargetMode="External"/><Relationship Id="rId13" Type="http://schemas.openxmlformats.org/officeDocument/2006/relationships/hyperlink" Target="https://en.wikipedia.org/wiki/Human_Genome_Project#cite_note-35" TargetMode="External"/><Relationship Id="rId3" Type="http://schemas.openxmlformats.org/officeDocument/2006/relationships/hyperlink" Target="https://en.wikipedia.org/wiki/Prime_Minister_of_the_United_Kingdom" TargetMode="External"/><Relationship Id="rId7" Type="http://schemas.openxmlformats.org/officeDocument/2006/relationships/hyperlink" Target="https://en.wikipedia.org/wiki/Genome_Project" TargetMode="External"/><Relationship Id="rId12" Type="http://schemas.openxmlformats.org/officeDocument/2006/relationships/hyperlink" Target="https://en.wikipedia.org/wiki/Human_Genome_Project#cite_note-34" TargetMode="External"/><Relationship Id="rId2" Type="http://schemas.openxmlformats.org/officeDocument/2006/relationships/hyperlink" Target="https://en.wikipedia.org/wiki/Bill_Clinton" TargetMode="External"/><Relationship Id="rId1" Type="http://schemas.openxmlformats.org/officeDocument/2006/relationships/slideLayout" Target="../slideLayouts/slideLayout2.xml"/><Relationship Id="rId6" Type="http://schemas.openxmlformats.org/officeDocument/2006/relationships/hyperlink" Target="https://en.wikipedia.org/wiki/Human_Genome_Project#cite_note-32" TargetMode="External"/><Relationship Id="rId11" Type="http://schemas.openxmlformats.org/officeDocument/2006/relationships/hyperlink" Target="https://en.wikipedia.org/wiki/Human_Genome_Project#cite_note-33" TargetMode="External"/><Relationship Id="rId5" Type="http://schemas.openxmlformats.org/officeDocument/2006/relationships/hyperlink" Target="https://en.wikipedia.org/wiki/Human_Genome_Project#cite_note-31" TargetMode="External"/><Relationship Id="rId10" Type="http://schemas.openxmlformats.org/officeDocument/2006/relationships/hyperlink" Target="https://en.wikipedia.org/wiki/David_Haussler" TargetMode="External"/><Relationship Id="rId4" Type="http://schemas.openxmlformats.org/officeDocument/2006/relationships/hyperlink" Target="https://en.wikipedia.org/wiki/Tony_Blair" TargetMode="External"/><Relationship Id="rId9" Type="http://schemas.openxmlformats.org/officeDocument/2006/relationships/hyperlink" Target="https://en.wikipedia.org/wiki/Jim_Kent"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en.wikipedia.org/wiki/Human_Genome_Project#cite_note-49" TargetMode="External"/><Relationship Id="rId3" Type="http://schemas.openxmlformats.org/officeDocument/2006/relationships/hyperlink" Target="https://en.wikipedia.org/wiki/Y_chromosome" TargetMode="External"/><Relationship Id="rId7" Type="http://schemas.openxmlformats.org/officeDocument/2006/relationships/hyperlink" Target="https://en.wikipedia.org/wiki/Preprint" TargetMode="External"/><Relationship Id="rId2" Type="http://schemas.openxmlformats.org/officeDocument/2006/relationships/hyperlink" Target="https://en.wikipedia.org/wiki/Human_Genome_Project#cite_note-NatureMile-45" TargetMode="External"/><Relationship Id="rId1" Type="http://schemas.openxmlformats.org/officeDocument/2006/relationships/slideLayout" Target="../slideLayouts/slideLayout2.xml"/><Relationship Id="rId6" Type="http://schemas.openxmlformats.org/officeDocument/2006/relationships/hyperlink" Target="https://en.wikipedia.org/wiki/Human_Genome_Project#cite_note-48" TargetMode="External"/><Relationship Id="rId5" Type="http://schemas.openxmlformats.org/officeDocument/2006/relationships/hyperlink" Target="https://en.wikipedia.org/wiki/Human_Genome_Project#cite_note-47" TargetMode="External"/><Relationship Id="rId10" Type="http://schemas.openxmlformats.org/officeDocument/2006/relationships/hyperlink" Target="https://en.wikipedia.org/wiki/Human_Genome_Project#cite_note-51" TargetMode="External"/><Relationship Id="rId4" Type="http://schemas.openxmlformats.org/officeDocument/2006/relationships/hyperlink" Target="https://en.wikipedia.org/wiki/Human_Genome_Project#cite_note-46" TargetMode="External"/><Relationship Id="rId9" Type="http://schemas.openxmlformats.org/officeDocument/2006/relationships/hyperlink" Target="https://en.wikipedia.org/wiki/Human_Genome_Project#cite_note-5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FE2962-66F5-F05B-A491-AC6FA43BF56E}"/>
              </a:ext>
            </a:extLst>
          </p:cNvPr>
          <p:cNvSpPr>
            <a:spLocks noGrp="1"/>
          </p:cNvSpPr>
          <p:nvPr>
            <p:ph type="ctrTitle"/>
          </p:nvPr>
        </p:nvSpPr>
        <p:spPr>
          <a:xfrm>
            <a:off x="1651168" y="335131"/>
            <a:ext cx="9144000" cy="2387600"/>
          </a:xfrm>
        </p:spPr>
        <p:txBody>
          <a:bodyPr>
            <a:normAutofit/>
          </a:bodyPr>
          <a:lstStyle/>
          <a:p>
            <a:r>
              <a:rPr lang="en-US" sz="6600" dirty="0"/>
              <a:t>Human Genome Project</a:t>
            </a:r>
          </a:p>
        </p:txBody>
      </p:sp>
      <p:sp>
        <p:nvSpPr>
          <p:cNvPr id="3" name="부제목 2">
            <a:extLst>
              <a:ext uri="{FF2B5EF4-FFF2-40B4-BE49-F238E27FC236}">
                <a16:creationId xmlns:a16="http://schemas.microsoft.com/office/drawing/2014/main" id="{398F4D4A-A213-0269-281E-C79C6AE5FD3A}"/>
              </a:ext>
            </a:extLst>
          </p:cNvPr>
          <p:cNvSpPr>
            <a:spLocks noGrp="1"/>
          </p:cNvSpPr>
          <p:nvPr>
            <p:ph type="subTitle" idx="1"/>
          </p:nvPr>
        </p:nvSpPr>
        <p:spPr/>
        <p:txBody>
          <a:bodyPr/>
          <a:lstStyle/>
          <a:p>
            <a:r>
              <a:rPr lang="en-US" dirty="0"/>
              <a:t>By Jong Bhak</a:t>
            </a:r>
          </a:p>
          <a:p>
            <a:endParaRPr lang="en-US" dirty="0"/>
          </a:p>
          <a:p>
            <a:r>
              <a:rPr lang="en-US" dirty="0"/>
              <a:t>2024</a:t>
            </a:r>
          </a:p>
        </p:txBody>
      </p:sp>
      <p:pic>
        <p:nvPicPr>
          <p:cNvPr id="5" name="그림 4">
            <a:extLst>
              <a:ext uri="{FF2B5EF4-FFF2-40B4-BE49-F238E27FC236}">
                <a16:creationId xmlns:a16="http://schemas.microsoft.com/office/drawing/2014/main" id="{906C76B6-C497-26B5-A9F5-AE5C858A14D8}"/>
              </a:ext>
            </a:extLst>
          </p:cNvPr>
          <p:cNvPicPr>
            <a:picLocks noChangeAspect="1"/>
          </p:cNvPicPr>
          <p:nvPr/>
        </p:nvPicPr>
        <p:blipFill>
          <a:blip r:embed="rId2"/>
          <a:stretch>
            <a:fillRect/>
          </a:stretch>
        </p:blipFill>
        <p:spPr>
          <a:xfrm>
            <a:off x="207300" y="3602038"/>
            <a:ext cx="3171879" cy="3121677"/>
          </a:xfrm>
          <a:prstGeom prst="rect">
            <a:avLst/>
          </a:prstGeom>
        </p:spPr>
      </p:pic>
    </p:spTree>
    <p:extLst>
      <p:ext uri="{BB962C8B-B14F-4D97-AF65-F5344CB8AC3E}">
        <p14:creationId xmlns:p14="http://schemas.microsoft.com/office/powerpoint/2010/main" val="38502035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31FB8C6-0B0F-521D-3465-719AFB06BBA0}"/>
              </a:ext>
            </a:extLst>
          </p:cNvPr>
          <p:cNvSpPr>
            <a:spLocks noGrp="1"/>
          </p:cNvSpPr>
          <p:nvPr>
            <p:ph type="title"/>
          </p:nvPr>
        </p:nvSpPr>
        <p:spPr>
          <a:xfrm>
            <a:off x="587086" y="1059873"/>
            <a:ext cx="10766714" cy="630815"/>
          </a:xfrm>
        </p:spPr>
        <p:txBody>
          <a:bodyPr>
            <a:noAutofit/>
          </a:bodyPr>
          <a:lstStyle/>
          <a:p>
            <a:r>
              <a:rPr lang="en-US" sz="2800" b="0" i="0" dirty="0">
                <a:solidFill>
                  <a:srgbClr val="FF0000"/>
                </a:solidFill>
                <a:effectLst/>
                <a:highlight>
                  <a:srgbClr val="FFFFFF"/>
                </a:highlight>
                <a:latin typeface="roboto" panose="02000000000000000000" pitchFamily="2" charset="0"/>
              </a:rPr>
              <a:t>31 Mar 2022</a:t>
            </a:r>
            <a:br>
              <a:rPr lang="en-US" sz="2800" b="0" i="0" dirty="0">
                <a:solidFill>
                  <a:srgbClr val="FF0000"/>
                </a:solidFill>
                <a:effectLst/>
                <a:highlight>
                  <a:srgbClr val="FFFFFF"/>
                </a:highlight>
                <a:latin typeface="roboto" panose="02000000000000000000" pitchFamily="2" charset="0"/>
              </a:rPr>
            </a:br>
            <a:br>
              <a:rPr lang="en-US" sz="2800" dirty="0">
                <a:solidFill>
                  <a:srgbClr val="FF0000"/>
                </a:solidFill>
              </a:rPr>
            </a:br>
            <a:endParaRPr lang="en-US" sz="2800" dirty="0">
              <a:solidFill>
                <a:srgbClr val="FF0000"/>
              </a:solidFill>
            </a:endParaRPr>
          </a:p>
        </p:txBody>
      </p:sp>
      <p:sp>
        <p:nvSpPr>
          <p:cNvPr id="3" name="내용 개체 틀 2">
            <a:extLst>
              <a:ext uri="{FF2B5EF4-FFF2-40B4-BE49-F238E27FC236}">
                <a16:creationId xmlns:a16="http://schemas.microsoft.com/office/drawing/2014/main" id="{DDF44FD1-C32F-5342-3D24-4F427CD706B5}"/>
              </a:ext>
            </a:extLst>
          </p:cNvPr>
          <p:cNvSpPr>
            <a:spLocks noGrp="1"/>
          </p:cNvSpPr>
          <p:nvPr>
            <p:ph idx="1"/>
          </p:nvPr>
        </p:nvSpPr>
        <p:spPr/>
        <p:txBody>
          <a:bodyPr/>
          <a:lstStyle/>
          <a:p>
            <a:endParaRPr lang="en-US" dirty="0"/>
          </a:p>
        </p:txBody>
      </p:sp>
      <p:pic>
        <p:nvPicPr>
          <p:cNvPr id="5" name="그림 4">
            <a:extLst>
              <a:ext uri="{FF2B5EF4-FFF2-40B4-BE49-F238E27FC236}">
                <a16:creationId xmlns:a16="http://schemas.microsoft.com/office/drawing/2014/main" id="{E994D8CF-D825-A725-50BF-AFB324E3D876}"/>
              </a:ext>
            </a:extLst>
          </p:cNvPr>
          <p:cNvPicPr>
            <a:picLocks noChangeAspect="1"/>
          </p:cNvPicPr>
          <p:nvPr/>
        </p:nvPicPr>
        <p:blipFill>
          <a:blip r:embed="rId2"/>
          <a:stretch>
            <a:fillRect/>
          </a:stretch>
        </p:blipFill>
        <p:spPr>
          <a:xfrm>
            <a:off x="2961764" y="0"/>
            <a:ext cx="8918154" cy="6858000"/>
          </a:xfrm>
          <a:prstGeom prst="rect">
            <a:avLst/>
          </a:prstGeom>
        </p:spPr>
      </p:pic>
    </p:spTree>
    <p:extLst>
      <p:ext uri="{BB962C8B-B14F-4D97-AF65-F5344CB8AC3E}">
        <p14:creationId xmlns:p14="http://schemas.microsoft.com/office/powerpoint/2010/main" val="4709181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B2A0FCE-15AF-CFA3-3E14-37278164BE80}"/>
              </a:ext>
            </a:extLst>
          </p:cNvPr>
          <p:cNvSpPr>
            <a:spLocks noGrp="1"/>
          </p:cNvSpPr>
          <p:nvPr>
            <p:ph type="title"/>
          </p:nvPr>
        </p:nvSpPr>
        <p:spPr>
          <a:xfrm>
            <a:off x="136814" y="18256"/>
            <a:ext cx="10515600" cy="927318"/>
          </a:xfrm>
        </p:spPr>
        <p:txBody>
          <a:bodyPr/>
          <a:lstStyle/>
          <a:p>
            <a:r>
              <a:rPr lang="en-US" b="1" i="0" dirty="0">
                <a:solidFill>
                  <a:srgbClr val="1A1A1A"/>
                </a:solidFill>
                <a:effectLst/>
                <a:latin typeface="var(--font-family-sans-serif)"/>
              </a:rPr>
              <a:t>Abstract</a:t>
            </a:r>
            <a:endParaRPr lang="en-US" dirty="0"/>
          </a:p>
        </p:txBody>
      </p:sp>
      <p:sp>
        <p:nvSpPr>
          <p:cNvPr id="3" name="내용 개체 틀 2">
            <a:extLst>
              <a:ext uri="{FF2B5EF4-FFF2-40B4-BE49-F238E27FC236}">
                <a16:creationId xmlns:a16="http://schemas.microsoft.com/office/drawing/2014/main" id="{C15F7C15-99F9-441F-03E8-99A12DF1C344}"/>
              </a:ext>
            </a:extLst>
          </p:cNvPr>
          <p:cNvSpPr>
            <a:spLocks noGrp="1"/>
          </p:cNvSpPr>
          <p:nvPr>
            <p:ph idx="1"/>
          </p:nvPr>
        </p:nvSpPr>
        <p:spPr>
          <a:xfrm>
            <a:off x="623455" y="1231323"/>
            <a:ext cx="10730345" cy="5138303"/>
          </a:xfrm>
        </p:spPr>
        <p:txBody>
          <a:bodyPr>
            <a:normAutofit lnSpcReduction="10000"/>
          </a:bodyPr>
          <a:lstStyle/>
          <a:p>
            <a:pPr algn="l"/>
            <a:r>
              <a:rPr lang="en-US" b="0" i="0" dirty="0">
                <a:solidFill>
                  <a:srgbClr val="333333"/>
                </a:solidFill>
                <a:effectLst/>
                <a:latin typeface="PT Serif" panose="020F0502020204030204" pitchFamily="18" charset="0"/>
              </a:rPr>
              <a:t>Since its initial release in 2000, the human reference genome has covered only the euchromatic fraction of the genome, leaving important heterochromatic regions unfinished. </a:t>
            </a:r>
          </a:p>
          <a:p>
            <a:pPr algn="l"/>
            <a:r>
              <a:rPr lang="en-US" b="0" i="0" dirty="0">
                <a:solidFill>
                  <a:srgbClr val="333333"/>
                </a:solidFill>
                <a:effectLst/>
                <a:latin typeface="PT Serif" panose="020F0502020204030204" pitchFamily="18" charset="0"/>
              </a:rPr>
              <a:t>Addressing the remaining 8% of the genome, the Telomere-to-Telomere (T2T) Consortium presents a complete 3.055 billion–base pair sequence of a human genome, T2T-CHM13, that includes gapless assemblies for all chromosomes </a:t>
            </a:r>
            <a:r>
              <a:rPr lang="en-US" b="0" i="0" dirty="0">
                <a:solidFill>
                  <a:srgbClr val="FF0000"/>
                </a:solidFill>
                <a:effectLst/>
                <a:latin typeface="PT Serif" panose="020F0502020204030204" pitchFamily="18" charset="0"/>
              </a:rPr>
              <a:t>except Y</a:t>
            </a:r>
            <a:r>
              <a:rPr lang="en-US" b="0" i="0" dirty="0">
                <a:solidFill>
                  <a:srgbClr val="333333"/>
                </a:solidFill>
                <a:effectLst/>
                <a:latin typeface="PT Serif" panose="020F0502020204030204" pitchFamily="18" charset="0"/>
              </a:rPr>
              <a:t>, corrects errors in the prior references, and introduces nearly 200 million base pairs of sequence containing 1956 gene predictions, 99 of which are predicted to be protein coding. The completed regions include all centromeric satellite arrays, recent segmental duplications, and the short arms of all five acrocentric chromosomes, unlocking these complex regions of the genome to variational and functional studies.</a:t>
            </a:r>
          </a:p>
          <a:p>
            <a:endParaRPr lang="en-US" dirty="0"/>
          </a:p>
        </p:txBody>
      </p:sp>
    </p:spTree>
    <p:extLst>
      <p:ext uri="{BB962C8B-B14F-4D97-AF65-F5344CB8AC3E}">
        <p14:creationId xmlns:p14="http://schemas.microsoft.com/office/powerpoint/2010/main" val="2101014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70E3EE9-8BAA-8484-A876-40E6AE588B5A}"/>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FE0F31BB-30B3-3EB9-116F-49B377098103}"/>
              </a:ext>
            </a:extLst>
          </p:cNvPr>
          <p:cNvSpPr>
            <a:spLocks noGrp="1"/>
          </p:cNvSpPr>
          <p:nvPr>
            <p:ph idx="1"/>
          </p:nvPr>
        </p:nvSpPr>
        <p:spPr/>
        <p:txBody>
          <a:bodyPr/>
          <a:lstStyle/>
          <a:p>
            <a:endParaRPr lang="en-US"/>
          </a:p>
        </p:txBody>
      </p:sp>
      <p:pic>
        <p:nvPicPr>
          <p:cNvPr id="1026" name="Picture 2">
            <a:extLst>
              <a:ext uri="{FF2B5EF4-FFF2-40B4-BE49-F238E27FC236}">
                <a16:creationId xmlns:a16="http://schemas.microsoft.com/office/drawing/2014/main" id="{23C151B1-73F1-FD26-3A7F-65DEDD774A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5191" y="0"/>
            <a:ext cx="526256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7178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D20CF38-FA05-43FA-FF9E-412625E56798}"/>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7D61EA54-01AE-701D-9647-8A7FA21035E5}"/>
              </a:ext>
            </a:extLst>
          </p:cNvPr>
          <p:cNvSpPr>
            <a:spLocks noGrp="1"/>
          </p:cNvSpPr>
          <p:nvPr>
            <p:ph idx="1"/>
          </p:nvPr>
        </p:nvSpPr>
        <p:spPr/>
        <p:txBody>
          <a:bodyPr/>
          <a:lstStyle/>
          <a:p>
            <a:endParaRPr lang="en-US"/>
          </a:p>
        </p:txBody>
      </p:sp>
      <p:pic>
        <p:nvPicPr>
          <p:cNvPr id="2050" name="Picture 2">
            <a:extLst>
              <a:ext uri="{FF2B5EF4-FFF2-40B4-BE49-F238E27FC236}">
                <a16:creationId xmlns:a16="http://schemas.microsoft.com/office/drawing/2014/main" id="{76C94A53-1E9C-B190-6BF2-C48B9CDDCD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285" y="0"/>
            <a:ext cx="767715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79154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BFE82EB-21CA-AAAC-B409-C8089596A23E}"/>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419062BF-4E49-CA6C-D2CB-0019447A7188}"/>
              </a:ext>
            </a:extLst>
          </p:cNvPr>
          <p:cNvSpPr>
            <a:spLocks noGrp="1"/>
          </p:cNvSpPr>
          <p:nvPr>
            <p:ph idx="1"/>
          </p:nvPr>
        </p:nvSpPr>
        <p:spPr/>
        <p:txBody>
          <a:bodyPr/>
          <a:lstStyle/>
          <a:p>
            <a:endParaRPr lang="en-US"/>
          </a:p>
        </p:txBody>
      </p:sp>
      <p:pic>
        <p:nvPicPr>
          <p:cNvPr id="5" name="그림 4">
            <a:extLst>
              <a:ext uri="{FF2B5EF4-FFF2-40B4-BE49-F238E27FC236}">
                <a16:creationId xmlns:a16="http://schemas.microsoft.com/office/drawing/2014/main" id="{3ED0FC83-91FD-2AE3-F582-BEA93BA6212B}"/>
              </a:ext>
            </a:extLst>
          </p:cNvPr>
          <p:cNvPicPr>
            <a:picLocks noChangeAspect="1"/>
          </p:cNvPicPr>
          <p:nvPr/>
        </p:nvPicPr>
        <p:blipFill>
          <a:blip r:embed="rId2"/>
          <a:stretch>
            <a:fillRect/>
          </a:stretch>
        </p:blipFill>
        <p:spPr>
          <a:xfrm>
            <a:off x="6138389" y="0"/>
            <a:ext cx="5113366" cy="6858000"/>
          </a:xfrm>
          <a:prstGeom prst="rect">
            <a:avLst/>
          </a:prstGeom>
        </p:spPr>
      </p:pic>
    </p:spTree>
    <p:extLst>
      <p:ext uri="{BB962C8B-B14F-4D97-AF65-F5344CB8AC3E}">
        <p14:creationId xmlns:p14="http://schemas.microsoft.com/office/powerpoint/2010/main" val="5078105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FB11B7F-1140-C9A6-7D26-1CFD535ED794}"/>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D3F99496-2E4B-5E4D-43C9-B7DF71EAD435}"/>
              </a:ext>
            </a:extLst>
          </p:cNvPr>
          <p:cNvSpPr>
            <a:spLocks noGrp="1"/>
          </p:cNvSpPr>
          <p:nvPr>
            <p:ph idx="1"/>
          </p:nvPr>
        </p:nvSpPr>
        <p:spPr/>
        <p:txBody>
          <a:bodyPr/>
          <a:lstStyle/>
          <a:p>
            <a:endParaRPr lang="en-US"/>
          </a:p>
        </p:txBody>
      </p:sp>
      <p:pic>
        <p:nvPicPr>
          <p:cNvPr id="5" name="그림 4">
            <a:extLst>
              <a:ext uri="{FF2B5EF4-FFF2-40B4-BE49-F238E27FC236}">
                <a16:creationId xmlns:a16="http://schemas.microsoft.com/office/drawing/2014/main" id="{E48D571D-3B28-86CA-0217-5AC670FFD509}"/>
              </a:ext>
            </a:extLst>
          </p:cNvPr>
          <p:cNvPicPr>
            <a:picLocks noChangeAspect="1"/>
          </p:cNvPicPr>
          <p:nvPr/>
        </p:nvPicPr>
        <p:blipFill>
          <a:blip r:embed="rId2"/>
          <a:stretch>
            <a:fillRect/>
          </a:stretch>
        </p:blipFill>
        <p:spPr>
          <a:xfrm>
            <a:off x="1573267" y="0"/>
            <a:ext cx="9045466" cy="6858000"/>
          </a:xfrm>
          <a:prstGeom prst="rect">
            <a:avLst/>
          </a:prstGeom>
        </p:spPr>
      </p:pic>
    </p:spTree>
    <p:extLst>
      <p:ext uri="{BB962C8B-B14F-4D97-AF65-F5344CB8AC3E}">
        <p14:creationId xmlns:p14="http://schemas.microsoft.com/office/powerpoint/2010/main" val="19568163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2DFD05C-4A98-CA42-D4A3-0BACE3B88D1D}"/>
              </a:ext>
            </a:extLst>
          </p:cNvPr>
          <p:cNvSpPr>
            <a:spLocks noGrp="1"/>
          </p:cNvSpPr>
          <p:nvPr>
            <p:ph type="title"/>
          </p:nvPr>
        </p:nvSpPr>
        <p:spPr/>
        <p:txBody>
          <a:bodyPr/>
          <a:lstStyle/>
          <a:p>
            <a:r>
              <a:rPr lang="en-US" dirty="0"/>
              <a:t>Human Pan Genome</a:t>
            </a:r>
          </a:p>
        </p:txBody>
      </p:sp>
      <p:sp>
        <p:nvSpPr>
          <p:cNvPr id="3" name="내용 개체 틀 2">
            <a:extLst>
              <a:ext uri="{FF2B5EF4-FFF2-40B4-BE49-F238E27FC236}">
                <a16:creationId xmlns:a16="http://schemas.microsoft.com/office/drawing/2014/main" id="{ACA8C1B9-3557-AE7B-D47F-29373655DBAA}"/>
              </a:ext>
            </a:extLst>
          </p:cNvPr>
          <p:cNvSpPr>
            <a:spLocks noGrp="1"/>
          </p:cNvSpPr>
          <p:nvPr>
            <p:ph idx="1"/>
          </p:nvPr>
        </p:nvSpPr>
        <p:spPr/>
        <p:txBody>
          <a:bodyPr/>
          <a:lstStyle/>
          <a:p>
            <a:endParaRPr lang="en-US" dirty="0"/>
          </a:p>
        </p:txBody>
      </p:sp>
      <p:pic>
        <p:nvPicPr>
          <p:cNvPr id="5" name="그림 4">
            <a:extLst>
              <a:ext uri="{FF2B5EF4-FFF2-40B4-BE49-F238E27FC236}">
                <a16:creationId xmlns:a16="http://schemas.microsoft.com/office/drawing/2014/main" id="{464CAA67-4E0B-935A-813D-22CF0B70CF84}"/>
              </a:ext>
            </a:extLst>
          </p:cNvPr>
          <p:cNvPicPr>
            <a:picLocks noChangeAspect="1"/>
          </p:cNvPicPr>
          <p:nvPr/>
        </p:nvPicPr>
        <p:blipFill>
          <a:blip r:embed="rId2"/>
          <a:stretch>
            <a:fillRect/>
          </a:stretch>
        </p:blipFill>
        <p:spPr>
          <a:xfrm>
            <a:off x="2898660" y="1507852"/>
            <a:ext cx="8904175" cy="5350148"/>
          </a:xfrm>
          <a:prstGeom prst="rect">
            <a:avLst/>
          </a:prstGeom>
        </p:spPr>
      </p:pic>
    </p:spTree>
    <p:extLst>
      <p:ext uri="{BB962C8B-B14F-4D97-AF65-F5344CB8AC3E}">
        <p14:creationId xmlns:p14="http://schemas.microsoft.com/office/powerpoint/2010/main" val="3037595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2BF3612-9B88-ED4D-CE74-9B8FA6AA5C80}"/>
              </a:ext>
            </a:extLst>
          </p:cNvPr>
          <p:cNvSpPr>
            <a:spLocks noGrp="1"/>
          </p:cNvSpPr>
          <p:nvPr>
            <p:ph type="title"/>
          </p:nvPr>
        </p:nvSpPr>
        <p:spPr>
          <a:xfrm>
            <a:off x="838200" y="365126"/>
            <a:ext cx="10515600" cy="653184"/>
          </a:xfrm>
        </p:spPr>
        <p:txBody>
          <a:bodyPr>
            <a:normAutofit fontScale="90000"/>
          </a:bodyPr>
          <a:lstStyle/>
          <a:p>
            <a:r>
              <a:rPr lang="en-US" dirty="0">
                <a:solidFill>
                  <a:srgbClr val="222222"/>
                </a:solidFill>
                <a:highlight>
                  <a:srgbClr val="FFFFFF"/>
                </a:highlight>
                <a:latin typeface="Harding"/>
              </a:rPr>
              <a:t>T</a:t>
            </a:r>
            <a:r>
              <a:rPr lang="en-US" b="0" i="0" dirty="0">
                <a:solidFill>
                  <a:srgbClr val="222222"/>
                </a:solidFill>
                <a:effectLst/>
                <a:highlight>
                  <a:srgbClr val="FFFFFF"/>
                </a:highlight>
                <a:latin typeface="Harding"/>
              </a:rPr>
              <a:t>he Human Pangenome Reference</a:t>
            </a:r>
            <a:endParaRPr lang="en-US" dirty="0"/>
          </a:p>
        </p:txBody>
      </p:sp>
      <p:sp>
        <p:nvSpPr>
          <p:cNvPr id="3" name="내용 개체 틀 2">
            <a:extLst>
              <a:ext uri="{FF2B5EF4-FFF2-40B4-BE49-F238E27FC236}">
                <a16:creationId xmlns:a16="http://schemas.microsoft.com/office/drawing/2014/main" id="{ED9BC7D1-8FAC-27BC-F497-5AA1082BBE57}"/>
              </a:ext>
            </a:extLst>
          </p:cNvPr>
          <p:cNvSpPr>
            <a:spLocks noGrp="1"/>
          </p:cNvSpPr>
          <p:nvPr>
            <p:ph idx="1"/>
          </p:nvPr>
        </p:nvSpPr>
        <p:spPr>
          <a:xfrm>
            <a:off x="396586" y="1335232"/>
            <a:ext cx="10515600" cy="5157642"/>
          </a:xfrm>
        </p:spPr>
        <p:txBody>
          <a:bodyPr>
            <a:normAutofit fontScale="92500" lnSpcReduction="10000"/>
          </a:bodyPr>
          <a:lstStyle/>
          <a:p>
            <a:r>
              <a:rPr lang="en-US" b="0" i="0" dirty="0">
                <a:solidFill>
                  <a:srgbClr val="222222"/>
                </a:solidFill>
                <a:effectLst/>
                <a:highlight>
                  <a:srgbClr val="FFFFFF"/>
                </a:highlight>
                <a:latin typeface="Arial Narrow" panose="020B0606020202030204" pitchFamily="34" charset="0"/>
              </a:rPr>
              <a:t>A first draft of the human pangenome reference. </a:t>
            </a:r>
          </a:p>
          <a:p>
            <a:r>
              <a:rPr lang="en-US" dirty="0" err="1">
                <a:solidFill>
                  <a:srgbClr val="222222"/>
                </a:solidFill>
                <a:highlight>
                  <a:srgbClr val="FFFFFF"/>
                </a:highlight>
                <a:latin typeface="Arial Narrow" panose="020B0606020202030204" pitchFamily="34" charset="0"/>
              </a:rPr>
              <a:t>co</a:t>
            </a:r>
            <a:r>
              <a:rPr lang="en-US" b="0" i="0" dirty="0" err="1">
                <a:solidFill>
                  <a:srgbClr val="222222"/>
                </a:solidFill>
                <a:effectLst/>
                <a:highlight>
                  <a:srgbClr val="FFFFFF"/>
                </a:highlight>
                <a:latin typeface="Arial Narrow" panose="020B0606020202030204" pitchFamily="34" charset="0"/>
              </a:rPr>
              <a:t>tains</a:t>
            </a:r>
            <a:r>
              <a:rPr lang="en-US" b="0" i="0" dirty="0">
                <a:solidFill>
                  <a:srgbClr val="222222"/>
                </a:solidFill>
                <a:effectLst/>
                <a:highlight>
                  <a:srgbClr val="FFFFFF"/>
                </a:highlight>
                <a:latin typeface="Arial Narrow" panose="020B0606020202030204" pitchFamily="34" charset="0"/>
              </a:rPr>
              <a:t> 47 phased, diploid assemblies from a cohort of genetically diverse individuals</a:t>
            </a:r>
            <a:r>
              <a:rPr lang="en-US" b="0" i="0" baseline="30000" dirty="0">
                <a:solidFill>
                  <a:srgbClr val="006699"/>
                </a:solidFill>
                <a:effectLst/>
                <a:highlight>
                  <a:srgbClr val="FFFFFF"/>
                </a:highlight>
                <a:latin typeface="Arial Narrow" panose="020B0606020202030204" pitchFamily="34" charset="0"/>
                <a:hlinkClick r:id="rId2" tooltip="1000 Genomes Project Consortium. A global reference for human genetic variation. Nature 526, 68–74 (2015)."/>
              </a:rPr>
              <a:t>1</a:t>
            </a:r>
            <a:r>
              <a:rPr lang="en-US" b="0" i="0" dirty="0">
                <a:solidFill>
                  <a:srgbClr val="222222"/>
                </a:solidFill>
                <a:effectLst/>
                <a:highlight>
                  <a:srgbClr val="FFFFFF"/>
                </a:highlight>
                <a:latin typeface="Arial Narrow" panose="020B0606020202030204" pitchFamily="34" charset="0"/>
              </a:rPr>
              <a:t>. </a:t>
            </a:r>
          </a:p>
          <a:p>
            <a:r>
              <a:rPr lang="en-US" b="0" i="0" dirty="0">
                <a:solidFill>
                  <a:srgbClr val="222222"/>
                </a:solidFill>
                <a:effectLst/>
                <a:highlight>
                  <a:srgbClr val="FFFFFF"/>
                </a:highlight>
                <a:latin typeface="Arial Narrow" panose="020B0606020202030204" pitchFamily="34" charset="0"/>
              </a:rPr>
              <a:t>cover more than 99% of the expected sequence in each genome and are more than 99% accurate at the structural and base pair levels. </a:t>
            </a:r>
          </a:p>
          <a:p>
            <a:r>
              <a:rPr lang="en-US" b="0" i="0" dirty="0">
                <a:solidFill>
                  <a:srgbClr val="222222"/>
                </a:solidFill>
                <a:effectLst/>
                <a:highlight>
                  <a:srgbClr val="FFFFFF"/>
                </a:highlight>
                <a:latin typeface="Arial Narrow" panose="020B0606020202030204" pitchFamily="34" charset="0"/>
              </a:rPr>
              <a:t>a draft pangenome that captures known variants and haplotypes and reveals new alleles at structurally complex loci. </a:t>
            </a:r>
          </a:p>
          <a:p>
            <a:r>
              <a:rPr lang="en-US" b="0" i="0" dirty="0">
                <a:solidFill>
                  <a:srgbClr val="222222"/>
                </a:solidFill>
                <a:effectLst/>
                <a:highlight>
                  <a:srgbClr val="FFFFFF"/>
                </a:highlight>
                <a:latin typeface="Arial Narrow" panose="020B0606020202030204" pitchFamily="34" charset="0"/>
              </a:rPr>
              <a:t>add 119 million base pairs of </a:t>
            </a:r>
            <a:r>
              <a:rPr lang="en-US" b="0" i="0" dirty="0">
                <a:solidFill>
                  <a:srgbClr val="FF0000"/>
                </a:solidFill>
                <a:effectLst/>
                <a:highlight>
                  <a:srgbClr val="FFFFFF"/>
                </a:highlight>
                <a:latin typeface="Arial Narrow" panose="020B0606020202030204" pitchFamily="34" charset="0"/>
              </a:rPr>
              <a:t>euchromatic</a:t>
            </a:r>
            <a:r>
              <a:rPr lang="en-US" b="0" i="0" dirty="0">
                <a:solidFill>
                  <a:srgbClr val="222222"/>
                </a:solidFill>
                <a:effectLst/>
                <a:highlight>
                  <a:srgbClr val="FFFFFF"/>
                </a:highlight>
                <a:latin typeface="Arial Narrow" panose="020B0606020202030204" pitchFamily="34" charset="0"/>
              </a:rPr>
              <a:t> polymorphic sequences and 1,115 gene duplications relative to the existing reference GRCh38. Roughly 90 million of the additional base pairs are derived from structural variation. Using our draft pangenome to </a:t>
            </a:r>
            <a:r>
              <a:rPr lang="en-US" b="0" i="0" dirty="0" err="1">
                <a:solidFill>
                  <a:srgbClr val="222222"/>
                </a:solidFill>
                <a:effectLst/>
                <a:highlight>
                  <a:srgbClr val="FFFFFF"/>
                </a:highlight>
                <a:latin typeface="Arial Narrow" panose="020B0606020202030204" pitchFamily="34" charset="0"/>
              </a:rPr>
              <a:t>analyse</a:t>
            </a:r>
            <a:r>
              <a:rPr lang="en-US" b="0" i="0" dirty="0">
                <a:solidFill>
                  <a:srgbClr val="222222"/>
                </a:solidFill>
                <a:effectLst/>
                <a:highlight>
                  <a:srgbClr val="FFFFFF"/>
                </a:highlight>
                <a:latin typeface="Arial Narrow" panose="020B0606020202030204" pitchFamily="34" charset="0"/>
              </a:rPr>
              <a:t> short-read data reduced small variant discovery errors by 34% and increased the number of structural variants detected per haplotype by 104% compared with GRCh38-based workflows, which enabled the typing of the vast majority of structural variant alleles per sample.</a:t>
            </a:r>
            <a:endParaRPr lang="en-US" dirty="0">
              <a:latin typeface="Arial Narrow" panose="020B0606020202030204" pitchFamily="34" charset="0"/>
            </a:endParaRPr>
          </a:p>
        </p:txBody>
      </p:sp>
    </p:spTree>
    <p:extLst>
      <p:ext uri="{BB962C8B-B14F-4D97-AF65-F5344CB8AC3E}">
        <p14:creationId xmlns:p14="http://schemas.microsoft.com/office/powerpoint/2010/main" val="16029332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7CCA61F-63C1-E6DE-7D37-81B10CDEF704}"/>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CC99D6AB-533E-958B-0BF9-CA34F0A2D313}"/>
              </a:ext>
            </a:extLst>
          </p:cNvPr>
          <p:cNvSpPr>
            <a:spLocks noGrp="1"/>
          </p:cNvSpPr>
          <p:nvPr>
            <p:ph idx="1"/>
          </p:nvPr>
        </p:nvSpPr>
        <p:spPr/>
        <p:txBody>
          <a:bodyPr/>
          <a:lstStyle/>
          <a:p>
            <a:endParaRPr lang="en-US"/>
          </a:p>
        </p:txBody>
      </p:sp>
      <p:pic>
        <p:nvPicPr>
          <p:cNvPr id="3074" name="Picture 2" descr="Fig. 1">
            <a:extLst>
              <a:ext uri="{FF2B5EF4-FFF2-40B4-BE49-F238E27FC236}">
                <a16:creationId xmlns:a16="http://schemas.microsoft.com/office/drawing/2014/main" id="{578477EF-D29B-EAD8-4C67-A466DCF1BE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9638" y="0"/>
            <a:ext cx="783272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367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28320A4-1A60-6328-B6D5-057289481565}"/>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6734DC9A-59B6-057C-69FF-DA6EF78E9D43}"/>
              </a:ext>
            </a:extLst>
          </p:cNvPr>
          <p:cNvSpPr>
            <a:spLocks noGrp="1"/>
          </p:cNvSpPr>
          <p:nvPr>
            <p:ph idx="1"/>
          </p:nvPr>
        </p:nvSpPr>
        <p:spPr/>
        <p:txBody>
          <a:bodyPr/>
          <a:lstStyle/>
          <a:p>
            <a:endParaRPr lang="en-US"/>
          </a:p>
        </p:txBody>
      </p:sp>
      <p:pic>
        <p:nvPicPr>
          <p:cNvPr id="5" name="그림 4">
            <a:extLst>
              <a:ext uri="{FF2B5EF4-FFF2-40B4-BE49-F238E27FC236}">
                <a16:creationId xmlns:a16="http://schemas.microsoft.com/office/drawing/2014/main" id="{3635DB5F-229C-4615-F83C-2A70EC1BD778}"/>
              </a:ext>
            </a:extLst>
          </p:cNvPr>
          <p:cNvPicPr>
            <a:picLocks noChangeAspect="1"/>
          </p:cNvPicPr>
          <p:nvPr/>
        </p:nvPicPr>
        <p:blipFill>
          <a:blip r:embed="rId2"/>
          <a:stretch>
            <a:fillRect/>
          </a:stretch>
        </p:blipFill>
        <p:spPr>
          <a:xfrm>
            <a:off x="261123" y="1286290"/>
            <a:ext cx="11669754" cy="5430008"/>
          </a:xfrm>
          <a:prstGeom prst="rect">
            <a:avLst/>
          </a:prstGeom>
        </p:spPr>
      </p:pic>
    </p:spTree>
    <p:extLst>
      <p:ext uri="{BB962C8B-B14F-4D97-AF65-F5344CB8AC3E}">
        <p14:creationId xmlns:p14="http://schemas.microsoft.com/office/powerpoint/2010/main" val="3814267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6494E6E-65A8-4F8E-5B0F-8ADAEA3DCABC}"/>
              </a:ext>
            </a:extLst>
          </p:cNvPr>
          <p:cNvSpPr>
            <a:spLocks noGrp="1"/>
          </p:cNvSpPr>
          <p:nvPr>
            <p:ph type="title"/>
          </p:nvPr>
        </p:nvSpPr>
        <p:spPr>
          <a:xfrm>
            <a:off x="277091" y="152112"/>
            <a:ext cx="10515600" cy="1325563"/>
          </a:xfrm>
        </p:spPr>
        <p:txBody>
          <a:bodyPr/>
          <a:lstStyle/>
          <a:p>
            <a:r>
              <a:rPr lang="en-US" dirty="0"/>
              <a:t>HGP</a:t>
            </a:r>
          </a:p>
        </p:txBody>
      </p:sp>
      <p:sp>
        <p:nvSpPr>
          <p:cNvPr id="3" name="내용 개체 틀 2">
            <a:extLst>
              <a:ext uri="{FF2B5EF4-FFF2-40B4-BE49-F238E27FC236}">
                <a16:creationId xmlns:a16="http://schemas.microsoft.com/office/drawing/2014/main" id="{DE773F4B-92DC-1445-01EC-52B29E6EF6A0}"/>
              </a:ext>
            </a:extLst>
          </p:cNvPr>
          <p:cNvSpPr>
            <a:spLocks noGrp="1"/>
          </p:cNvSpPr>
          <p:nvPr>
            <p:ph idx="1"/>
          </p:nvPr>
        </p:nvSpPr>
        <p:spPr>
          <a:xfrm>
            <a:off x="411307" y="1579419"/>
            <a:ext cx="11034280" cy="4769426"/>
          </a:xfrm>
        </p:spPr>
        <p:txBody>
          <a:bodyPr>
            <a:normAutofit/>
          </a:bodyPr>
          <a:lstStyle/>
          <a:p>
            <a:r>
              <a:rPr lang="en-US" sz="4000" b="0" i="0" dirty="0">
                <a:solidFill>
                  <a:srgbClr val="000000"/>
                </a:solidFill>
                <a:effectLst/>
                <a:highlight>
                  <a:srgbClr val="FFFFFF"/>
                </a:highlight>
                <a:latin typeface="Arial Narrow" panose="020B0606020202030204" pitchFamily="34" charset="0"/>
              </a:rPr>
              <a:t>Launched in October 1990 and completed in April 2003, </a:t>
            </a:r>
          </a:p>
          <a:p>
            <a:r>
              <a:rPr lang="en-US" sz="4000" dirty="0">
                <a:solidFill>
                  <a:srgbClr val="000000"/>
                </a:solidFill>
                <a:highlight>
                  <a:srgbClr val="FFFFFF"/>
                </a:highlight>
                <a:latin typeface="Arial Narrow" panose="020B0606020202030204" pitchFamily="34" charset="0"/>
              </a:rPr>
              <a:t>T</a:t>
            </a:r>
            <a:r>
              <a:rPr lang="en-US" sz="4000" b="0" i="0" dirty="0">
                <a:solidFill>
                  <a:srgbClr val="000000"/>
                </a:solidFill>
                <a:effectLst/>
                <a:highlight>
                  <a:srgbClr val="FFFFFF"/>
                </a:highlight>
                <a:latin typeface="Arial Narrow" panose="020B0606020202030204" pitchFamily="34" charset="0"/>
              </a:rPr>
              <a:t>he Human Genome Project’s signature accomplishment </a:t>
            </a:r>
          </a:p>
          <a:p>
            <a:r>
              <a:rPr lang="en-US" sz="4000" b="0" i="0" dirty="0">
                <a:solidFill>
                  <a:srgbClr val="000000"/>
                </a:solidFill>
                <a:effectLst/>
                <a:highlight>
                  <a:srgbClr val="FFFFFF"/>
                </a:highlight>
                <a:latin typeface="Arial Narrow" panose="020B0606020202030204" pitchFamily="34" charset="0"/>
              </a:rPr>
              <a:t>– generating the first sequence of the human genome – </a:t>
            </a:r>
          </a:p>
          <a:p>
            <a:r>
              <a:rPr lang="en-US" sz="4000" b="0" i="0" dirty="0">
                <a:solidFill>
                  <a:srgbClr val="000000"/>
                </a:solidFill>
                <a:effectLst/>
                <a:highlight>
                  <a:srgbClr val="FFFFFF"/>
                </a:highlight>
                <a:latin typeface="Arial Narrow" panose="020B0606020202030204" pitchFamily="34" charset="0"/>
              </a:rPr>
              <a:t>provided fundamental information about the human blueprint, which has since accelerated the study of human biology and improved the practice of medicine.</a:t>
            </a:r>
            <a:endParaRPr lang="en-US" sz="4000" dirty="0">
              <a:latin typeface="Arial Narrow" panose="020B0606020202030204" pitchFamily="34" charset="0"/>
            </a:endParaRPr>
          </a:p>
        </p:txBody>
      </p:sp>
    </p:spTree>
    <p:extLst>
      <p:ext uri="{BB962C8B-B14F-4D97-AF65-F5344CB8AC3E}">
        <p14:creationId xmlns:p14="http://schemas.microsoft.com/office/powerpoint/2010/main" val="3573968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16CD9AB-CE9E-B4A6-479B-10EE013EA4F3}"/>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09B78AF5-50D3-2CBD-7150-CA3535E0FFD0}"/>
              </a:ext>
            </a:extLst>
          </p:cNvPr>
          <p:cNvSpPr>
            <a:spLocks noGrp="1"/>
          </p:cNvSpPr>
          <p:nvPr>
            <p:ph idx="1"/>
          </p:nvPr>
        </p:nvSpPr>
        <p:spPr/>
        <p:txBody>
          <a:bodyPr/>
          <a:lstStyle/>
          <a:p>
            <a:endParaRPr lang="en-US" dirty="0"/>
          </a:p>
        </p:txBody>
      </p:sp>
      <p:pic>
        <p:nvPicPr>
          <p:cNvPr id="5" name="그림 4">
            <a:extLst>
              <a:ext uri="{FF2B5EF4-FFF2-40B4-BE49-F238E27FC236}">
                <a16:creationId xmlns:a16="http://schemas.microsoft.com/office/drawing/2014/main" id="{55015628-5FA9-60D5-E5DF-2EE710334328}"/>
              </a:ext>
            </a:extLst>
          </p:cNvPr>
          <p:cNvPicPr>
            <a:picLocks noChangeAspect="1"/>
          </p:cNvPicPr>
          <p:nvPr/>
        </p:nvPicPr>
        <p:blipFill>
          <a:blip r:embed="rId2"/>
          <a:stretch>
            <a:fillRect/>
          </a:stretch>
        </p:blipFill>
        <p:spPr>
          <a:xfrm>
            <a:off x="2650443" y="1513909"/>
            <a:ext cx="6704566" cy="5214662"/>
          </a:xfrm>
          <a:prstGeom prst="rect">
            <a:avLst/>
          </a:prstGeom>
        </p:spPr>
      </p:pic>
    </p:spTree>
    <p:extLst>
      <p:ext uri="{BB962C8B-B14F-4D97-AF65-F5344CB8AC3E}">
        <p14:creationId xmlns:p14="http://schemas.microsoft.com/office/powerpoint/2010/main" val="24704986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05B73E3-2CC7-CED1-AECC-05DA572B73F9}"/>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DE6EEE87-236A-3742-CA20-7028469BC497}"/>
              </a:ext>
            </a:extLst>
          </p:cNvPr>
          <p:cNvSpPr>
            <a:spLocks noGrp="1"/>
          </p:cNvSpPr>
          <p:nvPr>
            <p:ph idx="1"/>
          </p:nvPr>
        </p:nvSpPr>
        <p:spPr/>
        <p:txBody>
          <a:bodyPr/>
          <a:lstStyle/>
          <a:p>
            <a:endParaRPr lang="en-US"/>
          </a:p>
        </p:txBody>
      </p:sp>
      <p:pic>
        <p:nvPicPr>
          <p:cNvPr id="5" name="그림 4">
            <a:extLst>
              <a:ext uri="{FF2B5EF4-FFF2-40B4-BE49-F238E27FC236}">
                <a16:creationId xmlns:a16="http://schemas.microsoft.com/office/drawing/2014/main" id="{11469F2F-390B-5997-7917-AABD677C7CB0}"/>
              </a:ext>
            </a:extLst>
          </p:cNvPr>
          <p:cNvPicPr>
            <a:picLocks noChangeAspect="1"/>
          </p:cNvPicPr>
          <p:nvPr/>
        </p:nvPicPr>
        <p:blipFill>
          <a:blip r:embed="rId2"/>
          <a:stretch>
            <a:fillRect/>
          </a:stretch>
        </p:blipFill>
        <p:spPr>
          <a:xfrm>
            <a:off x="0" y="2164742"/>
            <a:ext cx="12192000" cy="2528515"/>
          </a:xfrm>
          <a:prstGeom prst="rect">
            <a:avLst/>
          </a:prstGeom>
        </p:spPr>
      </p:pic>
    </p:spTree>
    <p:extLst>
      <p:ext uri="{BB962C8B-B14F-4D97-AF65-F5344CB8AC3E}">
        <p14:creationId xmlns:p14="http://schemas.microsoft.com/office/powerpoint/2010/main" val="36286583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232B280-DF10-C4B2-FAEC-EE4A173F1FF4}"/>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B692A9DE-8464-F60F-6031-2F6B8BB4BFDA}"/>
              </a:ext>
            </a:extLst>
          </p:cNvPr>
          <p:cNvSpPr>
            <a:spLocks noGrp="1"/>
          </p:cNvSpPr>
          <p:nvPr>
            <p:ph idx="1"/>
          </p:nvPr>
        </p:nvSpPr>
        <p:spPr/>
        <p:txBody>
          <a:bodyPr/>
          <a:lstStyle/>
          <a:p>
            <a:endParaRPr lang="en-US"/>
          </a:p>
        </p:txBody>
      </p:sp>
      <p:pic>
        <p:nvPicPr>
          <p:cNvPr id="5" name="그림 4">
            <a:extLst>
              <a:ext uri="{FF2B5EF4-FFF2-40B4-BE49-F238E27FC236}">
                <a16:creationId xmlns:a16="http://schemas.microsoft.com/office/drawing/2014/main" id="{0F9B25C2-125B-7DB6-84AE-2987918E2F4F}"/>
              </a:ext>
            </a:extLst>
          </p:cNvPr>
          <p:cNvPicPr>
            <a:picLocks noChangeAspect="1"/>
          </p:cNvPicPr>
          <p:nvPr/>
        </p:nvPicPr>
        <p:blipFill>
          <a:blip r:embed="rId2"/>
          <a:stretch>
            <a:fillRect/>
          </a:stretch>
        </p:blipFill>
        <p:spPr>
          <a:xfrm>
            <a:off x="2834035" y="1628537"/>
            <a:ext cx="8893986" cy="5229463"/>
          </a:xfrm>
          <a:prstGeom prst="rect">
            <a:avLst/>
          </a:prstGeom>
        </p:spPr>
      </p:pic>
    </p:spTree>
    <p:extLst>
      <p:ext uri="{BB962C8B-B14F-4D97-AF65-F5344CB8AC3E}">
        <p14:creationId xmlns:p14="http://schemas.microsoft.com/office/powerpoint/2010/main" val="24061339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DBC27986-BFE6-DFB9-C678-3D1AB7F000FC}"/>
              </a:ext>
            </a:extLst>
          </p:cNvPr>
          <p:cNvSpPr>
            <a:spLocks noGrp="1"/>
          </p:cNvSpPr>
          <p:nvPr>
            <p:ph type="title"/>
          </p:nvPr>
        </p:nvSpPr>
        <p:spPr>
          <a:xfrm>
            <a:off x="296141" y="197427"/>
            <a:ext cx="11430000" cy="846859"/>
          </a:xfrm>
        </p:spPr>
        <p:txBody>
          <a:bodyPr>
            <a:normAutofit/>
          </a:bodyPr>
          <a:lstStyle/>
          <a:p>
            <a:r>
              <a:rPr lang="en-US" b="1" i="0" dirty="0">
                <a:solidFill>
                  <a:srgbClr val="222222"/>
                </a:solidFill>
                <a:effectLst/>
                <a:highlight>
                  <a:srgbClr val="FFFFFF"/>
                </a:highlight>
                <a:latin typeface="Arial Narrow" panose="020B0606020202030204" pitchFamily="34" charset="0"/>
              </a:rPr>
              <a:t>The complete sequence of a human Y chromosome</a:t>
            </a:r>
            <a:endParaRPr lang="en-US" dirty="0">
              <a:latin typeface="Arial Narrow" panose="020B0606020202030204" pitchFamily="34" charset="0"/>
            </a:endParaRPr>
          </a:p>
        </p:txBody>
      </p:sp>
      <p:sp>
        <p:nvSpPr>
          <p:cNvPr id="3" name="내용 개체 틀 2">
            <a:extLst>
              <a:ext uri="{FF2B5EF4-FFF2-40B4-BE49-F238E27FC236}">
                <a16:creationId xmlns:a16="http://schemas.microsoft.com/office/drawing/2014/main" id="{94491489-5321-E3DC-57A7-D7D864601489}"/>
              </a:ext>
            </a:extLst>
          </p:cNvPr>
          <p:cNvSpPr>
            <a:spLocks noGrp="1"/>
          </p:cNvSpPr>
          <p:nvPr>
            <p:ph idx="1"/>
          </p:nvPr>
        </p:nvSpPr>
        <p:spPr>
          <a:xfrm>
            <a:off x="592282" y="1257300"/>
            <a:ext cx="10761518" cy="5309755"/>
          </a:xfrm>
        </p:spPr>
        <p:txBody>
          <a:bodyPr>
            <a:normAutofit fontScale="92500" lnSpcReduction="10000"/>
          </a:bodyPr>
          <a:lstStyle/>
          <a:p>
            <a:pPr marL="0" indent="0">
              <a:buNone/>
            </a:pPr>
            <a:r>
              <a:rPr lang="en-US" dirty="0">
                <a:solidFill>
                  <a:srgbClr val="222222"/>
                </a:solidFill>
                <a:highlight>
                  <a:srgbClr val="FFFFFF"/>
                </a:highlight>
                <a:latin typeface="Arial Narrow" panose="020B0606020202030204" pitchFamily="34" charset="0"/>
              </a:rPr>
              <a:t>I</a:t>
            </a:r>
            <a:r>
              <a:rPr lang="en-US" b="0" i="0" dirty="0">
                <a:solidFill>
                  <a:srgbClr val="222222"/>
                </a:solidFill>
                <a:effectLst/>
                <a:highlight>
                  <a:srgbClr val="FFFFFF"/>
                </a:highlight>
                <a:latin typeface="Arial Narrow" panose="020B0606020202030204" pitchFamily="34" charset="0"/>
              </a:rPr>
              <a:t>ncludes long </a:t>
            </a:r>
            <a:r>
              <a:rPr lang="en-US" b="1" i="0" dirty="0">
                <a:solidFill>
                  <a:srgbClr val="222222"/>
                </a:solidFill>
                <a:effectLst/>
                <a:highlight>
                  <a:srgbClr val="FFFFFF"/>
                </a:highlight>
                <a:latin typeface="Arial Narrow" panose="020B0606020202030204" pitchFamily="34" charset="0"/>
              </a:rPr>
              <a:t>palindromes</a:t>
            </a:r>
            <a:r>
              <a:rPr lang="en-US" b="0" i="0" dirty="0">
                <a:solidFill>
                  <a:srgbClr val="222222"/>
                </a:solidFill>
                <a:effectLst/>
                <a:highlight>
                  <a:srgbClr val="FFFFFF"/>
                </a:highlight>
                <a:latin typeface="Arial Narrow" panose="020B0606020202030204" pitchFamily="34" charset="0"/>
              </a:rPr>
              <a:t>, tandem repeats and segmental duplications</a:t>
            </a:r>
            <a:r>
              <a:rPr lang="en-US" b="0" i="0" baseline="30000" dirty="0">
                <a:solidFill>
                  <a:srgbClr val="006699"/>
                </a:solidFill>
                <a:effectLst/>
                <a:highlight>
                  <a:srgbClr val="FFFFFF"/>
                </a:highlight>
                <a:latin typeface="Arial Narrow" panose="020B0606020202030204" pitchFamily="34" charset="0"/>
                <a:hlinkClick r:id="rId2" tooltip="Skaletsky, H. et al. The male-specific region of the human Y chromosome is a mosaic of discrete sequence classes. Nature 423, 825–837 (2003)."/>
              </a:rPr>
              <a:t>1</a:t>
            </a:r>
            <a:r>
              <a:rPr lang="en-US" b="0" i="0" baseline="30000" dirty="0">
                <a:solidFill>
                  <a:srgbClr val="222222"/>
                </a:solidFill>
                <a:effectLst/>
                <a:highlight>
                  <a:srgbClr val="FFFFFF"/>
                </a:highlight>
                <a:latin typeface="Arial Narrow" panose="020B0606020202030204" pitchFamily="34" charset="0"/>
              </a:rPr>
              <a:t>,</a:t>
            </a:r>
            <a:r>
              <a:rPr lang="en-US" b="0" i="0" baseline="30000" dirty="0">
                <a:solidFill>
                  <a:srgbClr val="006699"/>
                </a:solidFill>
                <a:effectLst/>
                <a:highlight>
                  <a:srgbClr val="FFFFFF"/>
                </a:highlight>
                <a:latin typeface="Arial Narrow" panose="020B0606020202030204" pitchFamily="34" charset="0"/>
                <a:hlinkClick r:id="rId3" tooltip="Miga, K. H. et al. Centromere reference models for human chromosomes X and Y satellite arrays. Genome Res. 24, 697–707 (2014)."/>
              </a:rPr>
              <a:t>2</a:t>
            </a:r>
            <a:r>
              <a:rPr lang="en-US" b="0" i="0" baseline="30000" dirty="0">
                <a:solidFill>
                  <a:srgbClr val="222222"/>
                </a:solidFill>
                <a:effectLst/>
                <a:highlight>
                  <a:srgbClr val="FFFFFF"/>
                </a:highlight>
                <a:latin typeface="Arial Narrow" panose="020B0606020202030204" pitchFamily="34" charset="0"/>
              </a:rPr>
              <a:t>,</a:t>
            </a:r>
            <a:r>
              <a:rPr lang="en-US" b="0" i="0" baseline="30000" dirty="0">
                <a:solidFill>
                  <a:srgbClr val="006699"/>
                </a:solidFill>
                <a:effectLst/>
                <a:highlight>
                  <a:srgbClr val="FFFFFF"/>
                </a:highlight>
                <a:latin typeface="Arial Narrow" panose="020B0606020202030204" pitchFamily="34" charset="0"/>
                <a:hlinkClick r:id="rId4" tooltip="Vollger, M. R. et al. Segmental duplications and their variation in a complete human genome. Science 376, eabj6965 (2022)."/>
              </a:rPr>
              <a:t>3</a:t>
            </a:r>
            <a:r>
              <a:rPr lang="en-US" b="0" i="0" dirty="0">
                <a:solidFill>
                  <a:srgbClr val="222222"/>
                </a:solidFill>
                <a:effectLst/>
                <a:highlight>
                  <a:srgbClr val="FFFFFF"/>
                </a:highlight>
                <a:latin typeface="Arial Narrow" panose="020B0606020202030204" pitchFamily="34" charset="0"/>
              </a:rPr>
              <a:t>. </a:t>
            </a:r>
            <a:endParaRPr lang="en-US" dirty="0">
              <a:solidFill>
                <a:srgbClr val="222222"/>
              </a:solidFill>
              <a:highlight>
                <a:srgbClr val="FFFFFF"/>
              </a:highlight>
              <a:latin typeface="Arial Narrow" panose="020B0606020202030204" pitchFamily="34" charset="0"/>
            </a:endParaRPr>
          </a:p>
          <a:p>
            <a:pPr marL="0" indent="0">
              <a:buNone/>
            </a:pPr>
            <a:r>
              <a:rPr lang="en-US" b="0" i="0" dirty="0">
                <a:solidFill>
                  <a:srgbClr val="222222"/>
                </a:solidFill>
                <a:effectLst/>
                <a:highlight>
                  <a:srgbClr val="FFFFFF"/>
                </a:highlight>
                <a:latin typeface="Arial Narrow" panose="020B0606020202030204" pitchFamily="34" charset="0"/>
              </a:rPr>
              <a:t>more than half of the Y chromosome is missing from the GRCh38 reference sequence and it remains the last human chromosome to be finished</a:t>
            </a:r>
            <a:r>
              <a:rPr lang="en-US" b="0" i="0" baseline="30000" dirty="0">
                <a:solidFill>
                  <a:srgbClr val="006699"/>
                </a:solidFill>
                <a:effectLst/>
                <a:highlight>
                  <a:srgbClr val="FFFFFF"/>
                </a:highlight>
                <a:latin typeface="Arial Narrow" panose="020B0606020202030204" pitchFamily="34" charset="0"/>
                <a:hlinkClick r:id="rId5" tooltip="Nurk, S. et al. The complete sequence of a human genome. Science 376, 44–53 (2022)."/>
              </a:rPr>
              <a:t>4</a:t>
            </a:r>
            <a:r>
              <a:rPr lang="en-US" b="0" i="0" baseline="30000" dirty="0">
                <a:solidFill>
                  <a:srgbClr val="222222"/>
                </a:solidFill>
                <a:effectLst/>
                <a:highlight>
                  <a:srgbClr val="FFFFFF"/>
                </a:highlight>
                <a:latin typeface="Arial Narrow" panose="020B0606020202030204" pitchFamily="34" charset="0"/>
              </a:rPr>
              <a:t>,</a:t>
            </a:r>
            <a:r>
              <a:rPr lang="en-US" b="0" i="0" baseline="30000" dirty="0">
                <a:solidFill>
                  <a:srgbClr val="006699"/>
                </a:solidFill>
                <a:effectLst/>
                <a:highlight>
                  <a:srgbClr val="FFFFFF"/>
                </a:highlight>
                <a:latin typeface="Arial Narrow" panose="020B0606020202030204" pitchFamily="34" charset="0"/>
                <a:hlinkClick r:id="rId6" tooltip="Schneider, V. A. et al. Evaluation of GRCh38 and de novo haploid genome assemblies demonstrates the enduring quality of the reference assembly. Genome Res. 27, 849–864 (2017)."/>
              </a:rPr>
              <a:t>5</a:t>
            </a:r>
            <a:r>
              <a:rPr lang="en-US" b="0" i="0" dirty="0">
                <a:solidFill>
                  <a:srgbClr val="222222"/>
                </a:solidFill>
                <a:effectLst/>
                <a:highlight>
                  <a:srgbClr val="FFFFFF"/>
                </a:highlight>
                <a:latin typeface="Arial Narrow" panose="020B0606020202030204" pitchFamily="34" charset="0"/>
              </a:rPr>
              <a:t>. </a:t>
            </a:r>
          </a:p>
          <a:p>
            <a:pPr marL="0" indent="0">
              <a:buNone/>
            </a:pPr>
            <a:r>
              <a:rPr lang="en-US" b="0" i="0" dirty="0">
                <a:solidFill>
                  <a:srgbClr val="222222"/>
                </a:solidFill>
                <a:effectLst/>
                <a:highlight>
                  <a:srgbClr val="FFFFFF"/>
                </a:highlight>
                <a:latin typeface="Arial Narrow" panose="020B0606020202030204" pitchFamily="34" charset="0"/>
              </a:rPr>
              <a:t>The Telomere-to-Telomere (T2T) consortium presents the complete 62,460,029-base-pair sequence of a human Y chromosome from the HG002 genome (T2T-Y) that corrects multiple errors in GRCh38-Y and adds over 30 million base pairs of sequence to the reference, showing the complete </a:t>
            </a:r>
            <a:r>
              <a:rPr lang="en-US" b="0" i="0" dirty="0" err="1">
                <a:solidFill>
                  <a:srgbClr val="222222"/>
                </a:solidFill>
                <a:effectLst/>
                <a:highlight>
                  <a:srgbClr val="FFFFFF"/>
                </a:highlight>
                <a:latin typeface="Arial Narrow" panose="020B0606020202030204" pitchFamily="34" charset="0"/>
              </a:rPr>
              <a:t>ampliconic</a:t>
            </a:r>
            <a:r>
              <a:rPr lang="en-US" b="0" i="0" dirty="0">
                <a:solidFill>
                  <a:srgbClr val="222222"/>
                </a:solidFill>
                <a:effectLst/>
                <a:highlight>
                  <a:srgbClr val="FFFFFF"/>
                </a:highlight>
                <a:latin typeface="Arial Narrow" panose="020B0606020202030204" pitchFamily="34" charset="0"/>
              </a:rPr>
              <a:t> structures of gene families </a:t>
            </a:r>
            <a:r>
              <a:rPr lang="en-US" b="0" i="1" dirty="0">
                <a:solidFill>
                  <a:srgbClr val="222222"/>
                </a:solidFill>
                <a:effectLst/>
                <a:highlight>
                  <a:srgbClr val="FFFFFF"/>
                </a:highlight>
                <a:latin typeface="Arial Narrow" panose="020B0606020202030204" pitchFamily="34" charset="0"/>
              </a:rPr>
              <a:t>TSPY</a:t>
            </a:r>
            <a:r>
              <a:rPr lang="en-US" b="0" i="0" dirty="0">
                <a:solidFill>
                  <a:srgbClr val="222222"/>
                </a:solidFill>
                <a:effectLst/>
                <a:highlight>
                  <a:srgbClr val="FFFFFF"/>
                </a:highlight>
                <a:latin typeface="Arial Narrow" panose="020B0606020202030204" pitchFamily="34" charset="0"/>
              </a:rPr>
              <a:t>, </a:t>
            </a:r>
            <a:r>
              <a:rPr lang="en-US" b="0" i="1" dirty="0">
                <a:solidFill>
                  <a:srgbClr val="222222"/>
                </a:solidFill>
                <a:effectLst/>
                <a:highlight>
                  <a:srgbClr val="FFFFFF"/>
                </a:highlight>
                <a:latin typeface="Arial Narrow" panose="020B0606020202030204" pitchFamily="34" charset="0"/>
              </a:rPr>
              <a:t>DAZ</a:t>
            </a:r>
            <a:r>
              <a:rPr lang="en-US" b="0" i="0" dirty="0">
                <a:solidFill>
                  <a:srgbClr val="222222"/>
                </a:solidFill>
                <a:effectLst/>
                <a:highlight>
                  <a:srgbClr val="FFFFFF"/>
                </a:highlight>
                <a:latin typeface="Arial Narrow" panose="020B0606020202030204" pitchFamily="34" charset="0"/>
              </a:rPr>
              <a:t> and </a:t>
            </a:r>
            <a:r>
              <a:rPr lang="en-US" b="0" i="1" dirty="0">
                <a:solidFill>
                  <a:srgbClr val="222222"/>
                </a:solidFill>
                <a:effectLst/>
                <a:highlight>
                  <a:srgbClr val="FFFFFF"/>
                </a:highlight>
                <a:latin typeface="Arial Narrow" panose="020B0606020202030204" pitchFamily="34" charset="0"/>
              </a:rPr>
              <a:t>RBMY</a:t>
            </a:r>
            <a:r>
              <a:rPr lang="en-US" b="0" i="0" dirty="0">
                <a:solidFill>
                  <a:srgbClr val="222222"/>
                </a:solidFill>
                <a:effectLst/>
                <a:highlight>
                  <a:srgbClr val="FFFFFF"/>
                </a:highlight>
                <a:latin typeface="Arial Narrow" panose="020B0606020202030204" pitchFamily="34" charset="0"/>
              </a:rPr>
              <a:t>; </a:t>
            </a:r>
            <a:r>
              <a:rPr lang="en-US" b="0" i="0" dirty="0">
                <a:solidFill>
                  <a:srgbClr val="FF0000"/>
                </a:solidFill>
                <a:effectLst/>
                <a:highlight>
                  <a:srgbClr val="FFFFFF"/>
                </a:highlight>
                <a:latin typeface="Arial Narrow" panose="020B0606020202030204" pitchFamily="34" charset="0"/>
              </a:rPr>
              <a:t>41 additional protein-coding genes</a:t>
            </a:r>
            <a:r>
              <a:rPr lang="en-US" b="0" i="0" dirty="0">
                <a:solidFill>
                  <a:srgbClr val="222222"/>
                </a:solidFill>
                <a:effectLst/>
                <a:highlight>
                  <a:srgbClr val="FFFFFF"/>
                </a:highlight>
                <a:latin typeface="Arial Narrow" panose="020B0606020202030204" pitchFamily="34" charset="0"/>
              </a:rPr>
              <a:t>, mostly from the </a:t>
            </a:r>
            <a:r>
              <a:rPr lang="en-US" b="0" i="1" dirty="0">
                <a:solidFill>
                  <a:srgbClr val="FF0000"/>
                </a:solidFill>
                <a:effectLst/>
                <a:highlight>
                  <a:srgbClr val="FFFFFF"/>
                </a:highlight>
                <a:latin typeface="Arial Narrow" panose="020B0606020202030204" pitchFamily="34" charset="0"/>
              </a:rPr>
              <a:t>TSPY</a:t>
            </a:r>
            <a:r>
              <a:rPr lang="en-US" b="0" i="0" dirty="0">
                <a:solidFill>
                  <a:srgbClr val="222222"/>
                </a:solidFill>
                <a:effectLst/>
                <a:highlight>
                  <a:srgbClr val="FFFFFF"/>
                </a:highlight>
                <a:latin typeface="Arial Narrow" panose="020B0606020202030204" pitchFamily="34" charset="0"/>
              </a:rPr>
              <a:t> family; and an alternating pattern of human satellite 1 and 3 blocks in the heterochromatic Yq12 region. </a:t>
            </a:r>
          </a:p>
          <a:p>
            <a:pPr marL="0" indent="0">
              <a:buNone/>
            </a:pPr>
            <a:r>
              <a:rPr lang="en-US" b="0" i="0" dirty="0">
                <a:solidFill>
                  <a:srgbClr val="222222"/>
                </a:solidFill>
                <a:effectLst/>
                <a:highlight>
                  <a:srgbClr val="FFFFFF"/>
                </a:highlight>
                <a:latin typeface="Arial Narrow" panose="020B0606020202030204" pitchFamily="34" charset="0"/>
              </a:rPr>
              <a:t>We have combined T2T-Y with a previous assembly of the CHM13 genome</a:t>
            </a:r>
            <a:r>
              <a:rPr lang="en-US" b="0" i="0" baseline="30000" dirty="0">
                <a:solidFill>
                  <a:srgbClr val="006699"/>
                </a:solidFill>
                <a:effectLst/>
                <a:highlight>
                  <a:srgbClr val="FFFFFF"/>
                </a:highlight>
                <a:latin typeface="Arial Narrow" panose="020B0606020202030204" pitchFamily="34" charset="0"/>
                <a:hlinkClick r:id="rId5" tooltip="Nurk, S. et al. The complete sequence of a human genome. Science 376, 44–53 (2022)."/>
              </a:rPr>
              <a:t>4</a:t>
            </a:r>
            <a:r>
              <a:rPr lang="en-US" b="0" i="0" dirty="0">
                <a:solidFill>
                  <a:srgbClr val="222222"/>
                </a:solidFill>
                <a:effectLst/>
                <a:highlight>
                  <a:srgbClr val="FFFFFF"/>
                </a:highlight>
                <a:latin typeface="Arial Narrow" panose="020B0606020202030204" pitchFamily="34" charset="0"/>
              </a:rPr>
              <a:t> and mapped available population variation, clinical variants and functional genomics data to produce a complete and comprehensive reference sequence for all 24 human chromosomes.</a:t>
            </a:r>
            <a:endParaRPr lang="en-US" dirty="0">
              <a:latin typeface="Arial Narrow" panose="020B0606020202030204" pitchFamily="34" charset="0"/>
            </a:endParaRPr>
          </a:p>
        </p:txBody>
      </p:sp>
    </p:spTree>
    <p:extLst>
      <p:ext uri="{BB962C8B-B14F-4D97-AF65-F5344CB8AC3E}">
        <p14:creationId xmlns:p14="http://schemas.microsoft.com/office/powerpoint/2010/main" val="5020800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9BDE6FA-8C87-96E4-3DD2-2101AAA88BCB}"/>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3E9B3A4E-9AB4-D4F4-6B35-6FC0AA4B7B3E}"/>
              </a:ext>
            </a:extLst>
          </p:cNvPr>
          <p:cNvSpPr>
            <a:spLocks noGrp="1"/>
          </p:cNvSpPr>
          <p:nvPr>
            <p:ph idx="1"/>
          </p:nvPr>
        </p:nvSpPr>
        <p:spPr/>
        <p:txBody>
          <a:bodyPr/>
          <a:lstStyle/>
          <a:p>
            <a:endParaRPr lang="en-US"/>
          </a:p>
        </p:txBody>
      </p:sp>
      <p:pic>
        <p:nvPicPr>
          <p:cNvPr id="4098" name="Picture 2" descr="Fig. 1">
            <a:extLst>
              <a:ext uri="{FF2B5EF4-FFF2-40B4-BE49-F238E27FC236}">
                <a16:creationId xmlns:a16="http://schemas.microsoft.com/office/drawing/2014/main" id="{1608B3B4-D1F3-C2DC-9936-E27DD5634A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550" y="0"/>
            <a:ext cx="107569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2551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F12CD4E-6759-FFF1-2978-8B2FBEBDB414}"/>
              </a:ext>
            </a:extLst>
          </p:cNvPr>
          <p:cNvSpPr>
            <a:spLocks noGrp="1"/>
          </p:cNvSpPr>
          <p:nvPr>
            <p:ph type="title"/>
          </p:nvPr>
        </p:nvSpPr>
        <p:spPr/>
        <p:txBody>
          <a:bodyPr>
            <a:normAutofit/>
          </a:bodyPr>
          <a:lstStyle/>
          <a:p>
            <a:pPr rtl="0" latinLnBrk="0"/>
            <a:r>
              <a:rPr lang="en-US" b="1" i="0" dirty="0">
                <a:solidFill>
                  <a:srgbClr val="FFFFFF"/>
                </a:solidFill>
                <a:effectLst/>
                <a:highlight>
                  <a:srgbClr val="001A56"/>
                </a:highlight>
                <a:latin typeface="Open Sans" panose="020B0606030504020204" pitchFamily="34" charset="0"/>
              </a:rPr>
              <a:t>Human Genome Project Timeline</a:t>
            </a:r>
            <a:br>
              <a:rPr lang="en-US" b="1" i="0" dirty="0">
                <a:solidFill>
                  <a:srgbClr val="FFFFFF"/>
                </a:solidFill>
                <a:effectLst/>
                <a:highlight>
                  <a:srgbClr val="001A56"/>
                </a:highlight>
                <a:latin typeface="Open Sans" panose="020B0606030504020204" pitchFamily="34" charset="0"/>
              </a:rPr>
            </a:br>
            <a:endParaRPr lang="en-US" dirty="0"/>
          </a:p>
        </p:txBody>
      </p:sp>
      <p:sp>
        <p:nvSpPr>
          <p:cNvPr id="3" name="내용 개체 틀 2">
            <a:extLst>
              <a:ext uri="{FF2B5EF4-FFF2-40B4-BE49-F238E27FC236}">
                <a16:creationId xmlns:a16="http://schemas.microsoft.com/office/drawing/2014/main" id="{B3DED5EC-BB5A-D183-BEFD-AEEC55182C3D}"/>
              </a:ext>
            </a:extLst>
          </p:cNvPr>
          <p:cNvSpPr>
            <a:spLocks noGrp="1"/>
          </p:cNvSpPr>
          <p:nvPr>
            <p:ph idx="1"/>
          </p:nvPr>
        </p:nvSpPr>
        <p:spPr/>
        <p:txBody>
          <a:bodyPr/>
          <a:lstStyle/>
          <a:p>
            <a:r>
              <a:rPr lang="en-US" dirty="0"/>
              <a:t>https://www.genome.gov/human-genome-project/timeline#</a:t>
            </a:r>
          </a:p>
        </p:txBody>
      </p:sp>
    </p:spTree>
    <p:extLst>
      <p:ext uri="{BB962C8B-B14F-4D97-AF65-F5344CB8AC3E}">
        <p14:creationId xmlns:p14="http://schemas.microsoft.com/office/powerpoint/2010/main" val="3856476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FF90464-CAF8-09EE-2213-4C3BFDBB43B4}"/>
              </a:ext>
            </a:extLst>
          </p:cNvPr>
          <p:cNvSpPr>
            <a:spLocks noGrp="1"/>
          </p:cNvSpPr>
          <p:nvPr>
            <p:ph type="title"/>
          </p:nvPr>
        </p:nvSpPr>
        <p:spPr/>
        <p:txBody>
          <a:bodyPr/>
          <a:lstStyle/>
          <a:p>
            <a:r>
              <a:rPr lang="en-US" dirty="0"/>
              <a:t>1984</a:t>
            </a:r>
          </a:p>
        </p:txBody>
      </p:sp>
      <p:sp>
        <p:nvSpPr>
          <p:cNvPr id="3" name="내용 개체 틀 2">
            <a:extLst>
              <a:ext uri="{FF2B5EF4-FFF2-40B4-BE49-F238E27FC236}">
                <a16:creationId xmlns:a16="http://schemas.microsoft.com/office/drawing/2014/main" id="{2B457F3B-8118-7584-754B-B3A6E26EB380}"/>
              </a:ext>
            </a:extLst>
          </p:cNvPr>
          <p:cNvSpPr>
            <a:spLocks noGrp="1"/>
          </p:cNvSpPr>
          <p:nvPr>
            <p:ph idx="1"/>
          </p:nvPr>
        </p:nvSpPr>
        <p:spPr/>
        <p:txBody>
          <a:bodyPr>
            <a:normAutofit/>
          </a:bodyPr>
          <a:lstStyle/>
          <a:p>
            <a:r>
              <a:rPr lang="en-US" sz="3600" b="0" i="0" dirty="0">
                <a:solidFill>
                  <a:srgbClr val="202122"/>
                </a:solidFill>
                <a:effectLst/>
                <a:highlight>
                  <a:srgbClr val="FFFFFF"/>
                </a:highlight>
                <a:latin typeface="Arial Narrow" panose="020B0606020202030204" pitchFamily="34" charset="0"/>
              </a:rPr>
              <a:t>Planning for the project started after it was adopted in 1984 by the </a:t>
            </a:r>
            <a:r>
              <a:rPr lang="en-US" sz="3600" b="0" i="0" u="none" strike="noStrike" dirty="0">
                <a:solidFill>
                  <a:srgbClr val="3366CC"/>
                </a:solidFill>
                <a:effectLst/>
                <a:highlight>
                  <a:srgbClr val="FFFFFF"/>
                </a:highlight>
                <a:latin typeface="Arial Narrow" panose="020B0606020202030204" pitchFamily="34" charset="0"/>
                <a:hlinkClick r:id="rId2" tooltip="Federal government of the United States"/>
              </a:rPr>
              <a:t>US government</a:t>
            </a:r>
            <a:r>
              <a:rPr lang="en-US" sz="3600" b="0" i="0" dirty="0">
                <a:solidFill>
                  <a:srgbClr val="202122"/>
                </a:solidFill>
                <a:effectLst/>
                <a:highlight>
                  <a:srgbClr val="FFFFFF"/>
                </a:highlight>
                <a:latin typeface="Arial Narrow" panose="020B0606020202030204" pitchFamily="34" charset="0"/>
              </a:rPr>
              <a:t>, and it officially launched in 1990. </a:t>
            </a:r>
          </a:p>
          <a:p>
            <a:r>
              <a:rPr lang="en-US" sz="3600" b="0" i="0" dirty="0">
                <a:solidFill>
                  <a:srgbClr val="202122"/>
                </a:solidFill>
                <a:effectLst/>
                <a:highlight>
                  <a:srgbClr val="FFFFFF"/>
                </a:highlight>
                <a:latin typeface="Arial Narrow" panose="020B0606020202030204" pitchFamily="34" charset="0"/>
              </a:rPr>
              <a:t>It was declared complete on April 14, 2003, and included about 92% of the genome.</a:t>
            </a:r>
            <a:r>
              <a:rPr lang="en-US" sz="3600" b="0" i="0" u="none" strike="noStrike" baseline="30000" dirty="0">
                <a:solidFill>
                  <a:srgbClr val="3366CC"/>
                </a:solidFill>
                <a:effectLst/>
                <a:highlight>
                  <a:srgbClr val="FFFFFF"/>
                </a:highlight>
                <a:latin typeface="Arial Narrow" panose="020B0606020202030204" pitchFamily="34" charset="0"/>
                <a:hlinkClick r:id="rId3"/>
              </a:rPr>
              <a:t>[3]</a:t>
            </a:r>
            <a:r>
              <a:rPr lang="en-US" sz="3600" b="0" i="0" dirty="0">
                <a:solidFill>
                  <a:srgbClr val="202122"/>
                </a:solidFill>
                <a:effectLst/>
                <a:highlight>
                  <a:srgbClr val="FFFFFF"/>
                </a:highlight>
                <a:latin typeface="Arial Narrow" panose="020B0606020202030204" pitchFamily="34" charset="0"/>
              </a:rPr>
              <a:t> </a:t>
            </a:r>
          </a:p>
          <a:p>
            <a:r>
              <a:rPr lang="en-US" sz="3600" b="0" i="0" dirty="0">
                <a:solidFill>
                  <a:srgbClr val="202122"/>
                </a:solidFill>
                <a:effectLst/>
                <a:highlight>
                  <a:srgbClr val="FFFFFF"/>
                </a:highlight>
                <a:latin typeface="Arial Narrow" panose="020B0606020202030204" pitchFamily="34" charset="0"/>
              </a:rPr>
              <a:t>Level "complete genome" was achieved in May 2021, with a remaining only 0.3% bases </a:t>
            </a:r>
            <a:endParaRPr lang="en-US" sz="3600" dirty="0">
              <a:latin typeface="Arial Narrow" panose="020B0606020202030204" pitchFamily="34" charset="0"/>
            </a:endParaRPr>
          </a:p>
        </p:txBody>
      </p:sp>
    </p:spTree>
    <p:extLst>
      <p:ext uri="{BB962C8B-B14F-4D97-AF65-F5344CB8AC3E}">
        <p14:creationId xmlns:p14="http://schemas.microsoft.com/office/powerpoint/2010/main" val="1096753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9150DCC-C8F4-740F-3C05-EC37C6D9C36B}"/>
              </a:ext>
            </a:extLst>
          </p:cNvPr>
          <p:cNvSpPr>
            <a:spLocks noGrp="1"/>
          </p:cNvSpPr>
          <p:nvPr>
            <p:ph type="title"/>
          </p:nvPr>
        </p:nvSpPr>
        <p:spPr>
          <a:xfrm>
            <a:off x="152401" y="0"/>
            <a:ext cx="10515600" cy="1022061"/>
          </a:xfrm>
        </p:spPr>
        <p:txBody>
          <a:bodyPr>
            <a:normAutofit/>
          </a:bodyPr>
          <a:lstStyle/>
          <a:p>
            <a:r>
              <a:rPr lang="en-US" sz="4800" b="1" dirty="0">
                <a:latin typeface="Arial Narrow" panose="020B0606020202030204" pitchFamily="34" charset="0"/>
              </a:rPr>
              <a:t>Who is the reference?</a:t>
            </a:r>
          </a:p>
        </p:txBody>
      </p:sp>
      <p:sp>
        <p:nvSpPr>
          <p:cNvPr id="3" name="내용 개체 틀 2">
            <a:extLst>
              <a:ext uri="{FF2B5EF4-FFF2-40B4-BE49-F238E27FC236}">
                <a16:creationId xmlns:a16="http://schemas.microsoft.com/office/drawing/2014/main" id="{41C7216C-EB67-7669-18C9-360A1182F4F8}"/>
              </a:ext>
            </a:extLst>
          </p:cNvPr>
          <p:cNvSpPr>
            <a:spLocks noGrp="1"/>
          </p:cNvSpPr>
          <p:nvPr>
            <p:ph idx="1"/>
          </p:nvPr>
        </p:nvSpPr>
        <p:spPr>
          <a:xfrm>
            <a:off x="458930" y="1022060"/>
            <a:ext cx="11121738" cy="5415107"/>
          </a:xfrm>
        </p:spPr>
        <p:txBody>
          <a:bodyPr>
            <a:noAutofit/>
          </a:bodyPr>
          <a:lstStyle/>
          <a:p>
            <a:r>
              <a:rPr lang="en-US" sz="3100" b="0" i="0" dirty="0">
                <a:solidFill>
                  <a:srgbClr val="202122"/>
                </a:solidFill>
                <a:effectLst/>
                <a:highlight>
                  <a:srgbClr val="FFFFFF"/>
                </a:highlight>
                <a:latin typeface="Arial Narrow" panose="020B0606020202030204" pitchFamily="34" charset="0"/>
              </a:rPr>
              <a:t>In the International Human Genome Sequencing Consortium (IHGSC) </a:t>
            </a:r>
            <a:r>
              <a:rPr lang="en-US" sz="3100" b="0" i="0" u="none" strike="noStrike" dirty="0">
                <a:solidFill>
                  <a:srgbClr val="3366CC"/>
                </a:solidFill>
                <a:effectLst/>
                <a:highlight>
                  <a:srgbClr val="FFFFFF"/>
                </a:highlight>
                <a:latin typeface="Arial Narrow" panose="020B0606020202030204" pitchFamily="34" charset="0"/>
                <a:hlinkClick r:id="rId2" tooltip="Public sector"/>
              </a:rPr>
              <a:t>public-sector</a:t>
            </a:r>
            <a:r>
              <a:rPr lang="en-US" sz="3100" b="0" i="0" dirty="0">
                <a:solidFill>
                  <a:srgbClr val="202122"/>
                </a:solidFill>
                <a:effectLst/>
                <a:highlight>
                  <a:srgbClr val="FFFFFF"/>
                </a:highlight>
                <a:latin typeface="Arial Narrow" panose="020B0606020202030204" pitchFamily="34" charset="0"/>
              </a:rPr>
              <a:t> HGP, researchers collected blood (female) or sperm (male) samples from a large number of donors. </a:t>
            </a:r>
          </a:p>
          <a:p>
            <a:r>
              <a:rPr lang="en-US" sz="3100" b="0" i="0" dirty="0">
                <a:solidFill>
                  <a:srgbClr val="202122"/>
                </a:solidFill>
                <a:effectLst/>
                <a:highlight>
                  <a:srgbClr val="FFFFFF"/>
                </a:highlight>
                <a:latin typeface="Arial Narrow" panose="020B0606020202030204" pitchFamily="34" charset="0"/>
              </a:rPr>
              <a:t>Only a few of many collected samples were processed as DNA resources. </a:t>
            </a:r>
            <a:r>
              <a:rPr lang="en-US" sz="3100" dirty="0">
                <a:solidFill>
                  <a:srgbClr val="202122"/>
                </a:solidFill>
                <a:highlight>
                  <a:srgbClr val="FFFFFF"/>
                </a:highlight>
                <a:latin typeface="Arial Narrow" panose="020B0606020202030204" pitchFamily="34" charset="0"/>
              </a:rPr>
              <a:t>T</a:t>
            </a:r>
            <a:r>
              <a:rPr lang="en-US" sz="3100" b="0" i="0" dirty="0">
                <a:solidFill>
                  <a:srgbClr val="202122"/>
                </a:solidFill>
                <a:effectLst/>
                <a:highlight>
                  <a:srgbClr val="FFFFFF"/>
                </a:highlight>
                <a:latin typeface="Arial Narrow" panose="020B0606020202030204" pitchFamily="34" charset="0"/>
              </a:rPr>
              <a:t>he donor identities were protected so neither donors nor scientists could know whose DNA was sequenced. </a:t>
            </a:r>
          </a:p>
          <a:p>
            <a:r>
              <a:rPr lang="en-US" sz="3100" b="0" i="0" dirty="0">
                <a:solidFill>
                  <a:srgbClr val="202122"/>
                </a:solidFill>
                <a:effectLst/>
                <a:highlight>
                  <a:srgbClr val="FFFFFF"/>
                </a:highlight>
                <a:latin typeface="Arial Narrow" panose="020B0606020202030204" pitchFamily="34" charset="0"/>
              </a:rPr>
              <a:t>DNA clones taken from many different </a:t>
            </a:r>
            <a:r>
              <a:rPr lang="en-US" sz="3100" dirty="0">
                <a:solidFill>
                  <a:srgbClr val="3366CC"/>
                </a:solidFill>
                <a:highlight>
                  <a:srgbClr val="FFFFFF"/>
                </a:highlight>
                <a:latin typeface="Arial Narrow" panose="020B0606020202030204" pitchFamily="34" charset="0"/>
              </a:rPr>
              <a:t>libraries</a:t>
            </a:r>
            <a:r>
              <a:rPr lang="en-US" sz="3100" b="0" i="0" dirty="0">
                <a:solidFill>
                  <a:srgbClr val="202122"/>
                </a:solidFill>
                <a:effectLst/>
                <a:highlight>
                  <a:srgbClr val="FFFFFF"/>
                </a:highlight>
                <a:latin typeface="Arial Narrow" panose="020B0606020202030204" pitchFamily="34" charset="0"/>
              </a:rPr>
              <a:t> were used in the overall project, with most of those libraries being created by Pieter J. de Jong. </a:t>
            </a:r>
          </a:p>
          <a:p>
            <a:r>
              <a:rPr lang="en-US" sz="3100" b="0" i="0" dirty="0">
                <a:solidFill>
                  <a:srgbClr val="202122"/>
                </a:solidFill>
                <a:effectLst/>
                <a:highlight>
                  <a:srgbClr val="FFFFFF"/>
                </a:highlight>
                <a:latin typeface="Arial Narrow" panose="020B0606020202030204" pitchFamily="34" charset="0"/>
              </a:rPr>
              <a:t>Much of the sequence (&gt;70%) of the </a:t>
            </a:r>
            <a:r>
              <a:rPr lang="en-US" sz="3100" dirty="0">
                <a:solidFill>
                  <a:srgbClr val="3366CC"/>
                </a:solidFill>
                <a:highlight>
                  <a:srgbClr val="FFFFFF"/>
                </a:highlight>
                <a:latin typeface="Arial Narrow" panose="020B0606020202030204" pitchFamily="34" charset="0"/>
              </a:rPr>
              <a:t>reference </a:t>
            </a:r>
            <a:r>
              <a:rPr lang="en-US" sz="3100" b="0" i="0" dirty="0">
                <a:solidFill>
                  <a:srgbClr val="202122"/>
                </a:solidFill>
                <a:effectLst/>
                <a:highlight>
                  <a:srgbClr val="FFFFFF"/>
                </a:highlight>
                <a:latin typeface="Arial Narrow" panose="020B0606020202030204" pitchFamily="34" charset="0"/>
              </a:rPr>
              <a:t>produced by the public HGP came from a single anonymous male donor from </a:t>
            </a:r>
            <a:r>
              <a:rPr lang="en-US" sz="3100" b="0" i="0" u="none" strike="noStrike" dirty="0">
                <a:solidFill>
                  <a:srgbClr val="3366CC"/>
                </a:solidFill>
                <a:effectLst/>
                <a:highlight>
                  <a:srgbClr val="FFFFFF"/>
                </a:highlight>
                <a:latin typeface="Arial Narrow" panose="020B0606020202030204" pitchFamily="34" charset="0"/>
                <a:hlinkClick r:id="rId3" tooltip="Buffalo, New York"/>
              </a:rPr>
              <a:t>Buffalo, New York</a:t>
            </a:r>
            <a:r>
              <a:rPr lang="en-US" sz="3100" b="0" i="0" dirty="0">
                <a:solidFill>
                  <a:srgbClr val="202122"/>
                </a:solidFill>
                <a:effectLst/>
                <a:highlight>
                  <a:srgbClr val="FFFFFF"/>
                </a:highlight>
                <a:latin typeface="Arial Narrow" panose="020B0606020202030204" pitchFamily="34" charset="0"/>
              </a:rPr>
              <a:t>, (</a:t>
            </a:r>
            <a:r>
              <a:rPr lang="en-US" sz="3100" b="0" i="0" u="none" strike="noStrike" dirty="0">
                <a:solidFill>
                  <a:srgbClr val="3366CC"/>
                </a:solidFill>
                <a:effectLst/>
                <a:highlight>
                  <a:srgbClr val="FFFFFF"/>
                </a:highlight>
                <a:latin typeface="Arial Narrow" panose="020B0606020202030204" pitchFamily="34" charset="0"/>
                <a:hlinkClick r:id="rId4" tooltip="Code name"/>
              </a:rPr>
              <a:t>code name</a:t>
            </a:r>
            <a:r>
              <a:rPr lang="en-US" sz="3100" b="0" i="0" dirty="0">
                <a:solidFill>
                  <a:srgbClr val="202122"/>
                </a:solidFill>
                <a:effectLst/>
                <a:highlight>
                  <a:srgbClr val="FFFFFF"/>
                </a:highlight>
                <a:latin typeface="Arial Narrow" panose="020B0606020202030204" pitchFamily="34" charset="0"/>
              </a:rPr>
              <a:t> RP11; the "RP" refers to </a:t>
            </a:r>
            <a:r>
              <a:rPr lang="en-US" sz="3100" b="0" i="0" u="none" strike="noStrike" dirty="0">
                <a:solidFill>
                  <a:srgbClr val="3366CC"/>
                </a:solidFill>
                <a:effectLst/>
                <a:highlight>
                  <a:srgbClr val="FFFFFF"/>
                </a:highlight>
                <a:latin typeface="Arial Narrow" panose="020B0606020202030204" pitchFamily="34" charset="0"/>
                <a:hlinkClick r:id="rId5" tooltip="Roswell Park Comprehensive Cancer Center"/>
              </a:rPr>
              <a:t>Roswell Park Comprehensive Cancer Center</a:t>
            </a:r>
            <a:r>
              <a:rPr lang="en-US" sz="3100" b="0" i="0" dirty="0">
                <a:solidFill>
                  <a:srgbClr val="202122"/>
                </a:solidFill>
                <a:effectLst/>
                <a:highlight>
                  <a:srgbClr val="FFFFFF"/>
                </a:highlight>
                <a:latin typeface="Arial Narrow" panose="020B0606020202030204" pitchFamily="34" charset="0"/>
              </a:rPr>
              <a:t>).</a:t>
            </a:r>
            <a:r>
              <a:rPr lang="en-US" sz="3100" b="0" i="0" u="none" strike="noStrike" baseline="30000" dirty="0">
                <a:solidFill>
                  <a:srgbClr val="3366CC"/>
                </a:solidFill>
                <a:effectLst/>
                <a:highlight>
                  <a:srgbClr val="FFFFFF"/>
                </a:highlight>
                <a:latin typeface="Arial Narrow" panose="020B0606020202030204" pitchFamily="34" charset="0"/>
                <a:hlinkClick r:id="rId6"/>
              </a:rPr>
              <a:t>[73]</a:t>
            </a:r>
            <a:r>
              <a:rPr lang="en-US" sz="3100" b="0" i="0" u="none" strike="noStrike" baseline="30000" dirty="0">
                <a:solidFill>
                  <a:srgbClr val="3366CC"/>
                </a:solidFill>
                <a:effectLst/>
                <a:highlight>
                  <a:srgbClr val="FFFFFF"/>
                </a:highlight>
                <a:latin typeface="Arial Narrow" panose="020B0606020202030204" pitchFamily="34" charset="0"/>
                <a:hlinkClick r:id="rId7"/>
              </a:rPr>
              <a:t>[74]</a:t>
            </a:r>
            <a:endParaRPr lang="en-US" sz="3100" dirty="0">
              <a:latin typeface="Arial Narrow" panose="020B0606020202030204" pitchFamily="34" charset="0"/>
            </a:endParaRPr>
          </a:p>
        </p:txBody>
      </p:sp>
    </p:spTree>
    <p:extLst>
      <p:ext uri="{BB962C8B-B14F-4D97-AF65-F5344CB8AC3E}">
        <p14:creationId xmlns:p14="http://schemas.microsoft.com/office/powerpoint/2010/main" val="34468587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0BFB6BD-3664-6F32-441D-49226E10C810}"/>
              </a:ext>
            </a:extLst>
          </p:cNvPr>
          <p:cNvSpPr>
            <a:spLocks noGrp="1"/>
          </p:cNvSpPr>
          <p:nvPr>
            <p:ph type="title"/>
          </p:nvPr>
        </p:nvSpPr>
        <p:spPr>
          <a:xfrm>
            <a:off x="329046" y="162503"/>
            <a:ext cx="10515600" cy="1325563"/>
          </a:xfrm>
        </p:spPr>
        <p:txBody>
          <a:bodyPr>
            <a:normAutofit/>
          </a:bodyPr>
          <a:lstStyle/>
          <a:p>
            <a:r>
              <a:rPr lang="en-US" sz="4800" dirty="0"/>
              <a:t>Gene mapping and DNA sequencing</a:t>
            </a:r>
          </a:p>
        </p:txBody>
      </p:sp>
      <p:sp>
        <p:nvSpPr>
          <p:cNvPr id="3" name="내용 개체 틀 2">
            <a:extLst>
              <a:ext uri="{FF2B5EF4-FFF2-40B4-BE49-F238E27FC236}">
                <a16:creationId xmlns:a16="http://schemas.microsoft.com/office/drawing/2014/main" id="{41994E0B-3B20-5842-4F60-254F4A368477}"/>
              </a:ext>
            </a:extLst>
          </p:cNvPr>
          <p:cNvSpPr>
            <a:spLocks noGrp="1"/>
          </p:cNvSpPr>
          <p:nvPr>
            <p:ph idx="1"/>
          </p:nvPr>
        </p:nvSpPr>
        <p:spPr>
          <a:xfrm>
            <a:off x="838200" y="1657350"/>
            <a:ext cx="10515600" cy="4743450"/>
          </a:xfrm>
        </p:spPr>
        <p:txBody>
          <a:bodyPr>
            <a:normAutofit/>
          </a:bodyPr>
          <a:lstStyle/>
          <a:p>
            <a:r>
              <a:rPr lang="en-US" b="0" i="0" dirty="0">
                <a:solidFill>
                  <a:srgbClr val="202122"/>
                </a:solidFill>
                <a:effectLst/>
                <a:highlight>
                  <a:srgbClr val="FFFFFF"/>
                </a:highlight>
                <a:latin typeface="Arial" panose="020B0604020202020204" pitchFamily="34" charset="0"/>
              </a:rPr>
              <a:t>Two technologies enabled the project: </a:t>
            </a:r>
            <a:r>
              <a:rPr lang="en-US" b="0" i="0" u="none" strike="noStrike" dirty="0">
                <a:solidFill>
                  <a:srgbClr val="3366CC"/>
                </a:solidFill>
                <a:effectLst/>
                <a:highlight>
                  <a:srgbClr val="FFFFFF"/>
                </a:highlight>
                <a:latin typeface="Arial" panose="020B0604020202020204" pitchFamily="34" charset="0"/>
                <a:hlinkClick r:id="rId2" tooltip="Gene mapping"/>
              </a:rPr>
              <a:t>gene mapping</a:t>
            </a:r>
            <a:r>
              <a:rPr lang="en-US" b="0" i="0" dirty="0">
                <a:solidFill>
                  <a:srgbClr val="202122"/>
                </a:solidFill>
                <a:effectLst/>
                <a:highlight>
                  <a:srgbClr val="FFFFFF"/>
                </a:highlight>
                <a:latin typeface="Arial" panose="020B0604020202020204" pitchFamily="34" charset="0"/>
              </a:rPr>
              <a:t> and </a:t>
            </a:r>
            <a:r>
              <a:rPr lang="en-US" b="0" i="0" u="none" strike="noStrike" dirty="0">
                <a:solidFill>
                  <a:srgbClr val="3366CC"/>
                </a:solidFill>
                <a:effectLst/>
                <a:highlight>
                  <a:srgbClr val="FFFFFF"/>
                </a:highlight>
                <a:latin typeface="Arial" panose="020B0604020202020204" pitchFamily="34" charset="0"/>
                <a:hlinkClick r:id="rId3" tooltip="DNA sequencing"/>
              </a:rPr>
              <a:t>DNA sequencing</a:t>
            </a:r>
            <a:r>
              <a:rPr lang="en-US" b="0" i="0" dirty="0">
                <a:solidFill>
                  <a:srgbClr val="202122"/>
                </a:solidFill>
                <a:effectLst/>
                <a:highlight>
                  <a:srgbClr val="FFFFFF"/>
                </a:highlight>
                <a:latin typeface="Arial" panose="020B0604020202020204" pitchFamily="34" charset="0"/>
              </a:rPr>
              <a:t>. </a:t>
            </a:r>
          </a:p>
          <a:p>
            <a:r>
              <a:rPr lang="en-US" b="0" i="0" dirty="0">
                <a:solidFill>
                  <a:srgbClr val="202122"/>
                </a:solidFill>
                <a:effectLst/>
                <a:highlight>
                  <a:srgbClr val="FFFFFF"/>
                </a:highlight>
                <a:latin typeface="Arial" panose="020B0604020202020204" pitchFamily="34" charset="0"/>
              </a:rPr>
              <a:t>The gene mapping technique of </a:t>
            </a:r>
            <a:r>
              <a:rPr lang="en-US" b="0" i="0" u="sng" dirty="0">
                <a:solidFill>
                  <a:srgbClr val="3366CC"/>
                </a:solidFill>
                <a:effectLst/>
                <a:highlight>
                  <a:srgbClr val="FFFFFF"/>
                </a:highlight>
                <a:latin typeface="Arial" panose="020B0604020202020204" pitchFamily="34" charset="0"/>
                <a:hlinkClick r:id="rId4"/>
              </a:rPr>
              <a:t>restriction fragment length polymorphism</a:t>
            </a:r>
            <a:r>
              <a:rPr lang="en-US" b="0" i="0" dirty="0">
                <a:solidFill>
                  <a:srgbClr val="202122"/>
                </a:solidFill>
                <a:effectLst/>
                <a:highlight>
                  <a:srgbClr val="FFFFFF"/>
                </a:highlight>
                <a:latin typeface="Arial" panose="020B0604020202020204" pitchFamily="34" charset="0"/>
              </a:rPr>
              <a:t> (RFLP) arose from the search for the location of the breast cancer gene by Mark Skolnick of the University of Utah,</a:t>
            </a:r>
            <a:r>
              <a:rPr lang="en-US" b="0" i="0" u="none" strike="noStrike" baseline="30000" dirty="0">
                <a:solidFill>
                  <a:srgbClr val="3366CC"/>
                </a:solidFill>
                <a:effectLst/>
                <a:highlight>
                  <a:srgbClr val="FFFFFF"/>
                </a:highlight>
                <a:latin typeface="Arial" panose="020B0604020202020204" pitchFamily="34" charset="0"/>
                <a:hlinkClick r:id="rId5"/>
              </a:rPr>
              <a:t>[28]</a:t>
            </a:r>
            <a:r>
              <a:rPr lang="en-US" b="0" i="0" dirty="0">
                <a:solidFill>
                  <a:srgbClr val="202122"/>
                </a:solidFill>
                <a:effectLst/>
                <a:highlight>
                  <a:srgbClr val="FFFFFF"/>
                </a:highlight>
                <a:latin typeface="Arial" panose="020B0604020202020204" pitchFamily="34" charset="0"/>
              </a:rPr>
              <a:t> which began in 1974.</a:t>
            </a:r>
            <a:r>
              <a:rPr lang="en-US" b="0" i="0" u="none" strike="noStrike" baseline="30000" dirty="0">
                <a:solidFill>
                  <a:srgbClr val="3366CC"/>
                </a:solidFill>
                <a:effectLst/>
                <a:highlight>
                  <a:srgbClr val="FFFFFF"/>
                </a:highlight>
                <a:latin typeface="Arial" panose="020B0604020202020204" pitchFamily="34" charset="0"/>
                <a:hlinkClick r:id="rId6"/>
              </a:rPr>
              <a:t>[29]</a:t>
            </a:r>
            <a:r>
              <a:rPr lang="en-US" b="0" i="0" dirty="0">
                <a:solidFill>
                  <a:srgbClr val="202122"/>
                </a:solidFill>
                <a:effectLst/>
                <a:highlight>
                  <a:srgbClr val="FFFFFF"/>
                </a:highlight>
                <a:latin typeface="Arial" panose="020B0604020202020204" pitchFamily="34" charset="0"/>
              </a:rPr>
              <a:t> </a:t>
            </a:r>
          </a:p>
          <a:p>
            <a:r>
              <a:rPr lang="en-US" b="0" i="0" dirty="0">
                <a:solidFill>
                  <a:srgbClr val="202122"/>
                </a:solidFill>
                <a:effectLst/>
                <a:highlight>
                  <a:srgbClr val="FFFFFF"/>
                </a:highlight>
                <a:latin typeface="Arial" panose="020B0604020202020204" pitchFamily="34" charset="0"/>
              </a:rPr>
              <a:t>Seeing a linkage marker for the gene, collaboration with </a:t>
            </a:r>
            <a:r>
              <a:rPr lang="en-US" b="0" i="0" u="none" strike="noStrike" dirty="0">
                <a:solidFill>
                  <a:srgbClr val="3366CC"/>
                </a:solidFill>
                <a:effectLst/>
                <a:highlight>
                  <a:srgbClr val="FFFFFF"/>
                </a:highlight>
                <a:latin typeface="Arial" panose="020B0604020202020204" pitchFamily="34" charset="0"/>
                <a:hlinkClick r:id="rId7" tooltip="David Botstein"/>
              </a:rPr>
              <a:t>David Botstein</a:t>
            </a:r>
            <a:r>
              <a:rPr lang="en-US" b="0" i="0" dirty="0">
                <a:solidFill>
                  <a:srgbClr val="202122"/>
                </a:solidFill>
                <a:effectLst/>
                <a:highlight>
                  <a:srgbClr val="FFFFFF"/>
                </a:highlight>
                <a:latin typeface="Arial" panose="020B0604020202020204" pitchFamily="34" charset="0"/>
              </a:rPr>
              <a:t>, </a:t>
            </a:r>
            <a:r>
              <a:rPr lang="en-US" b="0" i="0" u="none" strike="noStrike" dirty="0">
                <a:solidFill>
                  <a:srgbClr val="3366CC"/>
                </a:solidFill>
                <a:effectLst/>
                <a:highlight>
                  <a:srgbClr val="FFFFFF"/>
                </a:highlight>
                <a:latin typeface="Arial" panose="020B0604020202020204" pitchFamily="34" charset="0"/>
                <a:hlinkClick r:id="rId8" tooltip="Ray White (geneticist)"/>
              </a:rPr>
              <a:t>Ray White</a:t>
            </a:r>
            <a:r>
              <a:rPr lang="en-US" b="0" i="0" dirty="0">
                <a:solidFill>
                  <a:srgbClr val="202122"/>
                </a:solidFill>
                <a:effectLst/>
                <a:highlight>
                  <a:srgbClr val="FFFFFF"/>
                </a:highlight>
                <a:latin typeface="Arial" panose="020B0604020202020204" pitchFamily="34" charset="0"/>
              </a:rPr>
              <a:t> and Ron Davies conceived of a way to construct a </a:t>
            </a:r>
            <a:r>
              <a:rPr lang="en-US" b="0" i="0" u="none" strike="noStrike" dirty="0">
                <a:solidFill>
                  <a:srgbClr val="3366CC"/>
                </a:solidFill>
                <a:effectLst/>
                <a:highlight>
                  <a:srgbClr val="FFFFFF"/>
                </a:highlight>
                <a:latin typeface="Arial" panose="020B0604020202020204" pitchFamily="34" charset="0"/>
                <a:hlinkClick r:id="rId9" tooltip="Genetic linkage"/>
              </a:rPr>
              <a:t>genetic linkage</a:t>
            </a:r>
            <a:r>
              <a:rPr lang="en-US" b="0" i="0" dirty="0">
                <a:solidFill>
                  <a:srgbClr val="202122"/>
                </a:solidFill>
                <a:effectLst/>
                <a:highlight>
                  <a:srgbClr val="FFFFFF"/>
                </a:highlight>
                <a:latin typeface="Arial" panose="020B0604020202020204" pitchFamily="34" charset="0"/>
              </a:rPr>
              <a:t> map of the human genome. </a:t>
            </a:r>
          </a:p>
          <a:p>
            <a:r>
              <a:rPr lang="en-US" b="0" i="0" dirty="0">
                <a:solidFill>
                  <a:srgbClr val="202122"/>
                </a:solidFill>
                <a:effectLst/>
                <a:highlight>
                  <a:srgbClr val="FFFFFF"/>
                </a:highlight>
                <a:latin typeface="Arial" panose="020B0604020202020204" pitchFamily="34" charset="0"/>
              </a:rPr>
              <a:t>This enabled scientists to launch the larger human genome effort.</a:t>
            </a:r>
            <a:r>
              <a:rPr lang="en-US" b="0" i="0" u="none" strike="noStrike" baseline="30000" dirty="0">
                <a:solidFill>
                  <a:srgbClr val="3366CC"/>
                </a:solidFill>
                <a:effectLst/>
                <a:highlight>
                  <a:srgbClr val="FFFFFF"/>
                </a:highlight>
                <a:latin typeface="Arial" panose="020B0604020202020204" pitchFamily="34" charset="0"/>
                <a:hlinkClick r:id="rId10"/>
              </a:rPr>
              <a:t>[30]</a:t>
            </a:r>
            <a:endParaRPr lang="en-US" dirty="0"/>
          </a:p>
        </p:txBody>
      </p:sp>
    </p:spTree>
    <p:extLst>
      <p:ext uri="{BB962C8B-B14F-4D97-AF65-F5344CB8AC3E}">
        <p14:creationId xmlns:p14="http://schemas.microsoft.com/office/powerpoint/2010/main" val="34255883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EC804F8-B917-F4C7-93D5-695BC875846C}"/>
              </a:ext>
            </a:extLst>
          </p:cNvPr>
          <p:cNvSpPr>
            <a:spLocks noGrp="1"/>
          </p:cNvSpPr>
          <p:nvPr>
            <p:ph type="title"/>
          </p:nvPr>
        </p:nvSpPr>
        <p:spPr/>
        <p:txBody>
          <a:bodyPr/>
          <a:lstStyle/>
          <a:p>
            <a:r>
              <a:rPr lang="en-US" dirty="0">
                <a:solidFill>
                  <a:srgbClr val="212121"/>
                </a:solidFill>
                <a:highlight>
                  <a:srgbClr val="FFFFFF"/>
                </a:highlight>
                <a:latin typeface="Arial Narrow" panose="020B0606020202030204" pitchFamily="34" charset="0"/>
              </a:rPr>
              <a:t>E</a:t>
            </a:r>
            <a:r>
              <a:rPr lang="en-US" sz="4400" b="0" i="0" dirty="0">
                <a:solidFill>
                  <a:srgbClr val="212121"/>
                </a:solidFill>
                <a:effectLst/>
                <a:highlight>
                  <a:srgbClr val="FFFFFF"/>
                </a:highlight>
                <a:latin typeface="Arial Narrow" panose="020B0606020202030204" pitchFamily="34" charset="0"/>
              </a:rPr>
              <a:t>uchromatin and heterochromatin</a:t>
            </a:r>
            <a:endParaRPr lang="en-US" dirty="0"/>
          </a:p>
        </p:txBody>
      </p:sp>
      <p:sp>
        <p:nvSpPr>
          <p:cNvPr id="3" name="내용 개체 틀 2">
            <a:extLst>
              <a:ext uri="{FF2B5EF4-FFF2-40B4-BE49-F238E27FC236}">
                <a16:creationId xmlns:a16="http://schemas.microsoft.com/office/drawing/2014/main" id="{87C1067E-FFB0-52CD-D046-C4EFA36E9C23}"/>
              </a:ext>
            </a:extLst>
          </p:cNvPr>
          <p:cNvSpPr>
            <a:spLocks noGrp="1"/>
          </p:cNvSpPr>
          <p:nvPr>
            <p:ph idx="1"/>
          </p:nvPr>
        </p:nvSpPr>
        <p:spPr/>
        <p:txBody>
          <a:bodyPr>
            <a:normAutofit/>
          </a:bodyPr>
          <a:lstStyle/>
          <a:p>
            <a:r>
              <a:rPr lang="en-US" sz="3600" b="0" i="0" dirty="0">
                <a:solidFill>
                  <a:srgbClr val="212121"/>
                </a:solidFill>
                <a:effectLst/>
                <a:highlight>
                  <a:srgbClr val="FFFFFF"/>
                </a:highlight>
                <a:latin typeface="Arial Narrow" panose="020B0606020202030204" pitchFamily="34" charset="0"/>
              </a:rPr>
              <a:t>Chromosomes have two structurally and functionally distinguishable territories: euchromatin and heterochromatin. Heterochromatin is highly condensed, gene-poor, and transcriptionally silent, whereas euchromatin is less condensed, gene-rich, and more easily transcribed (</a:t>
            </a:r>
            <a:r>
              <a:rPr lang="en-US" sz="3600" b="0" i="0" u="sng" dirty="0" err="1">
                <a:solidFill>
                  <a:srgbClr val="376FAA"/>
                </a:solidFill>
                <a:effectLst/>
                <a:highlight>
                  <a:srgbClr val="FFFFFF"/>
                </a:highlight>
                <a:latin typeface="Arial Narrow" panose="020B0606020202030204" pitchFamily="34" charset="0"/>
                <a:hlinkClick r:id="rId2"/>
              </a:rPr>
              <a:t>Huisinga</a:t>
            </a:r>
            <a:r>
              <a:rPr lang="en-US" sz="3600" b="0" i="0" u="sng" dirty="0">
                <a:solidFill>
                  <a:srgbClr val="376FAA"/>
                </a:solidFill>
                <a:effectLst/>
                <a:highlight>
                  <a:srgbClr val="FFFFFF"/>
                </a:highlight>
                <a:latin typeface="Arial Narrow" panose="020B0606020202030204" pitchFamily="34" charset="0"/>
                <a:hlinkClick r:id="rId2"/>
              </a:rPr>
              <a:t> et al. 2006</a:t>
            </a:r>
            <a:r>
              <a:rPr lang="en-US" sz="3600" b="0" i="0" dirty="0">
                <a:solidFill>
                  <a:srgbClr val="212121"/>
                </a:solidFill>
                <a:effectLst/>
                <a:highlight>
                  <a:srgbClr val="FFFFFF"/>
                </a:highlight>
                <a:latin typeface="Arial Narrow" panose="020B0606020202030204" pitchFamily="34" charset="0"/>
              </a:rPr>
              <a:t>). </a:t>
            </a:r>
            <a:endParaRPr lang="en-US" sz="3600" dirty="0">
              <a:latin typeface="Arial Narrow" panose="020B0606020202030204" pitchFamily="34" charset="0"/>
            </a:endParaRPr>
          </a:p>
        </p:txBody>
      </p:sp>
    </p:spTree>
    <p:extLst>
      <p:ext uri="{BB962C8B-B14F-4D97-AF65-F5344CB8AC3E}">
        <p14:creationId xmlns:p14="http://schemas.microsoft.com/office/powerpoint/2010/main" val="1883572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C210AF4-17C4-28BD-F8C6-80383FBD78B8}"/>
              </a:ext>
            </a:extLst>
          </p:cNvPr>
          <p:cNvSpPr>
            <a:spLocks noGrp="1"/>
          </p:cNvSpPr>
          <p:nvPr>
            <p:ph type="title"/>
          </p:nvPr>
        </p:nvSpPr>
        <p:spPr>
          <a:xfrm>
            <a:off x="391390" y="136524"/>
            <a:ext cx="10515600" cy="1325563"/>
          </a:xfrm>
        </p:spPr>
        <p:txBody>
          <a:bodyPr>
            <a:normAutofit/>
          </a:bodyPr>
          <a:lstStyle/>
          <a:p>
            <a:r>
              <a:rPr lang="en-US" sz="4800" dirty="0"/>
              <a:t>Draft reference genome</a:t>
            </a:r>
          </a:p>
        </p:txBody>
      </p:sp>
      <p:sp>
        <p:nvSpPr>
          <p:cNvPr id="3" name="내용 개체 틀 2">
            <a:extLst>
              <a:ext uri="{FF2B5EF4-FFF2-40B4-BE49-F238E27FC236}">
                <a16:creationId xmlns:a16="http://schemas.microsoft.com/office/drawing/2014/main" id="{FC867062-3DBA-355A-9DB3-56AEAAD95976}"/>
              </a:ext>
            </a:extLst>
          </p:cNvPr>
          <p:cNvSpPr>
            <a:spLocks noGrp="1"/>
          </p:cNvSpPr>
          <p:nvPr>
            <p:ph idx="1"/>
          </p:nvPr>
        </p:nvSpPr>
        <p:spPr>
          <a:xfrm>
            <a:off x="519545" y="1646959"/>
            <a:ext cx="10834255" cy="4816186"/>
          </a:xfrm>
        </p:spPr>
        <p:txBody>
          <a:bodyPr>
            <a:normAutofit/>
          </a:bodyPr>
          <a:lstStyle/>
          <a:p>
            <a:r>
              <a:rPr lang="en-US" dirty="0">
                <a:solidFill>
                  <a:srgbClr val="202122"/>
                </a:solidFill>
                <a:highlight>
                  <a:srgbClr val="FFFFFF"/>
                </a:highlight>
                <a:latin typeface="Arial" panose="020B0604020202020204" pitchFamily="34" charset="0"/>
              </a:rPr>
              <a:t>A</a:t>
            </a:r>
            <a:r>
              <a:rPr lang="en-US" b="0" i="0" dirty="0">
                <a:solidFill>
                  <a:srgbClr val="202122"/>
                </a:solidFill>
                <a:effectLst/>
                <a:highlight>
                  <a:srgbClr val="FFFFFF"/>
                </a:highlight>
                <a:latin typeface="Arial" panose="020B0604020202020204" pitchFamily="34" charset="0"/>
              </a:rPr>
              <a:t> 'rough draft' of the genome was finished in 2000 (announced jointly by U.S. </a:t>
            </a:r>
          </a:p>
          <a:p>
            <a:r>
              <a:rPr lang="en-US" b="0" i="0" dirty="0">
                <a:solidFill>
                  <a:srgbClr val="202122"/>
                </a:solidFill>
                <a:effectLst/>
                <a:highlight>
                  <a:srgbClr val="FFFFFF"/>
                </a:highlight>
                <a:latin typeface="Arial" panose="020B0604020202020204" pitchFamily="34" charset="0"/>
              </a:rPr>
              <a:t>President </a:t>
            </a:r>
            <a:r>
              <a:rPr lang="en-US" b="0" i="0" u="none" strike="noStrike" dirty="0">
                <a:solidFill>
                  <a:srgbClr val="3366CC"/>
                </a:solidFill>
                <a:effectLst/>
                <a:highlight>
                  <a:srgbClr val="FFFFFF"/>
                </a:highlight>
                <a:latin typeface="Arial" panose="020B0604020202020204" pitchFamily="34" charset="0"/>
                <a:hlinkClick r:id="rId2" tooltip="Bill Clinton"/>
              </a:rPr>
              <a:t>Bill Clinton</a:t>
            </a:r>
            <a:r>
              <a:rPr lang="en-US" b="0" i="0" dirty="0">
                <a:solidFill>
                  <a:srgbClr val="202122"/>
                </a:solidFill>
                <a:effectLst/>
                <a:highlight>
                  <a:srgbClr val="FFFFFF"/>
                </a:highlight>
                <a:latin typeface="Arial" panose="020B0604020202020204" pitchFamily="34" charset="0"/>
              </a:rPr>
              <a:t> and British </a:t>
            </a:r>
            <a:r>
              <a:rPr lang="en-US" b="0" i="0" u="none" strike="noStrike" dirty="0">
                <a:solidFill>
                  <a:srgbClr val="3366CC"/>
                </a:solidFill>
                <a:effectLst/>
                <a:highlight>
                  <a:srgbClr val="FFFFFF"/>
                </a:highlight>
                <a:latin typeface="Arial" panose="020B0604020202020204" pitchFamily="34" charset="0"/>
                <a:hlinkClick r:id="rId3" tooltip="Prime Minister of the United Kingdom"/>
              </a:rPr>
              <a:t>Prime Minister</a:t>
            </a:r>
            <a:r>
              <a:rPr lang="en-US" b="0" i="0" dirty="0">
                <a:solidFill>
                  <a:srgbClr val="202122"/>
                </a:solidFill>
                <a:effectLst/>
                <a:highlight>
                  <a:srgbClr val="FFFFFF"/>
                </a:highlight>
                <a:latin typeface="Arial" panose="020B0604020202020204" pitchFamily="34" charset="0"/>
              </a:rPr>
              <a:t> </a:t>
            </a:r>
            <a:r>
              <a:rPr lang="en-US" b="0" i="0" u="none" strike="noStrike" dirty="0">
                <a:solidFill>
                  <a:srgbClr val="3366CC"/>
                </a:solidFill>
                <a:effectLst/>
                <a:highlight>
                  <a:srgbClr val="FFFFFF"/>
                </a:highlight>
                <a:latin typeface="Arial" panose="020B0604020202020204" pitchFamily="34" charset="0"/>
                <a:hlinkClick r:id="rId4" tooltip="Tony Blair"/>
              </a:rPr>
              <a:t>Tony Blair</a:t>
            </a:r>
            <a:r>
              <a:rPr lang="en-US" b="0" i="0" dirty="0">
                <a:solidFill>
                  <a:srgbClr val="202122"/>
                </a:solidFill>
                <a:effectLst/>
                <a:highlight>
                  <a:srgbClr val="FFFFFF"/>
                </a:highlight>
                <a:latin typeface="Arial" panose="020B0604020202020204" pitchFamily="34" charset="0"/>
              </a:rPr>
              <a:t> on June 26, 2000).</a:t>
            </a:r>
            <a:r>
              <a:rPr lang="en-US" b="0" i="0" u="none" strike="noStrike" baseline="30000" dirty="0">
                <a:solidFill>
                  <a:srgbClr val="3366CC"/>
                </a:solidFill>
                <a:effectLst/>
                <a:highlight>
                  <a:srgbClr val="FFFFFF"/>
                </a:highlight>
                <a:latin typeface="Arial" panose="020B0604020202020204" pitchFamily="34" charset="0"/>
                <a:hlinkClick r:id="rId5"/>
              </a:rPr>
              <a:t>[31]</a:t>
            </a:r>
            <a:r>
              <a:rPr lang="en-US" b="0" i="0" u="none" strike="noStrike" baseline="30000" dirty="0">
                <a:solidFill>
                  <a:srgbClr val="3366CC"/>
                </a:solidFill>
                <a:effectLst/>
                <a:highlight>
                  <a:srgbClr val="FFFFFF"/>
                </a:highlight>
                <a:latin typeface="Arial" panose="020B0604020202020204" pitchFamily="34" charset="0"/>
                <a:hlinkClick r:id="rId6"/>
              </a:rPr>
              <a:t>[32]</a:t>
            </a:r>
            <a:r>
              <a:rPr lang="en-US" b="0" i="0" dirty="0">
                <a:solidFill>
                  <a:srgbClr val="202122"/>
                </a:solidFill>
                <a:effectLst/>
                <a:highlight>
                  <a:srgbClr val="FFFFFF"/>
                </a:highlight>
                <a:latin typeface="Arial" panose="020B0604020202020204" pitchFamily="34" charset="0"/>
              </a:rPr>
              <a:t> </a:t>
            </a:r>
          </a:p>
          <a:p>
            <a:r>
              <a:rPr lang="en-US" b="0" i="0" dirty="0">
                <a:solidFill>
                  <a:srgbClr val="202122"/>
                </a:solidFill>
                <a:effectLst/>
                <a:highlight>
                  <a:srgbClr val="FFFFFF"/>
                </a:highlight>
                <a:latin typeface="Arial" panose="020B0604020202020204" pitchFamily="34" charset="0"/>
              </a:rPr>
              <a:t>This first available rough draft </a:t>
            </a:r>
            <a:r>
              <a:rPr lang="en-US" b="0" i="0" u="none" strike="noStrike" dirty="0">
                <a:solidFill>
                  <a:srgbClr val="3366CC"/>
                </a:solidFill>
                <a:effectLst/>
                <a:highlight>
                  <a:srgbClr val="FFFFFF"/>
                </a:highlight>
                <a:latin typeface="Arial" panose="020B0604020202020204" pitchFamily="34" charset="0"/>
                <a:hlinkClick r:id="rId7" tooltip="Genome Project"/>
              </a:rPr>
              <a:t>assembly</a:t>
            </a:r>
            <a:r>
              <a:rPr lang="en-US" b="0" i="0" dirty="0">
                <a:solidFill>
                  <a:srgbClr val="202122"/>
                </a:solidFill>
                <a:effectLst/>
                <a:highlight>
                  <a:srgbClr val="FFFFFF"/>
                </a:highlight>
                <a:latin typeface="Arial" panose="020B0604020202020204" pitchFamily="34" charset="0"/>
              </a:rPr>
              <a:t> of the genome was completed by the Genome Bioinformatics Group at the </a:t>
            </a:r>
            <a:r>
              <a:rPr lang="en-US" b="0" i="0" u="none" strike="noStrike" dirty="0">
                <a:solidFill>
                  <a:srgbClr val="3366CC"/>
                </a:solidFill>
                <a:effectLst/>
                <a:highlight>
                  <a:srgbClr val="FFFFFF"/>
                </a:highlight>
                <a:latin typeface="Arial" panose="020B0604020202020204" pitchFamily="34" charset="0"/>
                <a:hlinkClick r:id="rId8" tooltip="University of California, Santa Cruz"/>
              </a:rPr>
              <a:t>University of California, Santa Cruz</a:t>
            </a:r>
            <a:r>
              <a:rPr lang="en-US" b="0" i="0" dirty="0">
                <a:solidFill>
                  <a:srgbClr val="202122"/>
                </a:solidFill>
                <a:effectLst/>
                <a:highlight>
                  <a:srgbClr val="FFFFFF"/>
                </a:highlight>
                <a:latin typeface="Arial" panose="020B0604020202020204" pitchFamily="34" charset="0"/>
              </a:rPr>
              <a:t>, primarily led by then-graduate student </a:t>
            </a:r>
            <a:r>
              <a:rPr lang="en-US" b="0" i="0" u="none" strike="noStrike" dirty="0">
                <a:solidFill>
                  <a:srgbClr val="3366CC"/>
                </a:solidFill>
                <a:effectLst/>
                <a:highlight>
                  <a:srgbClr val="FFFFFF"/>
                </a:highlight>
                <a:latin typeface="Arial" panose="020B0604020202020204" pitchFamily="34" charset="0"/>
                <a:hlinkClick r:id="rId9" tooltip="Jim Kent"/>
              </a:rPr>
              <a:t>Jim Kent</a:t>
            </a:r>
            <a:r>
              <a:rPr lang="en-US" b="0" i="0" dirty="0">
                <a:solidFill>
                  <a:srgbClr val="202122"/>
                </a:solidFill>
                <a:effectLst/>
                <a:highlight>
                  <a:srgbClr val="FFFFFF"/>
                </a:highlight>
                <a:latin typeface="Arial" panose="020B0604020202020204" pitchFamily="34" charset="0"/>
              </a:rPr>
              <a:t> and his advisor </a:t>
            </a:r>
            <a:r>
              <a:rPr lang="en-US" b="0" i="0" u="none" strike="noStrike" dirty="0">
                <a:solidFill>
                  <a:srgbClr val="3366CC"/>
                </a:solidFill>
                <a:effectLst/>
                <a:highlight>
                  <a:srgbClr val="FFFFFF"/>
                </a:highlight>
                <a:latin typeface="Arial" panose="020B0604020202020204" pitchFamily="34" charset="0"/>
                <a:hlinkClick r:id="rId10" tooltip="David Haussler"/>
              </a:rPr>
              <a:t>David Haussler</a:t>
            </a:r>
            <a:r>
              <a:rPr lang="en-US" b="0" i="0" dirty="0">
                <a:solidFill>
                  <a:srgbClr val="202122"/>
                </a:solidFill>
                <a:effectLst/>
                <a:highlight>
                  <a:srgbClr val="FFFFFF"/>
                </a:highlight>
                <a:latin typeface="Arial" panose="020B0604020202020204" pitchFamily="34" charset="0"/>
              </a:rPr>
              <a:t>.</a:t>
            </a:r>
            <a:r>
              <a:rPr lang="en-US" b="0" i="0" u="none" strike="noStrike" baseline="30000" dirty="0">
                <a:solidFill>
                  <a:srgbClr val="3366CC"/>
                </a:solidFill>
                <a:effectLst/>
                <a:highlight>
                  <a:srgbClr val="FFFFFF"/>
                </a:highlight>
                <a:latin typeface="Arial" panose="020B0604020202020204" pitchFamily="34" charset="0"/>
                <a:hlinkClick r:id="rId11"/>
              </a:rPr>
              <a:t>[33]</a:t>
            </a:r>
            <a:r>
              <a:rPr lang="en-US" b="0" i="0" dirty="0">
                <a:solidFill>
                  <a:srgbClr val="202122"/>
                </a:solidFill>
                <a:effectLst/>
                <a:highlight>
                  <a:srgbClr val="FFFFFF"/>
                </a:highlight>
                <a:latin typeface="Arial" panose="020B0604020202020204" pitchFamily="34" charset="0"/>
              </a:rPr>
              <a:t> </a:t>
            </a:r>
          </a:p>
          <a:p>
            <a:r>
              <a:rPr lang="en-US" b="0" i="0" dirty="0">
                <a:solidFill>
                  <a:srgbClr val="202122"/>
                </a:solidFill>
                <a:effectLst/>
                <a:highlight>
                  <a:srgbClr val="FFFFFF"/>
                </a:highlight>
                <a:latin typeface="Arial" panose="020B0604020202020204" pitchFamily="34" charset="0"/>
              </a:rPr>
              <a:t>Ongoing sequencing led to the announcement of the essentially complete genome on April 14, 2003, two years earlier than planned.</a:t>
            </a:r>
            <a:r>
              <a:rPr lang="en-US" b="0" i="0" u="none" strike="noStrike" baseline="30000" dirty="0">
                <a:solidFill>
                  <a:srgbClr val="3366CC"/>
                </a:solidFill>
                <a:effectLst/>
                <a:highlight>
                  <a:srgbClr val="FFFFFF"/>
                </a:highlight>
                <a:latin typeface="Arial" panose="020B0604020202020204" pitchFamily="34" charset="0"/>
                <a:hlinkClick r:id="rId12"/>
              </a:rPr>
              <a:t>[34]</a:t>
            </a:r>
            <a:r>
              <a:rPr lang="en-US" b="0" i="0" u="none" strike="noStrike" baseline="30000" dirty="0">
                <a:solidFill>
                  <a:srgbClr val="3366CC"/>
                </a:solidFill>
                <a:effectLst/>
                <a:highlight>
                  <a:srgbClr val="FFFFFF"/>
                </a:highlight>
                <a:latin typeface="Arial" panose="020B0604020202020204" pitchFamily="34" charset="0"/>
                <a:hlinkClick r:id="rId13"/>
              </a:rPr>
              <a:t>[35]</a:t>
            </a:r>
            <a:r>
              <a:rPr lang="en-US" b="0" i="0" dirty="0">
                <a:solidFill>
                  <a:srgbClr val="202122"/>
                </a:solidFill>
                <a:effectLst/>
                <a:highlight>
                  <a:srgbClr val="FFFFFF"/>
                </a:highlight>
                <a:latin typeface="Arial" panose="020B0604020202020204" pitchFamily="34" charset="0"/>
              </a:rPr>
              <a:t> </a:t>
            </a:r>
            <a:endParaRPr lang="en-US" dirty="0"/>
          </a:p>
        </p:txBody>
      </p:sp>
    </p:spTree>
    <p:extLst>
      <p:ext uri="{BB962C8B-B14F-4D97-AF65-F5344CB8AC3E}">
        <p14:creationId xmlns:p14="http://schemas.microsoft.com/office/powerpoint/2010/main" val="1192378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250E258-E3D0-4FDB-E158-1B17B9B38A18}"/>
              </a:ext>
            </a:extLst>
          </p:cNvPr>
          <p:cNvSpPr>
            <a:spLocks noGrp="1"/>
          </p:cNvSpPr>
          <p:nvPr>
            <p:ph type="title"/>
          </p:nvPr>
        </p:nvSpPr>
        <p:spPr>
          <a:xfrm>
            <a:off x="292678" y="100157"/>
            <a:ext cx="10515600" cy="1001279"/>
          </a:xfrm>
        </p:spPr>
        <p:txBody>
          <a:bodyPr/>
          <a:lstStyle/>
          <a:p>
            <a:r>
              <a:rPr lang="en-US" dirty="0"/>
              <a:t>T2T reference genome (2023)</a:t>
            </a:r>
          </a:p>
        </p:txBody>
      </p:sp>
      <p:sp>
        <p:nvSpPr>
          <p:cNvPr id="3" name="내용 개체 틀 2">
            <a:extLst>
              <a:ext uri="{FF2B5EF4-FFF2-40B4-BE49-F238E27FC236}">
                <a16:creationId xmlns:a16="http://schemas.microsoft.com/office/drawing/2014/main" id="{786EE5B8-61D3-C76D-0C1D-C63EFBDB740B}"/>
              </a:ext>
            </a:extLst>
          </p:cNvPr>
          <p:cNvSpPr>
            <a:spLocks noGrp="1"/>
          </p:cNvSpPr>
          <p:nvPr>
            <p:ph idx="1"/>
          </p:nvPr>
        </p:nvSpPr>
        <p:spPr>
          <a:xfrm>
            <a:off x="680605" y="1163782"/>
            <a:ext cx="11159836" cy="5372099"/>
          </a:xfrm>
        </p:spPr>
        <p:txBody>
          <a:bodyPr>
            <a:normAutofit fontScale="92500"/>
          </a:bodyPr>
          <a:lstStyle/>
          <a:p>
            <a:r>
              <a:rPr lang="en-US" b="0" i="0" dirty="0">
                <a:solidFill>
                  <a:srgbClr val="202122"/>
                </a:solidFill>
                <a:effectLst/>
                <a:highlight>
                  <a:srgbClr val="FFFFFF"/>
                </a:highlight>
                <a:latin typeface="Arial Narrow" panose="020B0606020202030204" pitchFamily="34" charset="0"/>
              </a:rPr>
              <a:t>In 2021, it was reported that the </a:t>
            </a:r>
            <a:r>
              <a:rPr lang="en-US" b="1" i="0" dirty="0">
                <a:solidFill>
                  <a:srgbClr val="202122"/>
                </a:solidFill>
                <a:effectLst/>
                <a:highlight>
                  <a:srgbClr val="FFFFFF"/>
                </a:highlight>
                <a:latin typeface="Arial Narrow" panose="020B0606020202030204" pitchFamily="34" charset="0"/>
              </a:rPr>
              <a:t>Telomere-to-Telomere</a:t>
            </a:r>
            <a:r>
              <a:rPr lang="en-US" b="0" i="0" dirty="0">
                <a:solidFill>
                  <a:srgbClr val="202122"/>
                </a:solidFill>
                <a:effectLst/>
                <a:highlight>
                  <a:srgbClr val="FFFFFF"/>
                </a:highlight>
                <a:latin typeface="Arial Narrow" panose="020B0606020202030204" pitchFamily="34" charset="0"/>
              </a:rPr>
              <a:t> (T2T) consortium had filled in all of the gaps except five in repetitive regions of ribosomal DNA.</a:t>
            </a:r>
            <a:r>
              <a:rPr lang="en-US" b="0" i="0" u="none" strike="noStrike" baseline="30000" dirty="0">
                <a:solidFill>
                  <a:srgbClr val="3366CC"/>
                </a:solidFill>
                <a:effectLst/>
                <a:highlight>
                  <a:srgbClr val="FFFFFF"/>
                </a:highlight>
                <a:latin typeface="Arial Narrow" panose="020B0606020202030204" pitchFamily="34" charset="0"/>
                <a:hlinkClick r:id="rId2"/>
              </a:rPr>
              <a:t>[45]</a:t>
            </a:r>
            <a:r>
              <a:rPr lang="en-US" b="0" i="0" dirty="0">
                <a:solidFill>
                  <a:srgbClr val="202122"/>
                </a:solidFill>
                <a:effectLst/>
                <a:highlight>
                  <a:srgbClr val="FFFFFF"/>
                </a:highlight>
                <a:latin typeface="Arial Narrow" panose="020B0606020202030204" pitchFamily="34" charset="0"/>
              </a:rPr>
              <a:t> </a:t>
            </a:r>
          </a:p>
          <a:p>
            <a:r>
              <a:rPr lang="en-US" b="0" i="0" dirty="0">
                <a:solidFill>
                  <a:srgbClr val="202122"/>
                </a:solidFill>
                <a:effectLst/>
                <a:highlight>
                  <a:srgbClr val="FFFFFF"/>
                </a:highlight>
                <a:latin typeface="Arial Narrow" panose="020B0606020202030204" pitchFamily="34" charset="0"/>
              </a:rPr>
              <a:t>Months later, those gaps had also been closed. The full sequence </a:t>
            </a:r>
            <a:r>
              <a:rPr lang="en-US" b="1" i="0" dirty="0">
                <a:solidFill>
                  <a:srgbClr val="202122"/>
                </a:solidFill>
                <a:effectLst/>
                <a:highlight>
                  <a:srgbClr val="FFFFFF"/>
                </a:highlight>
                <a:latin typeface="Arial Narrow" panose="020B0606020202030204" pitchFamily="34" charset="0"/>
              </a:rPr>
              <a:t>did not contain the </a:t>
            </a:r>
            <a:r>
              <a:rPr lang="en-US" b="1" i="0" u="none" strike="noStrike" dirty="0">
                <a:solidFill>
                  <a:srgbClr val="3366CC"/>
                </a:solidFill>
                <a:effectLst/>
                <a:highlight>
                  <a:srgbClr val="FFFFFF"/>
                </a:highlight>
                <a:latin typeface="Arial Narrow" panose="020B0606020202030204" pitchFamily="34" charset="0"/>
                <a:hlinkClick r:id="rId3" tooltip="Y chromosome"/>
              </a:rPr>
              <a:t>Y chromosome</a:t>
            </a:r>
            <a:r>
              <a:rPr lang="en-US" b="0" i="0" dirty="0">
                <a:solidFill>
                  <a:srgbClr val="202122"/>
                </a:solidFill>
                <a:effectLst/>
                <a:highlight>
                  <a:srgbClr val="FFFFFF"/>
                </a:highlight>
                <a:latin typeface="Arial Narrow" panose="020B0606020202030204" pitchFamily="34" charset="0"/>
              </a:rPr>
              <a:t>, which causes the embryo to become male, being absent in the cell line that served as the source for the DNA analyzed. </a:t>
            </a:r>
          </a:p>
          <a:p>
            <a:r>
              <a:rPr lang="en-US" b="0" i="0" dirty="0">
                <a:solidFill>
                  <a:srgbClr val="202122"/>
                </a:solidFill>
                <a:effectLst/>
                <a:highlight>
                  <a:srgbClr val="FFFFFF"/>
                </a:highlight>
                <a:latin typeface="Arial Narrow" panose="020B0606020202030204" pitchFamily="34" charset="0"/>
              </a:rPr>
              <a:t>About </a:t>
            </a:r>
            <a:r>
              <a:rPr lang="en-US" b="1" i="0" dirty="0">
                <a:solidFill>
                  <a:srgbClr val="FF0000"/>
                </a:solidFill>
                <a:effectLst/>
                <a:highlight>
                  <a:srgbClr val="FFFFFF"/>
                </a:highlight>
                <a:latin typeface="Arial Narrow" panose="020B0606020202030204" pitchFamily="34" charset="0"/>
              </a:rPr>
              <a:t>0.3%</a:t>
            </a:r>
            <a:r>
              <a:rPr lang="en-US" b="0" i="0" dirty="0">
                <a:solidFill>
                  <a:srgbClr val="202122"/>
                </a:solidFill>
                <a:effectLst/>
                <a:highlight>
                  <a:srgbClr val="FFFFFF"/>
                </a:highlight>
                <a:latin typeface="Arial Narrow" panose="020B0606020202030204" pitchFamily="34" charset="0"/>
              </a:rPr>
              <a:t> of the full sequence proved difficult to check for quality, and thus might have contained errors,</a:t>
            </a:r>
            <a:r>
              <a:rPr lang="en-US" b="0" i="0" u="none" strike="noStrike" baseline="30000" dirty="0">
                <a:solidFill>
                  <a:srgbClr val="3366CC"/>
                </a:solidFill>
                <a:effectLst/>
                <a:highlight>
                  <a:srgbClr val="FFFFFF"/>
                </a:highlight>
                <a:latin typeface="Arial Narrow" panose="020B0606020202030204" pitchFamily="34" charset="0"/>
                <a:hlinkClick r:id="rId4"/>
              </a:rPr>
              <a:t>[46]</a:t>
            </a:r>
            <a:r>
              <a:rPr lang="en-US" b="0" i="0" dirty="0">
                <a:solidFill>
                  <a:srgbClr val="202122"/>
                </a:solidFill>
                <a:effectLst/>
                <a:highlight>
                  <a:srgbClr val="FFFFFF"/>
                </a:highlight>
                <a:latin typeface="Arial Narrow" panose="020B0606020202030204" pitchFamily="34" charset="0"/>
              </a:rPr>
              <a:t> which were being targeted for confirmation.</a:t>
            </a:r>
            <a:r>
              <a:rPr lang="en-US" b="0" i="0" u="none" strike="noStrike" baseline="30000" dirty="0">
                <a:solidFill>
                  <a:srgbClr val="3366CC"/>
                </a:solidFill>
                <a:effectLst/>
                <a:highlight>
                  <a:srgbClr val="FFFFFF"/>
                </a:highlight>
                <a:latin typeface="Arial Narrow" panose="020B0606020202030204" pitchFamily="34" charset="0"/>
                <a:hlinkClick r:id="rId5"/>
              </a:rPr>
              <a:t>[47]</a:t>
            </a:r>
            <a:r>
              <a:rPr lang="en-US" b="0" i="0" dirty="0">
                <a:solidFill>
                  <a:srgbClr val="202122"/>
                </a:solidFill>
                <a:effectLst/>
                <a:highlight>
                  <a:srgbClr val="FFFFFF"/>
                </a:highlight>
                <a:latin typeface="Arial Narrow" panose="020B0606020202030204" pitchFamily="34" charset="0"/>
              </a:rPr>
              <a:t> </a:t>
            </a:r>
          </a:p>
          <a:p>
            <a:r>
              <a:rPr lang="en-US" b="0" i="0" dirty="0">
                <a:solidFill>
                  <a:srgbClr val="202122"/>
                </a:solidFill>
                <a:effectLst/>
                <a:highlight>
                  <a:srgbClr val="FFFFFF"/>
                </a:highlight>
                <a:latin typeface="Arial Narrow" panose="020B0606020202030204" pitchFamily="34" charset="0"/>
              </a:rPr>
              <a:t>In April 2022, the complete </a:t>
            </a:r>
            <a:r>
              <a:rPr lang="en-US" b="1" i="0" dirty="0">
                <a:solidFill>
                  <a:srgbClr val="202122"/>
                </a:solidFill>
                <a:effectLst/>
                <a:highlight>
                  <a:srgbClr val="FFFFFF"/>
                </a:highlight>
                <a:latin typeface="Arial Narrow" panose="020B0606020202030204" pitchFamily="34" charset="0"/>
              </a:rPr>
              <a:t>non-Y chromosome sequence was formally published</a:t>
            </a:r>
            <a:r>
              <a:rPr lang="en-US" b="0" i="0" dirty="0">
                <a:solidFill>
                  <a:srgbClr val="202122"/>
                </a:solidFill>
                <a:effectLst/>
                <a:highlight>
                  <a:srgbClr val="FFFFFF"/>
                </a:highlight>
                <a:latin typeface="Arial Narrow" panose="020B0606020202030204" pitchFamily="34" charset="0"/>
              </a:rPr>
              <a:t>, providing a view of much of the </a:t>
            </a:r>
            <a:r>
              <a:rPr lang="en-US" b="1" i="0" dirty="0">
                <a:solidFill>
                  <a:srgbClr val="202122"/>
                </a:solidFill>
                <a:effectLst/>
                <a:highlight>
                  <a:srgbClr val="FFFFFF"/>
                </a:highlight>
                <a:latin typeface="Arial Narrow" panose="020B0606020202030204" pitchFamily="34" charset="0"/>
              </a:rPr>
              <a:t>8% of the genome left out by the HGP</a:t>
            </a:r>
            <a:r>
              <a:rPr lang="en-US" b="0" i="0" dirty="0">
                <a:solidFill>
                  <a:srgbClr val="202122"/>
                </a:solidFill>
                <a:effectLst/>
                <a:highlight>
                  <a:srgbClr val="FFFFFF"/>
                </a:highlight>
                <a:latin typeface="Arial Narrow" panose="020B0606020202030204" pitchFamily="34" charset="0"/>
              </a:rPr>
              <a:t>.</a:t>
            </a:r>
            <a:r>
              <a:rPr lang="en-US" b="0" i="0" u="none" strike="noStrike" baseline="30000" dirty="0">
                <a:solidFill>
                  <a:srgbClr val="3366CC"/>
                </a:solidFill>
                <a:effectLst/>
                <a:highlight>
                  <a:srgbClr val="FFFFFF"/>
                </a:highlight>
                <a:latin typeface="Arial Narrow" panose="020B0606020202030204" pitchFamily="34" charset="0"/>
                <a:hlinkClick r:id="rId6"/>
              </a:rPr>
              <a:t>[48]</a:t>
            </a:r>
            <a:r>
              <a:rPr lang="en-US" b="0" i="0" dirty="0">
                <a:solidFill>
                  <a:srgbClr val="202122"/>
                </a:solidFill>
                <a:effectLst/>
                <a:highlight>
                  <a:srgbClr val="FFFFFF"/>
                </a:highlight>
                <a:latin typeface="Arial Narrow" panose="020B0606020202030204" pitchFamily="34" charset="0"/>
              </a:rPr>
              <a:t> </a:t>
            </a:r>
          </a:p>
          <a:p>
            <a:r>
              <a:rPr lang="en-US" b="0" i="0" dirty="0">
                <a:solidFill>
                  <a:srgbClr val="202122"/>
                </a:solidFill>
                <a:effectLst/>
                <a:highlight>
                  <a:srgbClr val="FFFFFF"/>
                </a:highlight>
                <a:latin typeface="Arial Narrow" panose="020B0606020202030204" pitchFamily="34" charset="0"/>
              </a:rPr>
              <a:t>In December, 2022, a </a:t>
            </a:r>
            <a:r>
              <a:rPr lang="en-US" b="0" i="0" u="none" strike="noStrike" dirty="0">
                <a:solidFill>
                  <a:srgbClr val="3366CC"/>
                </a:solidFill>
                <a:effectLst/>
                <a:highlight>
                  <a:srgbClr val="FFFFFF"/>
                </a:highlight>
                <a:latin typeface="Arial Narrow" panose="020B0606020202030204" pitchFamily="34" charset="0"/>
                <a:hlinkClick r:id="rId7" tooltip="Preprint"/>
              </a:rPr>
              <a:t>preprint</a:t>
            </a:r>
            <a:r>
              <a:rPr lang="en-US" b="0" i="0" dirty="0">
                <a:solidFill>
                  <a:srgbClr val="202122"/>
                </a:solidFill>
                <a:effectLst/>
                <a:highlight>
                  <a:srgbClr val="FFFFFF"/>
                </a:highlight>
                <a:latin typeface="Arial Narrow" panose="020B0606020202030204" pitchFamily="34" charset="0"/>
              </a:rPr>
              <a:t> article claimed that the sequencing of the remaining </a:t>
            </a:r>
            <a:r>
              <a:rPr lang="en-US" b="1" i="0" dirty="0">
                <a:solidFill>
                  <a:srgbClr val="202122"/>
                </a:solidFill>
                <a:effectLst/>
                <a:highlight>
                  <a:srgbClr val="FFFFFF"/>
                </a:highlight>
                <a:latin typeface="Arial Narrow" panose="020B0606020202030204" pitchFamily="34" charset="0"/>
              </a:rPr>
              <a:t>missing regions of Y chromosome </a:t>
            </a:r>
            <a:r>
              <a:rPr lang="en-US" b="0" i="0" dirty="0">
                <a:solidFill>
                  <a:srgbClr val="202122"/>
                </a:solidFill>
                <a:effectLst/>
                <a:highlight>
                  <a:srgbClr val="FFFFFF"/>
                </a:highlight>
                <a:latin typeface="Arial Narrow" panose="020B0606020202030204" pitchFamily="34" charset="0"/>
              </a:rPr>
              <a:t>had been performed, thus completing the sequencing of all 24 human chromosomes.</a:t>
            </a:r>
            <a:r>
              <a:rPr lang="en-US" b="0" i="0" u="none" strike="noStrike" baseline="30000" dirty="0">
                <a:solidFill>
                  <a:srgbClr val="3366CC"/>
                </a:solidFill>
                <a:effectLst/>
                <a:highlight>
                  <a:srgbClr val="FFFFFF"/>
                </a:highlight>
                <a:latin typeface="Arial Narrow" panose="020B0606020202030204" pitchFamily="34" charset="0"/>
                <a:hlinkClick r:id="rId8"/>
              </a:rPr>
              <a:t>[49]</a:t>
            </a:r>
            <a:r>
              <a:rPr lang="en-US" b="0" i="0" dirty="0">
                <a:solidFill>
                  <a:srgbClr val="202122"/>
                </a:solidFill>
                <a:effectLst/>
                <a:highlight>
                  <a:srgbClr val="FFFFFF"/>
                </a:highlight>
                <a:latin typeface="Arial Narrow" panose="020B0606020202030204" pitchFamily="34" charset="0"/>
              </a:rPr>
              <a:t> </a:t>
            </a:r>
          </a:p>
          <a:p>
            <a:r>
              <a:rPr lang="en-US" b="0" i="0" dirty="0">
                <a:solidFill>
                  <a:srgbClr val="202122"/>
                </a:solidFill>
                <a:effectLst/>
                <a:highlight>
                  <a:srgbClr val="FFFFFF"/>
                </a:highlight>
                <a:latin typeface="Arial Narrow" panose="020B0606020202030204" pitchFamily="34" charset="0"/>
              </a:rPr>
              <a:t>In August 2023 this preprint was finally published.</a:t>
            </a:r>
            <a:r>
              <a:rPr lang="en-US" b="0" i="0" u="none" strike="noStrike" baseline="30000" dirty="0">
                <a:solidFill>
                  <a:srgbClr val="3366CC"/>
                </a:solidFill>
                <a:effectLst/>
                <a:highlight>
                  <a:srgbClr val="FFFFFF"/>
                </a:highlight>
                <a:latin typeface="Arial Narrow" panose="020B0606020202030204" pitchFamily="34" charset="0"/>
                <a:hlinkClick r:id="rId9"/>
              </a:rPr>
              <a:t>[50]</a:t>
            </a:r>
            <a:r>
              <a:rPr lang="en-US" b="0" i="0" u="none" strike="noStrike" baseline="30000" dirty="0">
                <a:solidFill>
                  <a:srgbClr val="3366CC"/>
                </a:solidFill>
                <a:effectLst/>
                <a:highlight>
                  <a:srgbClr val="FFFFFF"/>
                </a:highlight>
                <a:latin typeface="Arial Narrow" panose="020B0606020202030204" pitchFamily="34" charset="0"/>
                <a:hlinkClick r:id="rId10"/>
              </a:rPr>
              <a:t>[51]</a:t>
            </a:r>
            <a:endParaRPr lang="en-US" dirty="0">
              <a:latin typeface="Arial Narrow" panose="020B0606020202030204" pitchFamily="34" charset="0"/>
            </a:endParaRPr>
          </a:p>
        </p:txBody>
      </p:sp>
    </p:spTree>
    <p:extLst>
      <p:ext uri="{BB962C8B-B14F-4D97-AF65-F5344CB8AC3E}">
        <p14:creationId xmlns:p14="http://schemas.microsoft.com/office/powerpoint/2010/main" val="1680339216"/>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105</TotalTime>
  <Words>1200</Words>
  <Application>Microsoft Office PowerPoint</Application>
  <PresentationFormat>와이드스크린</PresentationFormat>
  <Paragraphs>55</Paragraphs>
  <Slides>24</Slides>
  <Notes>0</Notes>
  <HiddenSlides>0</HiddenSlides>
  <MMClips>0</MMClips>
  <ScaleCrop>false</ScaleCrop>
  <HeadingPairs>
    <vt:vector size="6" baseType="variant">
      <vt:variant>
        <vt:lpstr>사용한 글꼴</vt:lpstr>
      </vt:variant>
      <vt:variant>
        <vt:i4>9</vt:i4>
      </vt:variant>
      <vt:variant>
        <vt:lpstr>테마</vt:lpstr>
      </vt:variant>
      <vt:variant>
        <vt:i4>1</vt:i4>
      </vt:variant>
      <vt:variant>
        <vt:lpstr>슬라이드 제목</vt:lpstr>
      </vt:variant>
      <vt:variant>
        <vt:i4>24</vt:i4>
      </vt:variant>
    </vt:vector>
  </HeadingPairs>
  <TitlesOfParts>
    <vt:vector size="34" baseType="lpstr">
      <vt:lpstr>Harding</vt:lpstr>
      <vt:lpstr>var(--font-family-sans-serif)</vt:lpstr>
      <vt:lpstr>Aptos</vt:lpstr>
      <vt:lpstr>Aptos Display</vt:lpstr>
      <vt:lpstr>Arial</vt:lpstr>
      <vt:lpstr>Arial Narrow</vt:lpstr>
      <vt:lpstr>Open Sans</vt:lpstr>
      <vt:lpstr>PT Serif</vt:lpstr>
      <vt:lpstr>roboto</vt:lpstr>
      <vt:lpstr>Office 테마</vt:lpstr>
      <vt:lpstr>Human Genome Project</vt:lpstr>
      <vt:lpstr>HGP</vt:lpstr>
      <vt:lpstr>Human Genome Project Timeline </vt:lpstr>
      <vt:lpstr>1984</vt:lpstr>
      <vt:lpstr>Who is the reference?</vt:lpstr>
      <vt:lpstr>Gene mapping and DNA sequencing</vt:lpstr>
      <vt:lpstr>Euchromatin and heterochromatin</vt:lpstr>
      <vt:lpstr>Draft reference genome</vt:lpstr>
      <vt:lpstr>T2T reference genome (2023)</vt:lpstr>
      <vt:lpstr>31 Mar 2022  </vt:lpstr>
      <vt:lpstr>Abstract</vt:lpstr>
      <vt:lpstr>PowerPoint 프레젠테이션</vt:lpstr>
      <vt:lpstr>PowerPoint 프레젠테이션</vt:lpstr>
      <vt:lpstr>PowerPoint 프레젠테이션</vt:lpstr>
      <vt:lpstr>PowerPoint 프레젠테이션</vt:lpstr>
      <vt:lpstr>Human Pan Genome</vt:lpstr>
      <vt:lpstr>The Human Pangenome Reference</vt:lpstr>
      <vt:lpstr>PowerPoint 프레젠테이션</vt:lpstr>
      <vt:lpstr>PowerPoint 프레젠테이션</vt:lpstr>
      <vt:lpstr>PowerPoint 프레젠테이션</vt:lpstr>
      <vt:lpstr>PowerPoint 프레젠테이션</vt:lpstr>
      <vt:lpstr>PowerPoint 프레젠테이션</vt:lpstr>
      <vt:lpstr>The complete sequence of a human Y chromosome</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Human Genome Project</dc:title>
  <dc:creator>(교원) 박종화 (바이오메디컬공학과)</dc:creator>
  <cp:lastModifiedBy>(교원) 박종화 (바이오메디컬공학과)</cp:lastModifiedBy>
  <cp:revision>24</cp:revision>
  <dcterms:created xsi:type="dcterms:W3CDTF">2024-05-02T02:11:00Z</dcterms:created>
  <dcterms:modified xsi:type="dcterms:W3CDTF">2024-05-02T03:57:00Z</dcterms:modified>
</cp:coreProperties>
</file>