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8" r:id="rId3"/>
    <p:sldId id="289" r:id="rId4"/>
    <p:sldId id="295" r:id="rId5"/>
    <p:sldId id="302" r:id="rId6"/>
    <p:sldId id="299" r:id="rId7"/>
    <p:sldId id="303" r:id="rId8"/>
    <p:sldId id="305" r:id="rId9"/>
    <p:sldId id="290" r:id="rId10"/>
    <p:sldId id="291" r:id="rId11"/>
    <p:sldId id="304" r:id="rId12"/>
    <p:sldId id="292" r:id="rId13"/>
    <p:sldId id="293" r:id="rId14"/>
    <p:sldId id="306" r:id="rId15"/>
    <p:sldId id="307" r:id="rId16"/>
    <p:sldId id="294" r:id="rId17"/>
    <p:sldId id="296" r:id="rId18"/>
    <p:sldId id="298" r:id="rId19"/>
    <p:sldId id="300" r:id="rId20"/>
    <p:sldId id="301" r:id="rId21"/>
    <p:sldId id="308" r:id="rId22"/>
    <p:sldId id="309" r:id="rId23"/>
    <p:sldId id="310" r:id="rId24"/>
    <p:sldId id="312" r:id="rId25"/>
    <p:sldId id="313" r:id="rId26"/>
    <p:sldId id="311" r:id="rId27"/>
    <p:sldId id="314"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5" d="100"/>
          <a:sy n="95" d="100"/>
        </p:scale>
        <p:origin x="357"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5E787-5AC5-308B-791E-D831CFEFE9F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85F3A5D-430E-AAB0-937F-0326DAA7C6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1E65819-79BA-995B-DC75-C55980A01960}"/>
              </a:ext>
            </a:extLst>
          </p:cNvPr>
          <p:cNvSpPr>
            <a:spLocks noGrp="1"/>
          </p:cNvSpPr>
          <p:nvPr>
            <p:ph type="dt" sz="half" idx="10"/>
          </p:nvPr>
        </p:nvSpPr>
        <p:spPr/>
        <p:txBody>
          <a:bodyPr/>
          <a:lstStyle/>
          <a:p>
            <a:fld id="{FC0C1BEC-31A0-4D22-B784-831002627F3A}" type="datetimeFigureOut">
              <a:rPr lang="en-US" smtClean="0"/>
              <a:t>12/5/2024</a:t>
            </a:fld>
            <a:endParaRPr lang="en-US"/>
          </a:p>
        </p:txBody>
      </p:sp>
      <p:sp>
        <p:nvSpPr>
          <p:cNvPr id="5" name="Footer Placeholder 4">
            <a:extLst>
              <a:ext uri="{FF2B5EF4-FFF2-40B4-BE49-F238E27FC236}">
                <a16:creationId xmlns:a16="http://schemas.microsoft.com/office/drawing/2014/main" id="{A5A9CD21-EA57-EACF-7609-DFCF84DBCC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C8095A-A8A3-8633-06CA-737AD99F9DF6}"/>
              </a:ext>
            </a:extLst>
          </p:cNvPr>
          <p:cNvSpPr>
            <a:spLocks noGrp="1"/>
          </p:cNvSpPr>
          <p:nvPr>
            <p:ph type="sldNum" sz="quarter" idx="12"/>
          </p:nvPr>
        </p:nvSpPr>
        <p:spPr/>
        <p:txBody>
          <a:bodyPr/>
          <a:lstStyle/>
          <a:p>
            <a:fld id="{8A7B18B2-A5BC-46CA-9039-3ED2E417397B}" type="slidenum">
              <a:rPr lang="en-US" smtClean="0"/>
              <a:t>‹#›</a:t>
            </a:fld>
            <a:endParaRPr lang="en-US"/>
          </a:p>
        </p:txBody>
      </p:sp>
    </p:spTree>
    <p:extLst>
      <p:ext uri="{BB962C8B-B14F-4D97-AF65-F5344CB8AC3E}">
        <p14:creationId xmlns:p14="http://schemas.microsoft.com/office/powerpoint/2010/main" val="1443095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DC59C-8BFF-532F-DA59-DCA41601F12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68ED92A-31BD-3C3B-D611-F8F36F39CC7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4000ED-E165-4BA2-AF68-31CC160928F2}"/>
              </a:ext>
            </a:extLst>
          </p:cNvPr>
          <p:cNvSpPr>
            <a:spLocks noGrp="1"/>
          </p:cNvSpPr>
          <p:nvPr>
            <p:ph type="dt" sz="half" idx="10"/>
          </p:nvPr>
        </p:nvSpPr>
        <p:spPr/>
        <p:txBody>
          <a:bodyPr/>
          <a:lstStyle/>
          <a:p>
            <a:fld id="{FC0C1BEC-31A0-4D22-B784-831002627F3A}" type="datetimeFigureOut">
              <a:rPr lang="en-US" smtClean="0"/>
              <a:t>12/5/2024</a:t>
            </a:fld>
            <a:endParaRPr lang="en-US"/>
          </a:p>
        </p:txBody>
      </p:sp>
      <p:sp>
        <p:nvSpPr>
          <p:cNvPr id="5" name="Footer Placeholder 4">
            <a:extLst>
              <a:ext uri="{FF2B5EF4-FFF2-40B4-BE49-F238E27FC236}">
                <a16:creationId xmlns:a16="http://schemas.microsoft.com/office/drawing/2014/main" id="{6812A528-6B67-1A16-E181-CB79B16576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D46B4E-566A-894E-FC57-445C9E59658D}"/>
              </a:ext>
            </a:extLst>
          </p:cNvPr>
          <p:cNvSpPr>
            <a:spLocks noGrp="1"/>
          </p:cNvSpPr>
          <p:nvPr>
            <p:ph type="sldNum" sz="quarter" idx="12"/>
          </p:nvPr>
        </p:nvSpPr>
        <p:spPr/>
        <p:txBody>
          <a:bodyPr/>
          <a:lstStyle/>
          <a:p>
            <a:fld id="{8A7B18B2-A5BC-46CA-9039-3ED2E417397B}" type="slidenum">
              <a:rPr lang="en-US" smtClean="0"/>
              <a:t>‹#›</a:t>
            </a:fld>
            <a:endParaRPr lang="en-US"/>
          </a:p>
        </p:txBody>
      </p:sp>
    </p:spTree>
    <p:extLst>
      <p:ext uri="{BB962C8B-B14F-4D97-AF65-F5344CB8AC3E}">
        <p14:creationId xmlns:p14="http://schemas.microsoft.com/office/powerpoint/2010/main" val="3909868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9040789-DB47-6CF9-A2CB-5FA81EB0BE8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5AB33E7-412C-7B8D-5E20-92E0C858E9A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47932B-EB5D-292F-0F28-E186E4114FEC}"/>
              </a:ext>
            </a:extLst>
          </p:cNvPr>
          <p:cNvSpPr>
            <a:spLocks noGrp="1"/>
          </p:cNvSpPr>
          <p:nvPr>
            <p:ph type="dt" sz="half" idx="10"/>
          </p:nvPr>
        </p:nvSpPr>
        <p:spPr/>
        <p:txBody>
          <a:bodyPr/>
          <a:lstStyle/>
          <a:p>
            <a:fld id="{FC0C1BEC-31A0-4D22-B784-831002627F3A}" type="datetimeFigureOut">
              <a:rPr lang="en-US" smtClean="0"/>
              <a:t>12/5/2024</a:t>
            </a:fld>
            <a:endParaRPr lang="en-US"/>
          </a:p>
        </p:txBody>
      </p:sp>
      <p:sp>
        <p:nvSpPr>
          <p:cNvPr id="5" name="Footer Placeholder 4">
            <a:extLst>
              <a:ext uri="{FF2B5EF4-FFF2-40B4-BE49-F238E27FC236}">
                <a16:creationId xmlns:a16="http://schemas.microsoft.com/office/drawing/2014/main" id="{507A88C9-45C7-C98A-2C40-99C1635F7C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BE447E-23CB-CE48-6BA5-F61EB0C9BCD0}"/>
              </a:ext>
            </a:extLst>
          </p:cNvPr>
          <p:cNvSpPr>
            <a:spLocks noGrp="1"/>
          </p:cNvSpPr>
          <p:nvPr>
            <p:ph type="sldNum" sz="quarter" idx="12"/>
          </p:nvPr>
        </p:nvSpPr>
        <p:spPr/>
        <p:txBody>
          <a:bodyPr/>
          <a:lstStyle/>
          <a:p>
            <a:fld id="{8A7B18B2-A5BC-46CA-9039-3ED2E417397B}" type="slidenum">
              <a:rPr lang="en-US" smtClean="0"/>
              <a:t>‹#›</a:t>
            </a:fld>
            <a:endParaRPr lang="en-US"/>
          </a:p>
        </p:txBody>
      </p:sp>
    </p:spTree>
    <p:extLst>
      <p:ext uri="{BB962C8B-B14F-4D97-AF65-F5344CB8AC3E}">
        <p14:creationId xmlns:p14="http://schemas.microsoft.com/office/powerpoint/2010/main" val="1251413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DC5DC-0396-7CE0-2E97-19AFC8E290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167EBBA-C143-1199-4605-A8D96C88ED2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FC0939-928A-298B-4988-E4CEED618029}"/>
              </a:ext>
            </a:extLst>
          </p:cNvPr>
          <p:cNvSpPr>
            <a:spLocks noGrp="1"/>
          </p:cNvSpPr>
          <p:nvPr>
            <p:ph type="dt" sz="half" idx="10"/>
          </p:nvPr>
        </p:nvSpPr>
        <p:spPr/>
        <p:txBody>
          <a:bodyPr/>
          <a:lstStyle/>
          <a:p>
            <a:fld id="{FC0C1BEC-31A0-4D22-B784-831002627F3A}" type="datetimeFigureOut">
              <a:rPr lang="en-US" smtClean="0"/>
              <a:t>12/5/2024</a:t>
            </a:fld>
            <a:endParaRPr lang="en-US"/>
          </a:p>
        </p:txBody>
      </p:sp>
      <p:sp>
        <p:nvSpPr>
          <p:cNvPr id="5" name="Footer Placeholder 4">
            <a:extLst>
              <a:ext uri="{FF2B5EF4-FFF2-40B4-BE49-F238E27FC236}">
                <a16:creationId xmlns:a16="http://schemas.microsoft.com/office/drawing/2014/main" id="{02B33790-557A-C81B-EA33-72C6D61751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593650-F565-8E42-4398-1C7A42E8AB7F}"/>
              </a:ext>
            </a:extLst>
          </p:cNvPr>
          <p:cNvSpPr>
            <a:spLocks noGrp="1"/>
          </p:cNvSpPr>
          <p:nvPr>
            <p:ph type="sldNum" sz="quarter" idx="12"/>
          </p:nvPr>
        </p:nvSpPr>
        <p:spPr/>
        <p:txBody>
          <a:bodyPr/>
          <a:lstStyle/>
          <a:p>
            <a:fld id="{8A7B18B2-A5BC-46CA-9039-3ED2E417397B}" type="slidenum">
              <a:rPr lang="en-US" smtClean="0"/>
              <a:t>‹#›</a:t>
            </a:fld>
            <a:endParaRPr lang="en-US"/>
          </a:p>
        </p:txBody>
      </p:sp>
    </p:spTree>
    <p:extLst>
      <p:ext uri="{BB962C8B-B14F-4D97-AF65-F5344CB8AC3E}">
        <p14:creationId xmlns:p14="http://schemas.microsoft.com/office/powerpoint/2010/main" val="891596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5AFDF-3180-409F-612C-8B268466C15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E8E8F9C-ED48-5999-8493-352AAEA001D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9650B12-731B-0B24-1795-752BC91DDDBE}"/>
              </a:ext>
            </a:extLst>
          </p:cNvPr>
          <p:cNvSpPr>
            <a:spLocks noGrp="1"/>
          </p:cNvSpPr>
          <p:nvPr>
            <p:ph type="dt" sz="half" idx="10"/>
          </p:nvPr>
        </p:nvSpPr>
        <p:spPr/>
        <p:txBody>
          <a:bodyPr/>
          <a:lstStyle/>
          <a:p>
            <a:fld id="{FC0C1BEC-31A0-4D22-B784-831002627F3A}" type="datetimeFigureOut">
              <a:rPr lang="en-US" smtClean="0"/>
              <a:t>12/5/2024</a:t>
            </a:fld>
            <a:endParaRPr lang="en-US"/>
          </a:p>
        </p:txBody>
      </p:sp>
      <p:sp>
        <p:nvSpPr>
          <p:cNvPr id="5" name="Footer Placeholder 4">
            <a:extLst>
              <a:ext uri="{FF2B5EF4-FFF2-40B4-BE49-F238E27FC236}">
                <a16:creationId xmlns:a16="http://schemas.microsoft.com/office/drawing/2014/main" id="{8E46B544-22CE-1E60-BC09-1E8D472D73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BF79DA-11B4-0C8E-C611-D30BD4B81D1B}"/>
              </a:ext>
            </a:extLst>
          </p:cNvPr>
          <p:cNvSpPr>
            <a:spLocks noGrp="1"/>
          </p:cNvSpPr>
          <p:nvPr>
            <p:ph type="sldNum" sz="quarter" idx="12"/>
          </p:nvPr>
        </p:nvSpPr>
        <p:spPr/>
        <p:txBody>
          <a:bodyPr/>
          <a:lstStyle/>
          <a:p>
            <a:fld id="{8A7B18B2-A5BC-46CA-9039-3ED2E417397B}" type="slidenum">
              <a:rPr lang="en-US" smtClean="0"/>
              <a:t>‹#›</a:t>
            </a:fld>
            <a:endParaRPr lang="en-US"/>
          </a:p>
        </p:txBody>
      </p:sp>
    </p:spTree>
    <p:extLst>
      <p:ext uri="{BB962C8B-B14F-4D97-AF65-F5344CB8AC3E}">
        <p14:creationId xmlns:p14="http://schemas.microsoft.com/office/powerpoint/2010/main" val="3455896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D988C-2937-A2A5-F36B-F926CF1F6C1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9895FE1-9C5B-C381-18C6-D8BC387233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4C20A72-CB47-3F13-1155-F37D6B4A52E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5DBA13E-1900-63CE-8BF5-2D8460C58623}"/>
              </a:ext>
            </a:extLst>
          </p:cNvPr>
          <p:cNvSpPr>
            <a:spLocks noGrp="1"/>
          </p:cNvSpPr>
          <p:nvPr>
            <p:ph type="dt" sz="half" idx="10"/>
          </p:nvPr>
        </p:nvSpPr>
        <p:spPr/>
        <p:txBody>
          <a:bodyPr/>
          <a:lstStyle/>
          <a:p>
            <a:fld id="{FC0C1BEC-31A0-4D22-B784-831002627F3A}" type="datetimeFigureOut">
              <a:rPr lang="en-US" smtClean="0"/>
              <a:t>12/5/2024</a:t>
            </a:fld>
            <a:endParaRPr lang="en-US"/>
          </a:p>
        </p:txBody>
      </p:sp>
      <p:sp>
        <p:nvSpPr>
          <p:cNvPr id="6" name="Footer Placeholder 5">
            <a:extLst>
              <a:ext uri="{FF2B5EF4-FFF2-40B4-BE49-F238E27FC236}">
                <a16:creationId xmlns:a16="http://schemas.microsoft.com/office/drawing/2014/main" id="{B51F3B79-A3B2-E4D9-5370-8937369424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37650D5-FE8A-D192-2135-C553BC21500F}"/>
              </a:ext>
            </a:extLst>
          </p:cNvPr>
          <p:cNvSpPr>
            <a:spLocks noGrp="1"/>
          </p:cNvSpPr>
          <p:nvPr>
            <p:ph type="sldNum" sz="quarter" idx="12"/>
          </p:nvPr>
        </p:nvSpPr>
        <p:spPr/>
        <p:txBody>
          <a:bodyPr/>
          <a:lstStyle/>
          <a:p>
            <a:fld id="{8A7B18B2-A5BC-46CA-9039-3ED2E417397B}" type="slidenum">
              <a:rPr lang="en-US" smtClean="0"/>
              <a:t>‹#›</a:t>
            </a:fld>
            <a:endParaRPr lang="en-US"/>
          </a:p>
        </p:txBody>
      </p:sp>
    </p:spTree>
    <p:extLst>
      <p:ext uri="{BB962C8B-B14F-4D97-AF65-F5344CB8AC3E}">
        <p14:creationId xmlns:p14="http://schemas.microsoft.com/office/powerpoint/2010/main" val="1187351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EF256-5C49-6164-1271-946D0718F46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06AE67A-EF6D-14AC-2DF0-9C62F1B525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BA2F79B-5675-1484-1526-737694A9A3C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1786261-FDE2-7741-3317-3E28E2B683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EB01F7F-6121-D26C-1C4E-E64108C29DB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3678B8F-9382-0261-52C0-709759968461}"/>
              </a:ext>
            </a:extLst>
          </p:cNvPr>
          <p:cNvSpPr>
            <a:spLocks noGrp="1"/>
          </p:cNvSpPr>
          <p:nvPr>
            <p:ph type="dt" sz="half" idx="10"/>
          </p:nvPr>
        </p:nvSpPr>
        <p:spPr/>
        <p:txBody>
          <a:bodyPr/>
          <a:lstStyle/>
          <a:p>
            <a:fld id="{FC0C1BEC-31A0-4D22-B784-831002627F3A}" type="datetimeFigureOut">
              <a:rPr lang="en-US" smtClean="0"/>
              <a:t>12/5/2024</a:t>
            </a:fld>
            <a:endParaRPr lang="en-US"/>
          </a:p>
        </p:txBody>
      </p:sp>
      <p:sp>
        <p:nvSpPr>
          <p:cNvPr id="8" name="Footer Placeholder 7">
            <a:extLst>
              <a:ext uri="{FF2B5EF4-FFF2-40B4-BE49-F238E27FC236}">
                <a16:creationId xmlns:a16="http://schemas.microsoft.com/office/drawing/2014/main" id="{DE252CEF-322E-2480-8FF3-AF7E79DB22E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EA0B083-ED2C-9705-052C-EFB75AF1BC68}"/>
              </a:ext>
            </a:extLst>
          </p:cNvPr>
          <p:cNvSpPr>
            <a:spLocks noGrp="1"/>
          </p:cNvSpPr>
          <p:nvPr>
            <p:ph type="sldNum" sz="quarter" idx="12"/>
          </p:nvPr>
        </p:nvSpPr>
        <p:spPr/>
        <p:txBody>
          <a:bodyPr/>
          <a:lstStyle/>
          <a:p>
            <a:fld id="{8A7B18B2-A5BC-46CA-9039-3ED2E417397B}" type="slidenum">
              <a:rPr lang="en-US" smtClean="0"/>
              <a:t>‹#›</a:t>
            </a:fld>
            <a:endParaRPr lang="en-US"/>
          </a:p>
        </p:txBody>
      </p:sp>
    </p:spTree>
    <p:extLst>
      <p:ext uri="{BB962C8B-B14F-4D97-AF65-F5344CB8AC3E}">
        <p14:creationId xmlns:p14="http://schemas.microsoft.com/office/powerpoint/2010/main" val="3284220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46E33-6A6C-8BAD-4C40-17C3194893A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76E53F7-EC4B-3355-F5A2-E7437405031A}"/>
              </a:ext>
            </a:extLst>
          </p:cNvPr>
          <p:cNvSpPr>
            <a:spLocks noGrp="1"/>
          </p:cNvSpPr>
          <p:nvPr>
            <p:ph type="dt" sz="half" idx="10"/>
          </p:nvPr>
        </p:nvSpPr>
        <p:spPr/>
        <p:txBody>
          <a:bodyPr/>
          <a:lstStyle/>
          <a:p>
            <a:fld id="{FC0C1BEC-31A0-4D22-B784-831002627F3A}" type="datetimeFigureOut">
              <a:rPr lang="en-US" smtClean="0"/>
              <a:t>12/5/2024</a:t>
            </a:fld>
            <a:endParaRPr lang="en-US"/>
          </a:p>
        </p:txBody>
      </p:sp>
      <p:sp>
        <p:nvSpPr>
          <p:cNvPr id="4" name="Footer Placeholder 3">
            <a:extLst>
              <a:ext uri="{FF2B5EF4-FFF2-40B4-BE49-F238E27FC236}">
                <a16:creationId xmlns:a16="http://schemas.microsoft.com/office/drawing/2014/main" id="{6F814CCF-0561-1095-93F9-BDA8196C860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37F0E05-E177-4F53-D8A1-47F747D47BA4}"/>
              </a:ext>
            </a:extLst>
          </p:cNvPr>
          <p:cNvSpPr>
            <a:spLocks noGrp="1"/>
          </p:cNvSpPr>
          <p:nvPr>
            <p:ph type="sldNum" sz="quarter" idx="12"/>
          </p:nvPr>
        </p:nvSpPr>
        <p:spPr/>
        <p:txBody>
          <a:bodyPr/>
          <a:lstStyle/>
          <a:p>
            <a:fld id="{8A7B18B2-A5BC-46CA-9039-3ED2E417397B}" type="slidenum">
              <a:rPr lang="en-US" smtClean="0"/>
              <a:t>‹#›</a:t>
            </a:fld>
            <a:endParaRPr lang="en-US"/>
          </a:p>
        </p:txBody>
      </p:sp>
    </p:spTree>
    <p:extLst>
      <p:ext uri="{BB962C8B-B14F-4D97-AF65-F5344CB8AC3E}">
        <p14:creationId xmlns:p14="http://schemas.microsoft.com/office/powerpoint/2010/main" val="224196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9E608ED-CE33-0AA8-23F9-27365EA32983}"/>
              </a:ext>
            </a:extLst>
          </p:cNvPr>
          <p:cNvSpPr>
            <a:spLocks noGrp="1"/>
          </p:cNvSpPr>
          <p:nvPr>
            <p:ph type="dt" sz="half" idx="10"/>
          </p:nvPr>
        </p:nvSpPr>
        <p:spPr/>
        <p:txBody>
          <a:bodyPr/>
          <a:lstStyle/>
          <a:p>
            <a:fld id="{FC0C1BEC-31A0-4D22-B784-831002627F3A}" type="datetimeFigureOut">
              <a:rPr lang="en-US" smtClean="0"/>
              <a:t>12/5/2024</a:t>
            </a:fld>
            <a:endParaRPr lang="en-US"/>
          </a:p>
        </p:txBody>
      </p:sp>
      <p:sp>
        <p:nvSpPr>
          <p:cNvPr id="3" name="Footer Placeholder 2">
            <a:extLst>
              <a:ext uri="{FF2B5EF4-FFF2-40B4-BE49-F238E27FC236}">
                <a16:creationId xmlns:a16="http://schemas.microsoft.com/office/drawing/2014/main" id="{79FC75F8-987B-2D82-ABC8-518E2F69681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F29EDBD-8322-58E1-D3D4-DA4DDF150E92}"/>
              </a:ext>
            </a:extLst>
          </p:cNvPr>
          <p:cNvSpPr>
            <a:spLocks noGrp="1"/>
          </p:cNvSpPr>
          <p:nvPr>
            <p:ph type="sldNum" sz="quarter" idx="12"/>
          </p:nvPr>
        </p:nvSpPr>
        <p:spPr/>
        <p:txBody>
          <a:bodyPr/>
          <a:lstStyle/>
          <a:p>
            <a:fld id="{8A7B18B2-A5BC-46CA-9039-3ED2E417397B}" type="slidenum">
              <a:rPr lang="en-US" smtClean="0"/>
              <a:t>‹#›</a:t>
            </a:fld>
            <a:endParaRPr lang="en-US"/>
          </a:p>
        </p:txBody>
      </p:sp>
    </p:spTree>
    <p:extLst>
      <p:ext uri="{BB962C8B-B14F-4D97-AF65-F5344CB8AC3E}">
        <p14:creationId xmlns:p14="http://schemas.microsoft.com/office/powerpoint/2010/main" val="1478701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32D6D-8C2F-206E-E03D-B792635D64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D6A78A7-D609-89EF-FFEE-A712F62E11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35694BC-0964-C86E-4FEA-CEFB5A9A94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67053B6-6BED-2602-960C-5D650CCC2CEA}"/>
              </a:ext>
            </a:extLst>
          </p:cNvPr>
          <p:cNvSpPr>
            <a:spLocks noGrp="1"/>
          </p:cNvSpPr>
          <p:nvPr>
            <p:ph type="dt" sz="half" idx="10"/>
          </p:nvPr>
        </p:nvSpPr>
        <p:spPr/>
        <p:txBody>
          <a:bodyPr/>
          <a:lstStyle/>
          <a:p>
            <a:fld id="{FC0C1BEC-31A0-4D22-B784-831002627F3A}" type="datetimeFigureOut">
              <a:rPr lang="en-US" smtClean="0"/>
              <a:t>12/5/2024</a:t>
            </a:fld>
            <a:endParaRPr lang="en-US"/>
          </a:p>
        </p:txBody>
      </p:sp>
      <p:sp>
        <p:nvSpPr>
          <p:cNvPr id="6" name="Footer Placeholder 5">
            <a:extLst>
              <a:ext uri="{FF2B5EF4-FFF2-40B4-BE49-F238E27FC236}">
                <a16:creationId xmlns:a16="http://schemas.microsoft.com/office/drawing/2014/main" id="{0F80243F-EDA3-E86C-3CE8-8B192CACA3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3AD8B8-CFE8-AD17-4F7D-508FF67240BA}"/>
              </a:ext>
            </a:extLst>
          </p:cNvPr>
          <p:cNvSpPr>
            <a:spLocks noGrp="1"/>
          </p:cNvSpPr>
          <p:nvPr>
            <p:ph type="sldNum" sz="quarter" idx="12"/>
          </p:nvPr>
        </p:nvSpPr>
        <p:spPr/>
        <p:txBody>
          <a:bodyPr/>
          <a:lstStyle/>
          <a:p>
            <a:fld id="{8A7B18B2-A5BC-46CA-9039-3ED2E417397B}" type="slidenum">
              <a:rPr lang="en-US" smtClean="0"/>
              <a:t>‹#›</a:t>
            </a:fld>
            <a:endParaRPr lang="en-US"/>
          </a:p>
        </p:txBody>
      </p:sp>
    </p:spTree>
    <p:extLst>
      <p:ext uri="{BB962C8B-B14F-4D97-AF65-F5344CB8AC3E}">
        <p14:creationId xmlns:p14="http://schemas.microsoft.com/office/powerpoint/2010/main" val="3658216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5B59F-FD01-A2DE-30C9-C80FC2898C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F132CD2-CD20-E9E7-5A39-ACF41CB00DE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D386DB3-E6B7-E369-E2BB-37303E4190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212CAB-D627-6389-AEEF-228671C265E7}"/>
              </a:ext>
            </a:extLst>
          </p:cNvPr>
          <p:cNvSpPr>
            <a:spLocks noGrp="1"/>
          </p:cNvSpPr>
          <p:nvPr>
            <p:ph type="dt" sz="half" idx="10"/>
          </p:nvPr>
        </p:nvSpPr>
        <p:spPr/>
        <p:txBody>
          <a:bodyPr/>
          <a:lstStyle/>
          <a:p>
            <a:fld id="{FC0C1BEC-31A0-4D22-B784-831002627F3A}" type="datetimeFigureOut">
              <a:rPr lang="en-US" smtClean="0"/>
              <a:t>12/5/2024</a:t>
            </a:fld>
            <a:endParaRPr lang="en-US"/>
          </a:p>
        </p:txBody>
      </p:sp>
      <p:sp>
        <p:nvSpPr>
          <p:cNvPr id="6" name="Footer Placeholder 5">
            <a:extLst>
              <a:ext uri="{FF2B5EF4-FFF2-40B4-BE49-F238E27FC236}">
                <a16:creationId xmlns:a16="http://schemas.microsoft.com/office/drawing/2014/main" id="{7C90175F-47B2-A432-7F3C-1EFECC220A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E49D77-9CEC-E14C-1EEE-B6EDA467A6B6}"/>
              </a:ext>
            </a:extLst>
          </p:cNvPr>
          <p:cNvSpPr>
            <a:spLocks noGrp="1"/>
          </p:cNvSpPr>
          <p:nvPr>
            <p:ph type="sldNum" sz="quarter" idx="12"/>
          </p:nvPr>
        </p:nvSpPr>
        <p:spPr/>
        <p:txBody>
          <a:bodyPr/>
          <a:lstStyle/>
          <a:p>
            <a:fld id="{8A7B18B2-A5BC-46CA-9039-3ED2E417397B}" type="slidenum">
              <a:rPr lang="en-US" smtClean="0"/>
              <a:t>‹#›</a:t>
            </a:fld>
            <a:endParaRPr lang="en-US"/>
          </a:p>
        </p:txBody>
      </p:sp>
    </p:spTree>
    <p:extLst>
      <p:ext uri="{BB962C8B-B14F-4D97-AF65-F5344CB8AC3E}">
        <p14:creationId xmlns:p14="http://schemas.microsoft.com/office/powerpoint/2010/main" val="4244077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861612-1E68-6975-A720-FEB34C8EDBE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DC75066-B117-DED5-4D37-571F8795F0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47633C-97C9-1D36-338C-36EFBBC9F0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0C1BEC-31A0-4D22-B784-831002627F3A}" type="datetimeFigureOut">
              <a:rPr lang="en-US" smtClean="0"/>
              <a:t>12/5/2024</a:t>
            </a:fld>
            <a:endParaRPr lang="en-US"/>
          </a:p>
        </p:txBody>
      </p:sp>
      <p:sp>
        <p:nvSpPr>
          <p:cNvPr id="5" name="Footer Placeholder 4">
            <a:extLst>
              <a:ext uri="{FF2B5EF4-FFF2-40B4-BE49-F238E27FC236}">
                <a16:creationId xmlns:a16="http://schemas.microsoft.com/office/drawing/2014/main" id="{0AED5908-BC4B-0834-C801-5331B43492C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B82EC8C-3C16-0DCF-5632-442DA2EB98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7B18B2-A5BC-46CA-9039-3ED2E417397B}" type="slidenum">
              <a:rPr lang="en-US" smtClean="0"/>
              <a:t>‹#›</a:t>
            </a:fld>
            <a:endParaRPr lang="en-US"/>
          </a:p>
        </p:txBody>
      </p:sp>
    </p:spTree>
    <p:extLst>
      <p:ext uri="{BB962C8B-B14F-4D97-AF65-F5344CB8AC3E}">
        <p14:creationId xmlns:p14="http://schemas.microsoft.com/office/powerpoint/2010/main" val="8005246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en.wikipedia.org/wiki/Betaine#cite_note-efsa-7" TargetMode="External"/><Relationship Id="rId2" Type="http://schemas.openxmlformats.org/officeDocument/2006/relationships/hyperlink" Target="https://en.wikipedia.org/wiki/European_Food_Safety_Authority"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en.wikipedia.org/wiki/Trimethylglycine#cite_note-Xue-15" TargetMode="External"/><Relationship Id="rId3" Type="http://schemas.openxmlformats.org/officeDocument/2006/relationships/hyperlink" Target="https://en.wikipedia.org/wiki/Fodder" TargetMode="External"/><Relationship Id="rId7" Type="http://schemas.openxmlformats.org/officeDocument/2006/relationships/hyperlink" Target="https://en.wikipedia.org/wiki/Trimethylglycine#cite_note-Makela-8" TargetMode="External"/><Relationship Id="rId2" Type="http://schemas.openxmlformats.org/officeDocument/2006/relationships/hyperlink" Target="https://en.wikipedia.org/wiki/Factory_farming" TargetMode="External"/><Relationship Id="rId1" Type="http://schemas.openxmlformats.org/officeDocument/2006/relationships/slideLayout" Target="../slideLayouts/slideLayout2.xml"/><Relationship Id="rId6" Type="http://schemas.openxmlformats.org/officeDocument/2006/relationships/hyperlink" Target="https://en.wikipedia.org/wiki/Salmon_farm" TargetMode="External"/><Relationship Id="rId5" Type="http://schemas.openxmlformats.org/officeDocument/2006/relationships/hyperlink" Target="https://en.wikipedia.org/wiki/Muscle_mass" TargetMode="External"/><Relationship Id="rId10" Type="http://schemas.openxmlformats.org/officeDocument/2006/relationships/hyperlink" Target="https://en.wikipedia.org/wiki/Trimethylglycine#cite_note-pmid12399266-16" TargetMode="External"/><Relationship Id="rId4" Type="http://schemas.openxmlformats.org/officeDocument/2006/relationships/hyperlink" Target="https://en.wikipedia.org/wiki/Lysine" TargetMode="External"/><Relationship Id="rId9" Type="http://schemas.openxmlformats.org/officeDocument/2006/relationships/hyperlink" Target="https://en.wikipedia.org/wiki/Adipose_tissue"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en.wikipedia.org/wiki/Betaine#cite_note-pubchem-1" TargetMode="External"/><Relationship Id="rId3" Type="http://schemas.openxmlformats.org/officeDocument/2006/relationships/hyperlink" Target="https://en.wikipedia.org/wiki/Betaine#cite_note-drugs-8" TargetMode="External"/><Relationship Id="rId7" Type="http://schemas.openxmlformats.org/officeDocument/2006/relationships/hyperlink" Target="https://en.wikipedia.org/wiki/Betaine#cite_note-livertox-2" TargetMode="External"/><Relationship Id="rId2" Type="http://schemas.openxmlformats.org/officeDocument/2006/relationships/hyperlink" Target="https://en.wikipedia.org/wiki/Prescription_drug" TargetMode="External"/><Relationship Id="rId1" Type="http://schemas.openxmlformats.org/officeDocument/2006/relationships/slideLayout" Target="../slideLayouts/slideLayout2.xml"/><Relationship Id="rId6" Type="http://schemas.openxmlformats.org/officeDocument/2006/relationships/hyperlink" Target="https://en.wikipedia.org/wiki/Homocysteine" TargetMode="External"/><Relationship Id="rId5" Type="http://schemas.openxmlformats.org/officeDocument/2006/relationships/hyperlink" Target="https://en.wikipedia.org/wiki/Homocystinuria" TargetMode="External"/><Relationship Id="rId4" Type="http://schemas.openxmlformats.org/officeDocument/2006/relationships/hyperlink" Target="https://en.wikipedia.org/wiki/Genetic_disorder"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en.wikipedia.org/wiki/Dietary_supplement" TargetMode="External"/><Relationship Id="rId7" Type="http://schemas.openxmlformats.org/officeDocument/2006/relationships/hyperlink" Target="https://en.wikipedia.org/wiki/Betaine#cite_note-drugs-8" TargetMode="External"/><Relationship Id="rId2" Type="http://schemas.openxmlformats.org/officeDocument/2006/relationships/hyperlink" Target="https://en.wikipedia.org/wiki/Trimethylglycine" TargetMode="External"/><Relationship Id="rId1" Type="http://schemas.openxmlformats.org/officeDocument/2006/relationships/slideLayout" Target="../slideLayouts/slideLayout2.xml"/><Relationship Id="rId6" Type="http://schemas.openxmlformats.org/officeDocument/2006/relationships/hyperlink" Target="https://en.wikipedia.org/wiki/Nausea" TargetMode="External"/><Relationship Id="rId5" Type="http://schemas.openxmlformats.org/officeDocument/2006/relationships/hyperlink" Target="https://en.wikipedia.org/wiki/Side_effect" TargetMode="External"/><Relationship Id="rId4" Type="http://schemas.openxmlformats.org/officeDocument/2006/relationships/hyperlink" Target="https://en.wikipedia.org/wiki/Betaine#cite_note-9"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en.wikipedia.org/wiki/Homologous_series" TargetMode="External"/><Relationship Id="rId7" Type="http://schemas.openxmlformats.org/officeDocument/2006/relationships/hyperlink" Target="https://en.wikipedia.org/wiki/Methyl_group" TargetMode="External"/><Relationship Id="rId2" Type="http://schemas.openxmlformats.org/officeDocument/2006/relationships/hyperlink" Target="https://en.wikipedia.org/wiki/%CE%91-amino_acid" TargetMode="External"/><Relationship Id="rId1" Type="http://schemas.openxmlformats.org/officeDocument/2006/relationships/slideLayout" Target="../slideLayouts/slideLayout2.xml"/><Relationship Id="rId6" Type="http://schemas.openxmlformats.org/officeDocument/2006/relationships/hyperlink" Target="https://en.wikipedia.org/wiki/Methionine" TargetMode="External"/><Relationship Id="rId5" Type="http://schemas.openxmlformats.org/officeDocument/2006/relationships/hyperlink" Target="https://en.wikipedia.org/wiki/Methylene_bridge" TargetMode="External"/><Relationship Id="rId4" Type="http://schemas.openxmlformats.org/officeDocument/2006/relationships/hyperlink" Target="https://en.wikipedia.org/wiki/Cysteine" TargetMode="External"/><Relationship Id="rId9"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hyperlink" Target="https://www.ncbi.nlm.nih.gov/books/NBK548774/" TargetMode="External"/><Relationship Id="rId2" Type="http://schemas.openxmlformats.org/officeDocument/2006/relationships/hyperlink" Target="https://en.wikipedia.org/wiki/Betaine#cite_note-pubchem-1"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doi.org/10.1007/s12012-024-09864-3" TargetMode="External"/><Relationship Id="rId2" Type="http://schemas.openxmlformats.org/officeDocument/2006/relationships/hyperlink" Target="https://www.sciencedirect.com/science/article/pii/B978032390052200007X" TargetMode="External"/><Relationship Id="rId1" Type="http://schemas.openxmlformats.org/officeDocument/2006/relationships/slideLayout" Target="../slideLayouts/slideLayout2.xml"/><Relationship Id="rId4" Type="http://schemas.openxmlformats.org/officeDocument/2006/relationships/hyperlink" Target="https://doi.org/10.48305/jims.v41.i734.0773"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sciencedirect.com/journal/european-journal-of-pharmacology" TargetMode="External"/><Relationship Id="rId2" Type="http://schemas.openxmlformats.org/officeDocument/2006/relationships/hyperlink" Target="https://www.sciencedirect.com/science/article/pii/S0014299921007603"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s://www.sciencedirect.com/topics/medicine-and-dentistry/oral-drug-administration" TargetMode="External"/><Relationship Id="rId3" Type="http://schemas.openxmlformats.org/officeDocument/2006/relationships/hyperlink" Target="https://www.sciencedirect.com/topics/pharmacology-toxicology-and-pharmaceutical-science/intestine-flora" TargetMode="External"/><Relationship Id="rId7" Type="http://schemas.openxmlformats.org/officeDocument/2006/relationships/hyperlink" Target="https://www.sciencedirect.com/topics/pharmacology-toxicology-and-pharmaceutical-science/inflammatory-disease" TargetMode="External"/><Relationship Id="rId12" Type="http://schemas.openxmlformats.org/officeDocument/2006/relationships/hyperlink" Target="https://www.sciencedirect.com/topics/pharmacology-toxicology-and-pharmaceutical-science/fatty-liver" TargetMode="External"/><Relationship Id="rId2" Type="http://schemas.openxmlformats.org/officeDocument/2006/relationships/hyperlink" Target="https://www.sciencedirect.com/topics/medicine-and-dentistry/neuroprotection" TargetMode="External"/><Relationship Id="rId1" Type="http://schemas.openxmlformats.org/officeDocument/2006/relationships/slideLayout" Target="../slideLayouts/slideLayout2.xml"/><Relationship Id="rId6" Type="http://schemas.openxmlformats.org/officeDocument/2006/relationships/hyperlink" Target="https://www.sciencedirect.com/topics/medicine-and-dentistry/aspartic-acid" TargetMode="External"/><Relationship Id="rId11" Type="http://schemas.openxmlformats.org/officeDocument/2006/relationships/hyperlink" Target="https://www.sciencedirect.com/topics/pharmacology-toxicology-and-pharmaceutical-science/pharmacological-activity" TargetMode="External"/><Relationship Id="rId5" Type="http://schemas.openxmlformats.org/officeDocument/2006/relationships/hyperlink" Target="https://www.sciencedirect.com/topics/medicine-and-dentistry/nlr-family-pyrin-domain-containing-3" TargetMode="External"/><Relationship Id="rId10" Type="http://schemas.openxmlformats.org/officeDocument/2006/relationships/hyperlink" Target="https://www.sciencedirect.com/topics/pharmacology-toxicology-and-pharmaceutical-science/intestine-injury" TargetMode="External"/><Relationship Id="rId4" Type="http://schemas.openxmlformats.org/officeDocument/2006/relationships/hyperlink" Target="https://www.sciencedirect.com/topics/medicine-and-dentistry/signal-transduction" TargetMode="External"/><Relationship Id="rId9" Type="http://schemas.openxmlformats.org/officeDocument/2006/relationships/hyperlink" Target="https://www.sciencedirect.com/topics/pharmacology-toxicology-and-pharmaceutical-science/acute-liver-failure"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en.wikipedia.org/wiki/Carboxylate" TargetMode="External"/><Relationship Id="rId13" Type="http://schemas.openxmlformats.org/officeDocument/2006/relationships/hyperlink" Target="https://en.wikipedia.org/wiki/Glycine" TargetMode="External"/><Relationship Id="rId3" Type="http://schemas.openxmlformats.org/officeDocument/2006/relationships/hyperlink" Target="https://en.wikipedia.org/wiki/Cation" TargetMode="External"/><Relationship Id="rId7" Type="http://schemas.openxmlformats.org/officeDocument/2006/relationships/hyperlink" Target="https://en.wikipedia.org/wiki/Onium_compounds" TargetMode="External"/><Relationship Id="rId12" Type="http://schemas.openxmlformats.org/officeDocument/2006/relationships/hyperlink" Target="https://en.wikipedia.org/wiki/Homocysteine" TargetMode="External"/><Relationship Id="rId2" Type="http://schemas.openxmlformats.org/officeDocument/2006/relationships/hyperlink" Target="https://en.wikipedia.org/wiki/Chemical_compound" TargetMode="External"/><Relationship Id="rId1" Type="http://schemas.openxmlformats.org/officeDocument/2006/relationships/slideLayout" Target="../slideLayouts/slideLayout2.xml"/><Relationship Id="rId6" Type="http://schemas.openxmlformats.org/officeDocument/2006/relationships/hyperlink" Target="https://en.wikipedia.org/wiki/Phosphonium" TargetMode="External"/><Relationship Id="rId11" Type="http://schemas.openxmlformats.org/officeDocument/2006/relationships/hyperlink" Target="https://en.wikipedia.org/wiki/Methylation" TargetMode="External"/><Relationship Id="rId5" Type="http://schemas.openxmlformats.org/officeDocument/2006/relationships/hyperlink" Target="https://en.wikipedia.org/wiki/Quaternary_ammonium_cation" TargetMode="External"/><Relationship Id="rId15" Type="http://schemas.openxmlformats.org/officeDocument/2006/relationships/hyperlink" Target="https://en.wikipedia.org/wiki/Betaine#cite_note-livertox-2" TargetMode="External"/><Relationship Id="rId10" Type="http://schemas.openxmlformats.org/officeDocument/2006/relationships/hyperlink" Target="https://en.wikipedia.org/wiki/Trimethylglycine" TargetMode="External"/><Relationship Id="rId4" Type="http://schemas.openxmlformats.org/officeDocument/2006/relationships/hyperlink" Target="https://en.wikipedia.org/wiki/Functional_group" TargetMode="External"/><Relationship Id="rId9" Type="http://schemas.openxmlformats.org/officeDocument/2006/relationships/hyperlink" Target="https://en.wikipedia.org/wiki/Betaine#cite_note-pubchem-1" TargetMode="External"/><Relationship Id="rId14" Type="http://schemas.openxmlformats.org/officeDocument/2006/relationships/hyperlink" Target="https://en.wikipedia.org/wiki/Methyl_group"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sciencedirect.com/topics/biochemistry-genetics-and-molecular-biology/methyltransferase"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n.wikipedia.org/wiki/Betaine#cite_note-4" TargetMode="External"/><Relationship Id="rId2" Type="http://schemas.openxmlformats.org/officeDocument/2006/relationships/hyperlink" Target="https://en.wikipedia.org/wiki/Sugar_beet" TargetMode="External"/><Relationship Id="rId1" Type="http://schemas.openxmlformats.org/officeDocument/2006/relationships/slideLayout" Target="../slideLayouts/slideLayout2.xml"/><Relationship Id="rId5" Type="http://schemas.openxmlformats.org/officeDocument/2006/relationships/hyperlink" Target="https://en.wikipedia.org/wiki/Zwitterion" TargetMode="External"/><Relationship Id="rId4" Type="http://schemas.openxmlformats.org/officeDocument/2006/relationships/hyperlink" Target="https://en.wikipedia.org/wiki/Amino_acid"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www.sciencedirect.com/topics/pharmacology-toxicology-and-pharmaceutical-science/lycium-barbarum" TargetMode="External"/><Relationship Id="rId3" Type="http://schemas.openxmlformats.org/officeDocument/2006/relationships/hyperlink" Target="https://www.sciencedirect.com/topics/biochemistry-genetics-and-molecular-biology/alpha-oxidation" TargetMode="External"/><Relationship Id="rId7" Type="http://schemas.openxmlformats.org/officeDocument/2006/relationships/hyperlink" Target="https://www.sciencedirect.com/topics/medicine-and-dentistry/traditional-chinese-medicine" TargetMode="External"/><Relationship Id="rId2" Type="http://schemas.openxmlformats.org/officeDocument/2006/relationships/hyperlink" Target="https://www.sciencedirect.com/topics/pharmacology-toxicology-and-pharmaceutical-science/sugar-beet" TargetMode="External"/><Relationship Id="rId1" Type="http://schemas.openxmlformats.org/officeDocument/2006/relationships/slideLayout" Target="../slideLayouts/slideLayout2.xml"/><Relationship Id="rId6" Type="http://schemas.openxmlformats.org/officeDocument/2006/relationships/hyperlink" Target="https://www.sciencedirect.com/topics/biochemistry-genetics-and-molecular-biology/mollusc" TargetMode="External"/><Relationship Id="rId5" Type="http://schemas.openxmlformats.org/officeDocument/2006/relationships/hyperlink" Target="https://www.sciencedirect.com/topics/pharmacology-toxicology-and-pharmaceutical-science/wheat-germ" TargetMode="External"/><Relationship Id="rId4" Type="http://schemas.openxmlformats.org/officeDocument/2006/relationships/hyperlink" Target="https://www.sciencedirect.com/topics/neuroscience/choline"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en.wikipedia.org/wiki/Melatonin" TargetMode="External"/><Relationship Id="rId3" Type="http://schemas.openxmlformats.org/officeDocument/2006/relationships/hyperlink" Target="https://en.wikipedia.org/wiki/Cofactor_(biochemistry)" TargetMode="External"/><Relationship Id="rId7" Type="http://schemas.openxmlformats.org/officeDocument/2006/relationships/hyperlink" Target="https://en.wikipedia.org/wiki/Serotonin" TargetMode="External"/><Relationship Id="rId2" Type="http://schemas.openxmlformats.org/officeDocument/2006/relationships/hyperlink" Target="https://en.wikipedia.org/wiki/Methyl_group" TargetMode="External"/><Relationship Id="rId1" Type="http://schemas.openxmlformats.org/officeDocument/2006/relationships/slideLayout" Target="../slideLayouts/slideLayout2.xml"/><Relationship Id="rId6" Type="http://schemas.openxmlformats.org/officeDocument/2006/relationships/hyperlink" Target="https://en.wikipedia.org/wiki/Dopamine" TargetMode="External"/><Relationship Id="rId5" Type="http://schemas.openxmlformats.org/officeDocument/2006/relationships/hyperlink" Target="https://en.wikipedia.org/wiki/Neurotransmitter" TargetMode="External"/><Relationship Id="rId10" Type="http://schemas.openxmlformats.org/officeDocument/2006/relationships/hyperlink" Target="https://en.wikipedia.org/wiki/Coenzyme_Q10" TargetMode="External"/><Relationship Id="rId4" Type="http://schemas.openxmlformats.org/officeDocument/2006/relationships/hyperlink" Target="https://en.wikipedia.org/wiki/Methylation" TargetMode="External"/><Relationship Id="rId9" Type="http://schemas.openxmlformats.org/officeDocument/2006/relationships/hyperlink" Target="https://en.wikipedia.org/wiki/Electron_transport_chain"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en.wikipedia.org/wiki/Polymerase_chain_reaction" TargetMode="External"/><Relationship Id="rId2" Type="http://schemas.openxmlformats.org/officeDocument/2006/relationships/hyperlink" Target="https://en.wikipedia.org/wiki/Wittig_reaction" TargetMode="External"/><Relationship Id="rId1" Type="http://schemas.openxmlformats.org/officeDocument/2006/relationships/slideLayout" Target="../slideLayouts/slideLayout2.xml"/><Relationship Id="rId5" Type="http://schemas.openxmlformats.org/officeDocument/2006/relationships/hyperlink" Target="https://en.wikipedia.org/wiki/Betaine#cite_note-Henke_et_al-6" TargetMode="External"/><Relationship Id="rId4" Type="http://schemas.openxmlformats.org/officeDocument/2006/relationships/hyperlink" Target="https://en.wikipedia.org/wiki/Betaine#cite_note-Rees_et_al-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6E60E-85AD-48AB-BC6C-A4DD9015C4D4}"/>
              </a:ext>
            </a:extLst>
          </p:cNvPr>
          <p:cNvSpPr>
            <a:spLocks noGrp="1"/>
          </p:cNvSpPr>
          <p:nvPr>
            <p:ph type="ctrTitle"/>
          </p:nvPr>
        </p:nvSpPr>
        <p:spPr>
          <a:xfrm>
            <a:off x="1063083" y="351692"/>
            <a:ext cx="9946888" cy="2426433"/>
          </a:xfrm>
        </p:spPr>
        <p:txBody>
          <a:bodyPr>
            <a:noAutofit/>
          </a:bodyPr>
          <a:lstStyle/>
          <a:p>
            <a:r>
              <a:rPr lang="en-US" sz="8000" b="1" dirty="0">
                <a:latin typeface="Arial Narrow" panose="020B0606020202030204" pitchFamily="34" charset="0"/>
              </a:rPr>
              <a:t>Betaine</a:t>
            </a:r>
            <a:br>
              <a:rPr lang="en-US" sz="8000" b="1" dirty="0">
                <a:latin typeface="Arial Narrow" panose="020B0606020202030204" pitchFamily="34" charset="0"/>
              </a:rPr>
            </a:br>
            <a:r>
              <a:rPr lang="en-US" sz="8000" b="1" dirty="0">
                <a:latin typeface="Arial Narrow" panose="020B0606020202030204" pitchFamily="34" charset="0"/>
              </a:rPr>
              <a:t>(</a:t>
            </a:r>
            <a:r>
              <a:rPr lang="en-US" sz="6600" b="1" dirty="0" err="1">
                <a:latin typeface="Arial Narrow" panose="020B0606020202030204" pitchFamily="34" charset="0"/>
              </a:rPr>
              <a:t>TriMethylGlycine</a:t>
            </a:r>
            <a:r>
              <a:rPr lang="en-US" sz="8000" b="1" dirty="0">
                <a:latin typeface="Arial Narrow" panose="020B0606020202030204" pitchFamily="34" charset="0"/>
              </a:rPr>
              <a:t>)</a:t>
            </a:r>
          </a:p>
        </p:txBody>
      </p:sp>
      <p:sp>
        <p:nvSpPr>
          <p:cNvPr id="3" name="Subtitle 2">
            <a:extLst>
              <a:ext uri="{FF2B5EF4-FFF2-40B4-BE49-F238E27FC236}">
                <a16:creationId xmlns:a16="http://schemas.microsoft.com/office/drawing/2014/main" id="{516D89C3-7705-21C9-8181-5656A0A9F072}"/>
              </a:ext>
            </a:extLst>
          </p:cNvPr>
          <p:cNvSpPr>
            <a:spLocks noGrp="1"/>
          </p:cNvSpPr>
          <p:nvPr>
            <p:ph type="subTitle" idx="1"/>
          </p:nvPr>
        </p:nvSpPr>
        <p:spPr/>
        <p:txBody>
          <a:bodyPr>
            <a:normAutofit fontScale="92500" lnSpcReduction="10000"/>
          </a:bodyPr>
          <a:lstStyle/>
          <a:p>
            <a:r>
              <a:rPr lang="en-US" sz="3600" dirty="0">
                <a:latin typeface="Arial Narrow" panose="020B0606020202030204" pitchFamily="34" charset="0"/>
              </a:rPr>
              <a:t>Geromics Class</a:t>
            </a:r>
          </a:p>
          <a:p>
            <a:r>
              <a:rPr lang="en-US" sz="3600" dirty="0">
                <a:latin typeface="Arial Narrow" panose="020B0606020202030204" pitchFamily="34" charset="0"/>
              </a:rPr>
              <a:t>2024.12.06</a:t>
            </a:r>
          </a:p>
          <a:p>
            <a:r>
              <a:rPr lang="en-US" sz="3600" dirty="0">
                <a:latin typeface="Arial Narrow" panose="020B0606020202030204" pitchFamily="34" charset="0"/>
              </a:rPr>
              <a:t>Jong Bhak</a:t>
            </a:r>
          </a:p>
        </p:txBody>
      </p:sp>
      <p:pic>
        <p:nvPicPr>
          <p:cNvPr id="4" name="Picture 2" descr="undefined">
            <a:extLst>
              <a:ext uri="{FF2B5EF4-FFF2-40B4-BE49-F238E27FC236}">
                <a16:creationId xmlns:a16="http://schemas.microsoft.com/office/drawing/2014/main" id="{C2722249-B5A5-E5A4-9D67-E3F4A45A97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5981" y="4759273"/>
            <a:ext cx="3578819" cy="17619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ig. 1">
            <a:extLst>
              <a:ext uri="{FF2B5EF4-FFF2-40B4-BE49-F238E27FC236}">
                <a16:creationId xmlns:a16="http://schemas.microsoft.com/office/drawing/2014/main" id="{AE0623C9-E4A4-86B6-5FC9-FE00637DCF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616" y="4759273"/>
            <a:ext cx="1872767" cy="187801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undefined">
            <a:extLst>
              <a:ext uri="{FF2B5EF4-FFF2-40B4-BE49-F238E27FC236}">
                <a16:creationId xmlns:a16="http://schemas.microsoft.com/office/drawing/2014/main" id="{D2748434-6ACB-73B4-CAE3-EF500D8051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574940"/>
            <a:ext cx="2491798" cy="170811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955EECD8-1218-EA6D-5BAE-0B77155785B7}"/>
              </a:ext>
            </a:extLst>
          </p:cNvPr>
          <p:cNvPicPr>
            <a:picLocks noChangeAspect="1"/>
          </p:cNvPicPr>
          <p:nvPr/>
        </p:nvPicPr>
        <p:blipFill>
          <a:blip r:embed="rId5"/>
          <a:stretch>
            <a:fillRect/>
          </a:stretch>
        </p:blipFill>
        <p:spPr>
          <a:xfrm>
            <a:off x="9263612" y="2718927"/>
            <a:ext cx="2279759" cy="1623331"/>
          </a:xfrm>
          <a:prstGeom prst="rect">
            <a:avLst/>
          </a:prstGeom>
        </p:spPr>
      </p:pic>
    </p:spTree>
    <p:extLst>
      <p:ext uri="{BB962C8B-B14F-4D97-AF65-F5344CB8AC3E}">
        <p14:creationId xmlns:p14="http://schemas.microsoft.com/office/powerpoint/2010/main" val="25406673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E0AAB-5AE5-EFC1-7B70-ED57A7A2BF05}"/>
              </a:ext>
            </a:extLst>
          </p:cNvPr>
          <p:cNvSpPr>
            <a:spLocks noGrp="1"/>
          </p:cNvSpPr>
          <p:nvPr>
            <p:ph type="title"/>
          </p:nvPr>
        </p:nvSpPr>
        <p:spPr/>
        <p:txBody>
          <a:bodyPr/>
          <a:lstStyle/>
          <a:p>
            <a:r>
              <a:rPr lang="en-US" b="1" dirty="0">
                <a:latin typeface="inherit"/>
              </a:rPr>
              <a:t>Food additive</a:t>
            </a:r>
            <a:endParaRPr lang="en-US" dirty="0"/>
          </a:p>
        </p:txBody>
      </p:sp>
      <p:sp>
        <p:nvSpPr>
          <p:cNvPr id="3" name="Content Placeholder 2">
            <a:extLst>
              <a:ext uri="{FF2B5EF4-FFF2-40B4-BE49-F238E27FC236}">
                <a16:creationId xmlns:a16="http://schemas.microsoft.com/office/drawing/2014/main" id="{F2F56CB8-ECDA-355B-48FE-504EB068092E}"/>
              </a:ext>
            </a:extLst>
          </p:cNvPr>
          <p:cNvSpPr>
            <a:spLocks noGrp="1"/>
          </p:cNvSpPr>
          <p:nvPr>
            <p:ph idx="1"/>
          </p:nvPr>
        </p:nvSpPr>
        <p:spPr/>
        <p:txBody>
          <a:bodyPr/>
          <a:lstStyle/>
          <a:p>
            <a:pPr algn="l"/>
            <a:r>
              <a:rPr lang="en-US" sz="3200" b="0" i="0" dirty="0">
                <a:solidFill>
                  <a:srgbClr val="202122"/>
                </a:solidFill>
                <a:effectLst/>
                <a:latin typeface="Arial" panose="020B0604020202020204" pitchFamily="34" charset="0"/>
              </a:rPr>
              <a:t>In 2017, the </a:t>
            </a:r>
            <a:r>
              <a:rPr lang="en-US" sz="3200" b="0" i="0" u="none" strike="noStrike" dirty="0">
                <a:solidFill>
                  <a:srgbClr val="202122"/>
                </a:solidFill>
                <a:effectLst/>
                <a:latin typeface="Arial" panose="020B0604020202020204" pitchFamily="34" charset="0"/>
                <a:hlinkClick r:id="rId2" tooltip="European Food Safety Authority"/>
              </a:rPr>
              <a:t>European Food Safety Authority</a:t>
            </a:r>
            <a:r>
              <a:rPr lang="en-US" sz="3200" b="0" i="0" dirty="0">
                <a:solidFill>
                  <a:srgbClr val="202122"/>
                </a:solidFill>
                <a:effectLst/>
                <a:latin typeface="Arial" panose="020B0604020202020204" pitchFamily="34" charset="0"/>
              </a:rPr>
              <a:t> concluded that betaine was safe "as a novel food to be used at a maximum intake level of </a:t>
            </a:r>
            <a:r>
              <a:rPr lang="en-US" sz="3200" b="1" i="0" dirty="0">
                <a:solidFill>
                  <a:srgbClr val="202122"/>
                </a:solidFill>
                <a:effectLst/>
                <a:latin typeface="Arial" panose="020B0604020202020204" pitchFamily="34" charset="0"/>
              </a:rPr>
              <a:t>6 mg/kg </a:t>
            </a:r>
            <a:r>
              <a:rPr lang="en-US" sz="3200" b="0" i="0" dirty="0">
                <a:solidFill>
                  <a:srgbClr val="202122"/>
                </a:solidFill>
                <a:effectLst/>
                <a:latin typeface="Arial" panose="020B0604020202020204" pitchFamily="34" charset="0"/>
              </a:rPr>
              <a:t>body weight per day in addition to the intake from the background diet."</a:t>
            </a:r>
            <a:r>
              <a:rPr lang="en-US" sz="3200" b="0" i="0" u="none" strike="noStrike" baseline="30000" dirty="0">
                <a:solidFill>
                  <a:srgbClr val="202122"/>
                </a:solidFill>
                <a:effectLst/>
                <a:latin typeface="Arial" panose="020B0604020202020204" pitchFamily="34" charset="0"/>
                <a:hlinkClick r:id="rId3"/>
              </a:rPr>
              <a:t>[7]</a:t>
            </a:r>
            <a:endParaRPr lang="en-US" sz="3200" b="0" i="0" dirty="0">
              <a:solidFill>
                <a:srgbClr val="202122"/>
              </a:solidFill>
              <a:effectLst/>
              <a:latin typeface="Arial" panose="020B0604020202020204" pitchFamily="34" charset="0"/>
            </a:endParaRPr>
          </a:p>
          <a:p>
            <a:endParaRPr lang="en-US" dirty="0"/>
          </a:p>
        </p:txBody>
      </p:sp>
    </p:spTree>
    <p:extLst>
      <p:ext uri="{BB962C8B-B14F-4D97-AF65-F5344CB8AC3E}">
        <p14:creationId xmlns:p14="http://schemas.microsoft.com/office/powerpoint/2010/main" val="17077840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6BDFD-2B20-148B-5CB6-A8BD47882517}"/>
              </a:ext>
            </a:extLst>
          </p:cNvPr>
          <p:cNvSpPr>
            <a:spLocks noGrp="1"/>
          </p:cNvSpPr>
          <p:nvPr>
            <p:ph type="title"/>
          </p:nvPr>
        </p:nvSpPr>
        <p:spPr/>
        <p:txBody>
          <a:bodyPr/>
          <a:lstStyle/>
          <a:p>
            <a:r>
              <a:rPr lang="en-US" b="1" dirty="0">
                <a:latin typeface="Linux Libertine"/>
              </a:rPr>
              <a:t>Agriculture and aquaculture</a:t>
            </a:r>
            <a:endParaRPr lang="en-US" dirty="0"/>
          </a:p>
        </p:txBody>
      </p:sp>
      <p:sp>
        <p:nvSpPr>
          <p:cNvPr id="3" name="Content Placeholder 2">
            <a:extLst>
              <a:ext uri="{FF2B5EF4-FFF2-40B4-BE49-F238E27FC236}">
                <a16:creationId xmlns:a16="http://schemas.microsoft.com/office/drawing/2014/main" id="{58D846E1-2055-2CC5-4B9E-D38C7C0AC8C2}"/>
              </a:ext>
            </a:extLst>
          </p:cNvPr>
          <p:cNvSpPr>
            <a:spLocks noGrp="1"/>
          </p:cNvSpPr>
          <p:nvPr>
            <p:ph idx="1"/>
          </p:nvPr>
        </p:nvSpPr>
        <p:spPr/>
        <p:txBody>
          <a:bodyPr>
            <a:normAutofit lnSpcReduction="10000"/>
          </a:bodyPr>
          <a:lstStyle/>
          <a:p>
            <a:pPr algn="l"/>
            <a:r>
              <a:rPr lang="en-US" sz="3200" b="0" i="0" u="none" strike="noStrike" dirty="0">
                <a:solidFill>
                  <a:srgbClr val="202122"/>
                </a:solidFill>
                <a:effectLst/>
                <a:latin typeface="Arial Narrow" panose="020B0606020202030204" pitchFamily="34" charset="0"/>
                <a:hlinkClick r:id="rId2" tooltip="Factory farming"/>
              </a:rPr>
              <a:t>Factory farms</a:t>
            </a:r>
            <a:r>
              <a:rPr lang="en-US" sz="3200" b="0" i="0" dirty="0">
                <a:solidFill>
                  <a:srgbClr val="202122"/>
                </a:solidFill>
                <a:effectLst/>
                <a:latin typeface="Arial Narrow" panose="020B0606020202030204" pitchFamily="34" charset="0"/>
              </a:rPr>
              <a:t> supplement </a:t>
            </a:r>
            <a:r>
              <a:rPr lang="en-US" sz="3200" b="0" i="0" u="none" strike="noStrike" dirty="0">
                <a:solidFill>
                  <a:srgbClr val="202122"/>
                </a:solidFill>
                <a:effectLst/>
                <a:latin typeface="Arial Narrow" panose="020B0606020202030204" pitchFamily="34" charset="0"/>
                <a:hlinkClick r:id="rId3" tooltip="Fodder"/>
              </a:rPr>
              <a:t>fodder</a:t>
            </a:r>
            <a:r>
              <a:rPr lang="en-US" sz="3200" b="0" i="0" dirty="0">
                <a:solidFill>
                  <a:srgbClr val="202122"/>
                </a:solidFill>
                <a:effectLst/>
                <a:latin typeface="Arial Narrow" panose="020B0606020202030204" pitchFamily="34" charset="0"/>
              </a:rPr>
              <a:t> with </a:t>
            </a:r>
            <a:r>
              <a:rPr lang="en-US" sz="3200" b="0" i="0" dirty="0" err="1">
                <a:solidFill>
                  <a:srgbClr val="202122"/>
                </a:solidFill>
                <a:effectLst/>
                <a:latin typeface="Arial Narrow" panose="020B0606020202030204" pitchFamily="34" charset="0"/>
              </a:rPr>
              <a:t>trimethylglycine</a:t>
            </a:r>
            <a:r>
              <a:rPr lang="en-US" sz="3200" b="0" i="0" dirty="0">
                <a:solidFill>
                  <a:srgbClr val="202122"/>
                </a:solidFill>
                <a:effectLst/>
                <a:latin typeface="Arial Narrow" panose="020B0606020202030204" pitchFamily="34" charset="0"/>
              </a:rPr>
              <a:t> and </a:t>
            </a:r>
            <a:r>
              <a:rPr lang="en-US" sz="3200" b="0" i="0" u="none" strike="noStrike" dirty="0">
                <a:solidFill>
                  <a:srgbClr val="202122"/>
                </a:solidFill>
                <a:effectLst/>
                <a:latin typeface="Arial Narrow" panose="020B0606020202030204" pitchFamily="34" charset="0"/>
                <a:hlinkClick r:id="rId4" tooltip="Lysine"/>
              </a:rPr>
              <a:t>lysine</a:t>
            </a:r>
            <a:r>
              <a:rPr lang="en-US" sz="3200" b="0" i="0" dirty="0">
                <a:solidFill>
                  <a:srgbClr val="202122"/>
                </a:solidFill>
                <a:effectLst/>
                <a:latin typeface="Arial Narrow" panose="020B0606020202030204" pitchFamily="34" charset="0"/>
              </a:rPr>
              <a:t> to increase livestock's </a:t>
            </a:r>
            <a:r>
              <a:rPr lang="en-US" sz="3200" b="0" i="0" u="none" strike="noStrike" dirty="0">
                <a:solidFill>
                  <a:srgbClr val="202122"/>
                </a:solidFill>
                <a:effectLst/>
                <a:latin typeface="Arial Narrow" panose="020B0606020202030204" pitchFamily="34" charset="0"/>
                <a:hlinkClick r:id="rId5" tooltip="Muscle mass"/>
              </a:rPr>
              <a:t>muscle mass</a:t>
            </a:r>
            <a:r>
              <a:rPr lang="en-US" sz="3200" b="0" i="0" dirty="0">
                <a:solidFill>
                  <a:srgbClr val="202122"/>
                </a:solidFill>
                <a:effectLst/>
                <a:latin typeface="Arial Narrow" panose="020B0606020202030204" pitchFamily="34" charset="0"/>
              </a:rPr>
              <a:t> (and, therefore, "carcass yield", the amount of usable meat).</a:t>
            </a:r>
          </a:p>
          <a:p>
            <a:pPr algn="l"/>
            <a:r>
              <a:rPr lang="en-US" sz="3200" b="0" i="0" u="none" strike="noStrike" dirty="0">
                <a:solidFill>
                  <a:srgbClr val="202122"/>
                </a:solidFill>
                <a:effectLst/>
                <a:latin typeface="Arial Narrow" panose="020B0606020202030204" pitchFamily="34" charset="0"/>
                <a:hlinkClick r:id="rId6" tooltip="Salmon farm"/>
              </a:rPr>
              <a:t>Salmon farms</a:t>
            </a:r>
            <a:r>
              <a:rPr lang="en-US" sz="3200" b="0" i="0" dirty="0">
                <a:solidFill>
                  <a:srgbClr val="202122"/>
                </a:solidFill>
                <a:effectLst/>
                <a:latin typeface="Arial Narrow" panose="020B0606020202030204" pitchFamily="34" charset="0"/>
              </a:rPr>
              <a:t> apply </a:t>
            </a:r>
            <a:r>
              <a:rPr lang="en-US" sz="3200" b="0" i="0" dirty="0" err="1">
                <a:solidFill>
                  <a:srgbClr val="202122"/>
                </a:solidFill>
                <a:effectLst/>
                <a:latin typeface="Arial Narrow" panose="020B0606020202030204" pitchFamily="34" charset="0"/>
              </a:rPr>
              <a:t>trimethylglycine</a:t>
            </a:r>
            <a:r>
              <a:rPr lang="en-US" sz="3200" b="0" i="0" dirty="0">
                <a:solidFill>
                  <a:srgbClr val="202122"/>
                </a:solidFill>
                <a:effectLst/>
                <a:latin typeface="Arial Narrow" panose="020B0606020202030204" pitchFamily="34" charset="0"/>
              </a:rPr>
              <a:t> to relieve the osmotic pressure on the fishes' cells when workers transfer the fish from freshwater to saltwater.</a:t>
            </a:r>
            <a:r>
              <a:rPr lang="en-US" sz="3200" b="0" i="0" u="none" strike="noStrike" baseline="30000" dirty="0">
                <a:solidFill>
                  <a:srgbClr val="202122"/>
                </a:solidFill>
                <a:effectLst/>
                <a:latin typeface="Arial Narrow" panose="020B0606020202030204" pitchFamily="34" charset="0"/>
                <a:hlinkClick r:id="rId7"/>
              </a:rPr>
              <a:t>[8]</a:t>
            </a:r>
            <a:r>
              <a:rPr lang="en-US" sz="3200" b="0" i="0" u="none" strike="noStrike" baseline="30000" dirty="0">
                <a:solidFill>
                  <a:srgbClr val="202122"/>
                </a:solidFill>
                <a:effectLst/>
                <a:latin typeface="Arial Narrow" panose="020B0606020202030204" pitchFamily="34" charset="0"/>
                <a:hlinkClick r:id="rId8"/>
              </a:rPr>
              <a:t>[15]</a:t>
            </a:r>
            <a:endParaRPr lang="en-US" sz="3200" b="0" i="0" dirty="0">
              <a:solidFill>
                <a:srgbClr val="202122"/>
              </a:solidFill>
              <a:effectLst/>
              <a:latin typeface="Arial Narrow" panose="020B0606020202030204" pitchFamily="34" charset="0"/>
            </a:endParaRPr>
          </a:p>
          <a:p>
            <a:pPr algn="l"/>
            <a:r>
              <a:rPr lang="en-US" sz="3200" b="0" i="0" dirty="0" err="1">
                <a:solidFill>
                  <a:srgbClr val="202122"/>
                </a:solidFill>
                <a:effectLst/>
                <a:latin typeface="Arial Narrow" panose="020B0606020202030204" pitchFamily="34" charset="0"/>
              </a:rPr>
              <a:t>Trimethylglycine</a:t>
            </a:r>
            <a:r>
              <a:rPr lang="en-US" sz="3200" b="0" i="0" dirty="0">
                <a:solidFill>
                  <a:srgbClr val="202122"/>
                </a:solidFill>
                <a:effectLst/>
                <a:latin typeface="Arial Narrow" panose="020B0606020202030204" pitchFamily="34" charset="0"/>
              </a:rPr>
              <a:t> supplementation decreases the amount of </a:t>
            </a:r>
            <a:r>
              <a:rPr lang="en-US" sz="3200" b="0" i="0" u="none" strike="noStrike" dirty="0">
                <a:solidFill>
                  <a:srgbClr val="202122"/>
                </a:solidFill>
                <a:effectLst/>
                <a:latin typeface="Arial Narrow" panose="020B0606020202030204" pitchFamily="34" charset="0"/>
                <a:hlinkClick r:id="rId9" tooltip="Adipose tissue"/>
              </a:rPr>
              <a:t>adipose tissue</a:t>
            </a:r>
            <a:r>
              <a:rPr lang="en-US" sz="3200" b="0" i="0" dirty="0">
                <a:solidFill>
                  <a:srgbClr val="202122"/>
                </a:solidFill>
                <a:effectLst/>
                <a:latin typeface="Arial Narrow" panose="020B0606020202030204" pitchFamily="34" charset="0"/>
              </a:rPr>
              <a:t> in pigs; however, research in human subjects has shown no effect on body weight, body composition, or resting energy expenditure.</a:t>
            </a:r>
            <a:r>
              <a:rPr lang="en-US" sz="3200" b="0" i="0" u="none" strike="noStrike" baseline="30000" dirty="0">
                <a:solidFill>
                  <a:srgbClr val="202122"/>
                </a:solidFill>
                <a:effectLst/>
                <a:latin typeface="Arial Narrow" panose="020B0606020202030204" pitchFamily="34" charset="0"/>
                <a:hlinkClick r:id="rId10"/>
              </a:rPr>
              <a:t>[16]</a:t>
            </a:r>
            <a:endParaRPr lang="en-US" sz="3200" b="0" i="0" dirty="0">
              <a:solidFill>
                <a:srgbClr val="202122"/>
              </a:solidFill>
              <a:effectLst/>
              <a:latin typeface="Arial Narrow" panose="020B0606020202030204" pitchFamily="34" charset="0"/>
            </a:endParaRPr>
          </a:p>
          <a:p>
            <a:endParaRPr lang="en-US" dirty="0"/>
          </a:p>
        </p:txBody>
      </p:sp>
    </p:spTree>
    <p:extLst>
      <p:ext uri="{BB962C8B-B14F-4D97-AF65-F5344CB8AC3E}">
        <p14:creationId xmlns:p14="http://schemas.microsoft.com/office/powerpoint/2010/main" val="700282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BFCAC-C763-DCB9-1B3D-57F99E162314}"/>
              </a:ext>
            </a:extLst>
          </p:cNvPr>
          <p:cNvSpPr>
            <a:spLocks noGrp="1"/>
          </p:cNvSpPr>
          <p:nvPr>
            <p:ph type="title"/>
          </p:nvPr>
        </p:nvSpPr>
        <p:spPr/>
        <p:txBody>
          <a:bodyPr/>
          <a:lstStyle/>
          <a:p>
            <a:r>
              <a:rPr lang="en-US" b="1" dirty="0">
                <a:latin typeface="inherit"/>
              </a:rPr>
              <a:t>Approved drug</a:t>
            </a:r>
            <a:endParaRPr lang="en-US" dirty="0"/>
          </a:p>
        </p:txBody>
      </p:sp>
      <p:sp>
        <p:nvSpPr>
          <p:cNvPr id="3" name="Content Placeholder 2">
            <a:extLst>
              <a:ext uri="{FF2B5EF4-FFF2-40B4-BE49-F238E27FC236}">
                <a16:creationId xmlns:a16="http://schemas.microsoft.com/office/drawing/2014/main" id="{17AF9089-269E-57B7-5AAC-FA33B07C505A}"/>
              </a:ext>
            </a:extLst>
          </p:cNvPr>
          <p:cNvSpPr>
            <a:spLocks noGrp="1"/>
          </p:cNvSpPr>
          <p:nvPr>
            <p:ph idx="1"/>
          </p:nvPr>
        </p:nvSpPr>
        <p:spPr/>
        <p:txBody>
          <a:bodyPr/>
          <a:lstStyle/>
          <a:p>
            <a:pPr algn="l"/>
            <a:r>
              <a:rPr lang="en-US" sz="3200" b="0" i="0" dirty="0">
                <a:solidFill>
                  <a:srgbClr val="202122"/>
                </a:solidFill>
                <a:effectLst/>
                <a:latin typeface="Arial" panose="020B0604020202020204" pitchFamily="34" charset="0"/>
              </a:rPr>
              <a:t>A </a:t>
            </a:r>
            <a:r>
              <a:rPr lang="en-US" sz="3200" b="0" i="0" u="none" strike="noStrike" dirty="0">
                <a:solidFill>
                  <a:srgbClr val="202122"/>
                </a:solidFill>
                <a:effectLst/>
                <a:latin typeface="Arial" panose="020B0604020202020204" pitchFamily="34" charset="0"/>
                <a:hlinkClick r:id="rId2" tooltip="Prescription drug"/>
              </a:rPr>
              <a:t>prescription drug</a:t>
            </a:r>
            <a:r>
              <a:rPr lang="en-US" sz="3200" b="0" i="0" dirty="0">
                <a:solidFill>
                  <a:srgbClr val="202122"/>
                </a:solidFill>
                <a:effectLst/>
                <a:latin typeface="Arial" panose="020B0604020202020204" pitchFamily="34" charset="0"/>
              </a:rPr>
              <a:t> (</a:t>
            </a:r>
            <a:r>
              <a:rPr lang="en-US" sz="3200" b="0" i="1" dirty="0" err="1">
                <a:solidFill>
                  <a:srgbClr val="202122"/>
                </a:solidFill>
                <a:effectLst/>
                <a:latin typeface="Arial" panose="020B0604020202020204" pitchFamily="34" charset="0"/>
              </a:rPr>
              <a:t>Cystadane</a:t>
            </a:r>
            <a:r>
              <a:rPr lang="en-US" sz="3200" b="0" i="0" dirty="0">
                <a:solidFill>
                  <a:srgbClr val="202122"/>
                </a:solidFill>
                <a:effectLst/>
                <a:latin typeface="Arial" panose="020B0604020202020204" pitchFamily="34" charset="0"/>
              </a:rPr>
              <a:t>)</a:t>
            </a:r>
            <a:r>
              <a:rPr lang="en-US" sz="3200" b="0" i="0" u="none" strike="noStrike" baseline="30000" dirty="0">
                <a:solidFill>
                  <a:srgbClr val="202122"/>
                </a:solidFill>
                <a:effectLst/>
                <a:latin typeface="Arial" panose="020B0604020202020204" pitchFamily="34" charset="0"/>
                <a:hlinkClick r:id="rId3"/>
              </a:rPr>
              <a:t>[8]</a:t>
            </a:r>
            <a:r>
              <a:rPr lang="en-US" sz="3200" b="0" i="0" dirty="0">
                <a:solidFill>
                  <a:srgbClr val="202122"/>
                </a:solidFill>
                <a:effectLst/>
                <a:latin typeface="Arial" panose="020B0604020202020204" pitchFamily="34" charset="0"/>
              </a:rPr>
              <a:t> containing betaine has limited use for oral treatment of </a:t>
            </a:r>
            <a:r>
              <a:rPr lang="en-US" sz="3200" b="0" i="0" u="none" strike="noStrike" dirty="0">
                <a:solidFill>
                  <a:srgbClr val="202122"/>
                </a:solidFill>
                <a:effectLst/>
                <a:latin typeface="Arial" panose="020B0604020202020204" pitchFamily="34" charset="0"/>
                <a:hlinkClick r:id="rId4" tooltip="Genetic disorder"/>
              </a:rPr>
              <a:t>genetic</a:t>
            </a:r>
            <a:r>
              <a:rPr lang="en-US" sz="3200" b="0" i="0" dirty="0">
                <a:solidFill>
                  <a:srgbClr val="202122"/>
                </a:solidFill>
                <a:effectLst/>
                <a:latin typeface="Arial" panose="020B0604020202020204" pitchFamily="34" charset="0"/>
              </a:rPr>
              <a:t> </a:t>
            </a:r>
            <a:r>
              <a:rPr lang="en-US" sz="3200" b="0" i="0" u="none" strike="noStrike" dirty="0">
                <a:solidFill>
                  <a:srgbClr val="202122"/>
                </a:solidFill>
                <a:effectLst/>
                <a:latin typeface="Arial" panose="020B0604020202020204" pitchFamily="34" charset="0"/>
                <a:hlinkClick r:id="rId5" tooltip="Homocystinuria"/>
              </a:rPr>
              <a:t>homocystinuria</a:t>
            </a:r>
            <a:r>
              <a:rPr lang="en-US" sz="3200" b="0" i="0" dirty="0">
                <a:solidFill>
                  <a:srgbClr val="202122"/>
                </a:solidFill>
                <a:effectLst/>
                <a:latin typeface="Arial" panose="020B0604020202020204" pitchFamily="34" charset="0"/>
              </a:rPr>
              <a:t> to lower levels of </a:t>
            </a:r>
            <a:r>
              <a:rPr lang="en-US" sz="3200" b="0" i="0" u="none" strike="noStrike" dirty="0">
                <a:solidFill>
                  <a:srgbClr val="202122"/>
                </a:solidFill>
                <a:effectLst/>
                <a:latin typeface="Arial" panose="020B0604020202020204" pitchFamily="34" charset="0"/>
                <a:hlinkClick r:id="rId6" tooltip="Homocysteine"/>
              </a:rPr>
              <a:t>homocysteine</a:t>
            </a:r>
            <a:r>
              <a:rPr lang="en-US" sz="3200" b="0" i="0" dirty="0">
                <a:solidFill>
                  <a:srgbClr val="202122"/>
                </a:solidFill>
                <a:effectLst/>
                <a:latin typeface="Arial" panose="020B0604020202020204" pitchFamily="34" charset="0"/>
              </a:rPr>
              <a:t> in circulating blood.</a:t>
            </a:r>
            <a:r>
              <a:rPr lang="en-US" sz="3200" b="0" i="0" u="none" strike="noStrike" baseline="30000" dirty="0">
                <a:solidFill>
                  <a:srgbClr val="202122"/>
                </a:solidFill>
                <a:effectLst/>
                <a:latin typeface="Arial" panose="020B0604020202020204" pitchFamily="34" charset="0"/>
                <a:hlinkClick r:id="rId7"/>
              </a:rPr>
              <a:t>[2]</a:t>
            </a:r>
            <a:r>
              <a:rPr lang="en-US" sz="3200" b="0" i="0" u="none" strike="noStrike" baseline="30000" dirty="0">
                <a:solidFill>
                  <a:srgbClr val="202122"/>
                </a:solidFill>
                <a:effectLst/>
                <a:latin typeface="Arial" panose="020B0604020202020204" pitchFamily="34" charset="0"/>
                <a:hlinkClick r:id="rId8"/>
              </a:rPr>
              <a:t>[1]</a:t>
            </a:r>
            <a:endParaRPr lang="en-US" sz="3200" b="0" i="0" dirty="0">
              <a:solidFill>
                <a:srgbClr val="202122"/>
              </a:solidFill>
              <a:effectLst/>
              <a:latin typeface="Arial" panose="020B0604020202020204" pitchFamily="34" charset="0"/>
            </a:endParaRPr>
          </a:p>
          <a:p>
            <a:endParaRPr lang="en-US" dirty="0"/>
          </a:p>
        </p:txBody>
      </p:sp>
    </p:spTree>
    <p:extLst>
      <p:ext uri="{BB962C8B-B14F-4D97-AF65-F5344CB8AC3E}">
        <p14:creationId xmlns:p14="http://schemas.microsoft.com/office/powerpoint/2010/main" val="32249933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9F27F-7945-DE36-4017-37DFDF31E2E4}"/>
              </a:ext>
            </a:extLst>
          </p:cNvPr>
          <p:cNvSpPr>
            <a:spLocks noGrp="1"/>
          </p:cNvSpPr>
          <p:nvPr>
            <p:ph type="title"/>
          </p:nvPr>
        </p:nvSpPr>
        <p:spPr/>
        <p:txBody>
          <a:bodyPr/>
          <a:lstStyle/>
          <a:p>
            <a:r>
              <a:rPr lang="en-US" b="1" dirty="0">
                <a:latin typeface="inherit"/>
              </a:rPr>
              <a:t>Betaine as Dietary supplement</a:t>
            </a:r>
            <a:endParaRPr lang="en-US" dirty="0"/>
          </a:p>
        </p:txBody>
      </p:sp>
      <p:sp>
        <p:nvSpPr>
          <p:cNvPr id="3" name="Content Placeholder 2">
            <a:extLst>
              <a:ext uri="{FF2B5EF4-FFF2-40B4-BE49-F238E27FC236}">
                <a16:creationId xmlns:a16="http://schemas.microsoft.com/office/drawing/2014/main" id="{7827B2DC-38CD-B538-A953-17FF5A4FA214}"/>
              </a:ext>
            </a:extLst>
          </p:cNvPr>
          <p:cNvSpPr>
            <a:spLocks noGrp="1"/>
          </p:cNvSpPr>
          <p:nvPr>
            <p:ph idx="1"/>
          </p:nvPr>
        </p:nvSpPr>
        <p:spPr/>
        <p:txBody>
          <a:bodyPr/>
          <a:lstStyle/>
          <a:p>
            <a:pPr algn="l"/>
            <a:r>
              <a:rPr lang="en-US" sz="3200" b="0" i="0" u="none" strike="noStrike" dirty="0" err="1">
                <a:solidFill>
                  <a:srgbClr val="202122"/>
                </a:solidFill>
                <a:effectLst/>
                <a:latin typeface="Arial" panose="020B0604020202020204" pitchFamily="34" charset="0"/>
                <a:hlinkClick r:id="rId2" tooltip="Trimethylglycine"/>
              </a:rPr>
              <a:t>Trimethylglycine</a:t>
            </a:r>
            <a:r>
              <a:rPr lang="en-US" sz="3200" b="0" i="0" dirty="0">
                <a:solidFill>
                  <a:srgbClr val="202122"/>
                </a:solidFill>
                <a:effectLst/>
                <a:latin typeface="Arial" panose="020B0604020202020204" pitchFamily="34" charset="0"/>
              </a:rPr>
              <a:t>, a betaine, is used as a </a:t>
            </a:r>
            <a:r>
              <a:rPr lang="en-US" sz="3200" b="0" i="0" u="none" strike="noStrike" dirty="0">
                <a:solidFill>
                  <a:srgbClr val="202122"/>
                </a:solidFill>
                <a:effectLst/>
                <a:latin typeface="Arial" panose="020B0604020202020204" pitchFamily="34" charset="0"/>
                <a:hlinkClick r:id="rId3" tooltip="Dietary supplement"/>
              </a:rPr>
              <a:t>dietary supplement</a:t>
            </a:r>
            <a:r>
              <a:rPr lang="en-US" sz="3200" b="0" i="0" dirty="0">
                <a:solidFill>
                  <a:srgbClr val="202122"/>
                </a:solidFill>
                <a:effectLst/>
                <a:latin typeface="Arial" panose="020B0604020202020204" pitchFamily="34" charset="0"/>
              </a:rPr>
              <a:t>, although there is no evidence that it is effective or safe.</a:t>
            </a:r>
            <a:r>
              <a:rPr lang="en-US" sz="3200" b="0" i="0" u="none" strike="noStrike" baseline="30000" dirty="0">
                <a:solidFill>
                  <a:srgbClr val="202122"/>
                </a:solidFill>
                <a:effectLst/>
                <a:latin typeface="Arial" panose="020B0604020202020204" pitchFamily="34" charset="0"/>
                <a:hlinkClick r:id="rId4"/>
              </a:rPr>
              <a:t>[9]</a:t>
            </a:r>
            <a:r>
              <a:rPr lang="en-US" sz="3200" b="0" i="0" dirty="0">
                <a:solidFill>
                  <a:srgbClr val="202122"/>
                </a:solidFill>
                <a:effectLst/>
                <a:latin typeface="Arial" panose="020B0604020202020204" pitchFamily="34" charset="0"/>
              </a:rPr>
              <a:t> </a:t>
            </a:r>
          </a:p>
          <a:p>
            <a:pPr algn="l"/>
            <a:r>
              <a:rPr lang="en-US" sz="3200" b="0" i="0" dirty="0">
                <a:solidFill>
                  <a:srgbClr val="202122"/>
                </a:solidFill>
                <a:effectLst/>
                <a:latin typeface="Arial" panose="020B0604020202020204" pitchFamily="34" charset="0"/>
              </a:rPr>
              <a:t>Common </a:t>
            </a:r>
            <a:r>
              <a:rPr lang="en-US" sz="3200" b="0" i="0" u="none" strike="noStrike" dirty="0">
                <a:solidFill>
                  <a:srgbClr val="202122"/>
                </a:solidFill>
                <a:effectLst/>
                <a:latin typeface="Arial" panose="020B0604020202020204" pitchFamily="34" charset="0"/>
                <a:hlinkClick r:id="rId5" tooltip="Side effect"/>
              </a:rPr>
              <a:t>side effects</a:t>
            </a:r>
            <a:r>
              <a:rPr lang="en-US" sz="3200" b="0" i="0" dirty="0">
                <a:solidFill>
                  <a:srgbClr val="202122"/>
                </a:solidFill>
                <a:effectLst/>
                <a:latin typeface="Arial" panose="020B0604020202020204" pitchFamily="34" charset="0"/>
              </a:rPr>
              <a:t> of taking oral betaine include </a:t>
            </a:r>
            <a:r>
              <a:rPr lang="en-US" sz="3200" b="0" i="0" u="none" strike="noStrike" dirty="0">
                <a:solidFill>
                  <a:srgbClr val="202122"/>
                </a:solidFill>
                <a:effectLst/>
                <a:latin typeface="Arial" panose="020B0604020202020204" pitchFamily="34" charset="0"/>
                <a:hlinkClick r:id="rId6" tooltip="Nausea"/>
              </a:rPr>
              <a:t>nausea</a:t>
            </a:r>
            <a:r>
              <a:rPr lang="en-US" sz="3200" b="0" i="0" dirty="0">
                <a:solidFill>
                  <a:srgbClr val="202122"/>
                </a:solidFill>
                <a:effectLst/>
                <a:latin typeface="Arial" panose="020B0604020202020204" pitchFamily="34" charset="0"/>
              </a:rPr>
              <a:t> and stomach upset.</a:t>
            </a:r>
            <a:r>
              <a:rPr lang="en-US" sz="3200" b="0" i="0" u="none" strike="noStrike" baseline="30000" dirty="0">
                <a:solidFill>
                  <a:srgbClr val="202122"/>
                </a:solidFill>
                <a:effectLst/>
                <a:latin typeface="Arial" panose="020B0604020202020204" pitchFamily="34" charset="0"/>
                <a:hlinkClick r:id="rId7"/>
              </a:rPr>
              <a:t>[8]</a:t>
            </a:r>
            <a:endParaRPr lang="en-US" sz="3200" b="0" i="0" dirty="0">
              <a:solidFill>
                <a:srgbClr val="202122"/>
              </a:solidFill>
              <a:effectLst/>
              <a:latin typeface="Arial" panose="020B0604020202020204" pitchFamily="34" charset="0"/>
            </a:endParaRPr>
          </a:p>
          <a:p>
            <a:endParaRPr lang="en-US" dirty="0"/>
          </a:p>
        </p:txBody>
      </p:sp>
    </p:spTree>
    <p:extLst>
      <p:ext uri="{BB962C8B-B14F-4D97-AF65-F5344CB8AC3E}">
        <p14:creationId xmlns:p14="http://schemas.microsoft.com/office/powerpoint/2010/main" val="16469672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5B688-21E1-9E60-99CA-0D6130777852}"/>
              </a:ext>
            </a:extLst>
          </p:cNvPr>
          <p:cNvSpPr>
            <a:spLocks noGrp="1"/>
          </p:cNvSpPr>
          <p:nvPr>
            <p:ph type="title"/>
          </p:nvPr>
        </p:nvSpPr>
        <p:spPr>
          <a:xfrm>
            <a:off x="838200" y="241160"/>
            <a:ext cx="10515600" cy="974692"/>
          </a:xfrm>
        </p:spPr>
        <p:txBody>
          <a:bodyPr/>
          <a:lstStyle/>
          <a:p>
            <a:r>
              <a:rPr lang="en-US" dirty="0"/>
              <a:t>Could improve depression</a:t>
            </a:r>
          </a:p>
        </p:txBody>
      </p:sp>
      <p:sp>
        <p:nvSpPr>
          <p:cNvPr id="3" name="Content Placeholder 2">
            <a:extLst>
              <a:ext uri="{FF2B5EF4-FFF2-40B4-BE49-F238E27FC236}">
                <a16:creationId xmlns:a16="http://schemas.microsoft.com/office/drawing/2014/main" id="{54DA42F2-5B3E-7CED-56C8-B79B7C48B856}"/>
              </a:ext>
            </a:extLst>
          </p:cNvPr>
          <p:cNvSpPr>
            <a:spLocks noGrp="1"/>
          </p:cNvSpPr>
          <p:nvPr>
            <p:ph idx="1"/>
          </p:nvPr>
        </p:nvSpPr>
        <p:spPr>
          <a:xfrm>
            <a:off x="838200" y="1391697"/>
            <a:ext cx="10515600" cy="4785266"/>
          </a:xfrm>
        </p:spPr>
        <p:txBody>
          <a:bodyPr>
            <a:normAutofit fontScale="92500" lnSpcReduction="20000"/>
          </a:bodyPr>
          <a:lstStyle/>
          <a:p>
            <a:r>
              <a:rPr lang="en-US" sz="3200" dirty="0"/>
              <a:t>Some research shows that TMG supplements may improve how well certain types of antidepressant medications work.</a:t>
            </a:r>
          </a:p>
          <a:p>
            <a:r>
              <a:rPr lang="en-US" sz="3200" dirty="0"/>
              <a:t>In particular, TMG has been shown to increase the effects of S-adenosyl-methionine (SAMe), a type of medication used to treat mild to moderate </a:t>
            </a:r>
            <a:r>
              <a:rPr lang="en-US" sz="3200" b="1" dirty="0"/>
              <a:t>depression</a:t>
            </a:r>
            <a:r>
              <a:rPr lang="en-US" sz="3200" dirty="0"/>
              <a:t>.</a:t>
            </a:r>
          </a:p>
          <a:p>
            <a:r>
              <a:rPr lang="en-US" sz="3200" dirty="0"/>
              <a:t>including 64 people with depression, those who took both SAMe and TMG for 12 months experienced greater improvement in their symptoms than those who took SAMe alone.</a:t>
            </a:r>
          </a:p>
          <a:p>
            <a:r>
              <a:rPr lang="en-US" sz="3200" dirty="0"/>
              <a:t>What’s more, TMG supplements may also help improve symptoms of depression and anxiety. </a:t>
            </a:r>
          </a:p>
          <a:p>
            <a:r>
              <a:rPr lang="en-US" sz="3200" dirty="0"/>
              <a:t>These conditions may be linked with elevated </a:t>
            </a:r>
            <a:r>
              <a:rPr lang="en-US" sz="3200" b="1" dirty="0"/>
              <a:t>homocysteine</a:t>
            </a:r>
            <a:r>
              <a:rPr lang="en-US" sz="3200" dirty="0"/>
              <a:t> levels that TMG could help lower.</a:t>
            </a:r>
          </a:p>
        </p:txBody>
      </p:sp>
    </p:spTree>
    <p:extLst>
      <p:ext uri="{BB962C8B-B14F-4D97-AF65-F5344CB8AC3E}">
        <p14:creationId xmlns:p14="http://schemas.microsoft.com/office/powerpoint/2010/main" val="34646112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0B16E-6D6D-8C3C-ECBD-A8CE360ADBB2}"/>
              </a:ext>
            </a:extLst>
          </p:cNvPr>
          <p:cNvSpPr>
            <a:spLocks noGrp="1"/>
          </p:cNvSpPr>
          <p:nvPr>
            <p:ph type="title"/>
          </p:nvPr>
        </p:nvSpPr>
        <p:spPr/>
        <p:txBody>
          <a:bodyPr/>
          <a:lstStyle/>
          <a:p>
            <a:r>
              <a:rPr lang="en-US" b="1" dirty="0">
                <a:solidFill>
                  <a:srgbClr val="202122"/>
                </a:solidFill>
                <a:latin typeface="Arial" panose="020B0604020202020204" pitchFamily="34" charset="0"/>
              </a:rPr>
              <a:t>Homocysteine</a:t>
            </a:r>
            <a:endParaRPr lang="en-US" dirty="0"/>
          </a:p>
        </p:txBody>
      </p:sp>
      <p:sp>
        <p:nvSpPr>
          <p:cNvPr id="3" name="Content Placeholder 2">
            <a:extLst>
              <a:ext uri="{FF2B5EF4-FFF2-40B4-BE49-F238E27FC236}">
                <a16:creationId xmlns:a16="http://schemas.microsoft.com/office/drawing/2014/main" id="{F943709C-6D2F-9090-311A-2C8E02E43EFF}"/>
              </a:ext>
            </a:extLst>
          </p:cNvPr>
          <p:cNvSpPr>
            <a:spLocks noGrp="1"/>
          </p:cNvSpPr>
          <p:nvPr>
            <p:ph idx="1"/>
          </p:nvPr>
        </p:nvSpPr>
        <p:spPr/>
        <p:txBody>
          <a:bodyPr/>
          <a:lstStyle/>
          <a:p>
            <a:r>
              <a:rPr lang="en-US" b="1" i="0" dirty="0" err="1">
                <a:solidFill>
                  <a:srgbClr val="202122"/>
                </a:solidFill>
                <a:effectLst/>
                <a:latin typeface="Arial" panose="020B0604020202020204" pitchFamily="34" charset="0"/>
              </a:rPr>
              <a:t>Hcy</a:t>
            </a:r>
            <a:r>
              <a:rPr lang="en-US" b="0" i="0" dirty="0">
                <a:solidFill>
                  <a:srgbClr val="202122"/>
                </a:solidFill>
                <a:effectLst/>
                <a:latin typeface="Arial" panose="020B0604020202020204" pitchFamily="34" charset="0"/>
              </a:rPr>
              <a:t>: is a non-proteinogenic </a:t>
            </a:r>
            <a:r>
              <a:rPr lang="el-GR" b="0" i="0" u="none" strike="noStrike" dirty="0">
                <a:effectLst/>
                <a:latin typeface="Arial" panose="020B0604020202020204" pitchFamily="34" charset="0"/>
                <a:hlinkClick r:id="rId2" tooltip="Α-amino acid"/>
              </a:rPr>
              <a:t>α-</a:t>
            </a:r>
            <a:r>
              <a:rPr lang="en-US" b="0" i="0" u="none" strike="noStrike" dirty="0">
                <a:effectLst/>
                <a:latin typeface="Arial" panose="020B0604020202020204" pitchFamily="34" charset="0"/>
                <a:hlinkClick r:id="rId2" tooltip="Α-amino acid"/>
              </a:rPr>
              <a:t>amino acid</a:t>
            </a:r>
            <a:r>
              <a:rPr lang="en-US" b="0" i="0" dirty="0">
                <a:solidFill>
                  <a:srgbClr val="202122"/>
                </a:solidFill>
                <a:effectLst/>
                <a:latin typeface="Arial" panose="020B0604020202020204" pitchFamily="34" charset="0"/>
              </a:rPr>
              <a:t>. It is a </a:t>
            </a:r>
            <a:r>
              <a:rPr lang="en-US" b="0" i="0" u="none" strike="noStrike" dirty="0">
                <a:effectLst/>
                <a:latin typeface="Arial" panose="020B0604020202020204" pitchFamily="34" charset="0"/>
                <a:hlinkClick r:id="rId3" tooltip="Homologous series"/>
              </a:rPr>
              <a:t>homologue</a:t>
            </a:r>
            <a:r>
              <a:rPr lang="en-US" b="0" i="0" dirty="0">
                <a:solidFill>
                  <a:srgbClr val="202122"/>
                </a:solidFill>
                <a:effectLst/>
                <a:latin typeface="Arial" panose="020B0604020202020204" pitchFamily="34" charset="0"/>
              </a:rPr>
              <a:t> of the amino acid </a:t>
            </a:r>
            <a:r>
              <a:rPr lang="en-US" b="0" i="0" u="none" strike="noStrike" dirty="0">
                <a:effectLst/>
                <a:latin typeface="Arial" panose="020B0604020202020204" pitchFamily="34" charset="0"/>
                <a:hlinkClick r:id="rId4" tooltip="Cysteine"/>
              </a:rPr>
              <a:t>cysteine</a:t>
            </a:r>
            <a:r>
              <a:rPr lang="en-US" b="0" i="0" dirty="0">
                <a:solidFill>
                  <a:srgbClr val="202122"/>
                </a:solidFill>
                <a:effectLst/>
                <a:latin typeface="Arial" panose="020B0604020202020204" pitchFamily="34" charset="0"/>
              </a:rPr>
              <a:t>, differing by an additional </a:t>
            </a:r>
            <a:r>
              <a:rPr lang="en-US" b="0" i="0" u="none" strike="noStrike" dirty="0">
                <a:effectLst/>
                <a:latin typeface="Arial" panose="020B0604020202020204" pitchFamily="34" charset="0"/>
                <a:hlinkClick r:id="rId5" tooltip="Methylene bridge"/>
              </a:rPr>
              <a:t>methylene bridge</a:t>
            </a:r>
            <a:r>
              <a:rPr lang="en-US" b="0" i="0" dirty="0">
                <a:solidFill>
                  <a:srgbClr val="202122"/>
                </a:solidFill>
                <a:effectLst/>
                <a:latin typeface="Arial" panose="020B0604020202020204" pitchFamily="34" charset="0"/>
              </a:rPr>
              <a:t> (-CH</a:t>
            </a:r>
            <a:r>
              <a:rPr lang="en-US" b="0" i="0" baseline="-25000" dirty="0">
                <a:solidFill>
                  <a:srgbClr val="202122"/>
                </a:solidFill>
                <a:effectLst/>
                <a:latin typeface="Arial" panose="020B0604020202020204" pitchFamily="34" charset="0"/>
              </a:rPr>
              <a:t>2</a:t>
            </a:r>
            <a:r>
              <a:rPr lang="en-US" b="0" i="0" dirty="0">
                <a:solidFill>
                  <a:srgbClr val="202122"/>
                </a:solidFill>
                <a:effectLst/>
                <a:latin typeface="Arial" panose="020B0604020202020204" pitchFamily="34" charset="0"/>
              </a:rPr>
              <a:t>-). It is biosynthesized from </a:t>
            </a:r>
            <a:r>
              <a:rPr lang="en-US" b="0" i="0" u="none" strike="noStrike" dirty="0">
                <a:effectLst/>
                <a:latin typeface="Arial" panose="020B0604020202020204" pitchFamily="34" charset="0"/>
                <a:hlinkClick r:id="rId6" tooltip="Methionine"/>
              </a:rPr>
              <a:t>methionine</a:t>
            </a:r>
            <a:r>
              <a:rPr lang="en-US" b="0" i="0" dirty="0">
                <a:solidFill>
                  <a:srgbClr val="202122"/>
                </a:solidFill>
                <a:effectLst/>
                <a:latin typeface="Arial" panose="020B0604020202020204" pitchFamily="34" charset="0"/>
              </a:rPr>
              <a:t> by the removal of its terminal C</a:t>
            </a:r>
            <a:r>
              <a:rPr lang="el-GR" b="0" i="0" baseline="30000" dirty="0">
                <a:solidFill>
                  <a:srgbClr val="202122"/>
                </a:solidFill>
                <a:effectLst/>
                <a:latin typeface="Arial" panose="020B0604020202020204" pitchFamily="34" charset="0"/>
              </a:rPr>
              <a:t>ε</a:t>
            </a:r>
            <a:r>
              <a:rPr lang="el-GR" b="0" i="0" dirty="0">
                <a:solidFill>
                  <a:srgbClr val="202122"/>
                </a:solidFill>
                <a:effectLst/>
                <a:latin typeface="Arial" panose="020B0604020202020204" pitchFamily="34" charset="0"/>
              </a:rPr>
              <a:t> </a:t>
            </a:r>
            <a:r>
              <a:rPr lang="en-US" b="0" i="0" u="none" strike="noStrike" dirty="0">
                <a:effectLst/>
                <a:latin typeface="Arial" panose="020B0604020202020204" pitchFamily="34" charset="0"/>
                <a:hlinkClick r:id="rId7" tooltip="Methyl group"/>
              </a:rPr>
              <a:t>methyl group</a:t>
            </a:r>
            <a:r>
              <a:rPr lang="en-US" b="0" i="0" dirty="0">
                <a:solidFill>
                  <a:srgbClr val="202122"/>
                </a:solidFill>
                <a:effectLst/>
                <a:latin typeface="Arial" panose="020B0604020202020204" pitchFamily="34" charset="0"/>
              </a:rPr>
              <a:t>.</a:t>
            </a:r>
            <a:endParaRPr lang="en-US" dirty="0"/>
          </a:p>
        </p:txBody>
      </p:sp>
      <p:pic>
        <p:nvPicPr>
          <p:cNvPr id="4098" name="Picture 2" descr="Skeletal formula">
            <a:extLst>
              <a:ext uri="{FF2B5EF4-FFF2-40B4-BE49-F238E27FC236}">
                <a16:creationId xmlns:a16="http://schemas.microsoft.com/office/drawing/2014/main" id="{08DCE24E-1C82-395B-32AD-65447FBC2EB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11438" y="4916432"/>
            <a:ext cx="2979598" cy="16386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Ball-and-stick model">
            <a:extLst>
              <a:ext uri="{FF2B5EF4-FFF2-40B4-BE49-F238E27FC236}">
                <a16:creationId xmlns:a16="http://schemas.microsoft.com/office/drawing/2014/main" id="{5F1A0492-998C-9AE2-E235-667522FF7AE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19174217">
            <a:off x="718341" y="4407738"/>
            <a:ext cx="1308670" cy="1904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2769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DEE19-BB5E-C9CE-11FE-423D3519A986}"/>
              </a:ext>
            </a:extLst>
          </p:cNvPr>
          <p:cNvSpPr>
            <a:spLocks noGrp="1"/>
          </p:cNvSpPr>
          <p:nvPr>
            <p:ph type="title"/>
          </p:nvPr>
        </p:nvSpPr>
        <p:spPr/>
        <p:txBody>
          <a:bodyPr/>
          <a:lstStyle/>
          <a:p>
            <a:r>
              <a:rPr lang="en-US" b="1" dirty="0">
                <a:latin typeface="Linux Libertine"/>
              </a:rPr>
              <a:t>Safety</a:t>
            </a:r>
            <a:endParaRPr lang="en-US" dirty="0"/>
          </a:p>
        </p:txBody>
      </p:sp>
      <p:sp>
        <p:nvSpPr>
          <p:cNvPr id="3" name="Content Placeholder 2">
            <a:extLst>
              <a:ext uri="{FF2B5EF4-FFF2-40B4-BE49-F238E27FC236}">
                <a16:creationId xmlns:a16="http://schemas.microsoft.com/office/drawing/2014/main" id="{357EA88E-45E6-FB2F-BB3D-6DB7430B48EF}"/>
              </a:ext>
            </a:extLst>
          </p:cNvPr>
          <p:cNvSpPr>
            <a:spLocks noGrp="1"/>
          </p:cNvSpPr>
          <p:nvPr>
            <p:ph idx="1"/>
          </p:nvPr>
        </p:nvSpPr>
        <p:spPr/>
        <p:txBody>
          <a:bodyPr/>
          <a:lstStyle/>
          <a:p>
            <a:pPr algn="l"/>
            <a:r>
              <a:rPr lang="en-US" b="0" i="0" dirty="0">
                <a:solidFill>
                  <a:srgbClr val="202122"/>
                </a:solidFill>
                <a:effectLst/>
                <a:latin typeface="Arial" panose="020B0604020202020204" pitchFamily="34" charset="0"/>
              </a:rPr>
              <a:t>Many betaines are irritants of the eyes and skin.</a:t>
            </a:r>
            <a:r>
              <a:rPr lang="en-US" b="0" i="0" u="none" strike="noStrike" baseline="30000" dirty="0">
                <a:solidFill>
                  <a:srgbClr val="202122"/>
                </a:solidFill>
                <a:effectLst/>
                <a:latin typeface="Arial" panose="020B0604020202020204" pitchFamily="34" charset="0"/>
                <a:hlinkClick r:id="rId2"/>
              </a:rPr>
              <a:t>[1]</a:t>
            </a:r>
            <a:endParaRPr lang="en-US" b="0" i="0" u="none" strike="noStrike" baseline="30000" dirty="0">
              <a:solidFill>
                <a:srgbClr val="202122"/>
              </a:solidFill>
              <a:effectLst/>
              <a:latin typeface="Arial" panose="020B0604020202020204" pitchFamily="34" charset="0"/>
            </a:endParaRPr>
          </a:p>
          <a:p>
            <a:pPr algn="l"/>
            <a:r>
              <a:rPr lang="en-US" b="0" i="0" dirty="0">
                <a:solidFill>
                  <a:srgbClr val="231F20"/>
                </a:solidFill>
                <a:effectLst/>
                <a:latin typeface="Proxima Nova"/>
              </a:rPr>
              <a:t>TMG is considered safe when used in doses of up to </a:t>
            </a:r>
            <a:r>
              <a:rPr lang="en-US" u="none" strike="noStrike" dirty="0">
                <a:solidFill>
                  <a:srgbClr val="02838D"/>
                </a:solidFill>
                <a:effectLst/>
                <a:hlinkClick r:id="rId3"/>
              </a:rPr>
              <a:t>20 g per day</a:t>
            </a:r>
            <a:r>
              <a:rPr lang="en-US" b="0" i="0" dirty="0">
                <a:solidFill>
                  <a:srgbClr val="231F20"/>
                </a:solidFill>
                <a:effectLst/>
                <a:latin typeface="Proxima Nova"/>
              </a:rPr>
              <a:t>.</a:t>
            </a:r>
            <a:endParaRPr lang="en-US" b="0" i="0" dirty="0">
              <a:solidFill>
                <a:srgbClr val="202122"/>
              </a:solidFill>
              <a:effectLst/>
              <a:latin typeface="Arial" panose="020B0604020202020204" pitchFamily="34" charset="0"/>
            </a:endParaRPr>
          </a:p>
          <a:p>
            <a:endParaRPr lang="en-US" dirty="0"/>
          </a:p>
        </p:txBody>
      </p:sp>
    </p:spTree>
    <p:extLst>
      <p:ext uri="{BB962C8B-B14F-4D97-AF65-F5344CB8AC3E}">
        <p14:creationId xmlns:p14="http://schemas.microsoft.com/office/powerpoint/2010/main" val="36604235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10FAC-C01A-CDC6-0D49-55A2FF0F9FF1}"/>
              </a:ext>
            </a:extLst>
          </p:cNvPr>
          <p:cNvSpPr>
            <a:spLocks noGrp="1"/>
          </p:cNvSpPr>
          <p:nvPr>
            <p:ph type="title"/>
          </p:nvPr>
        </p:nvSpPr>
        <p:spPr/>
        <p:txBody>
          <a:bodyPr/>
          <a:lstStyle/>
          <a:p>
            <a:r>
              <a:rPr lang="en-US" b="0" i="0" u="none" strike="noStrike" dirty="0">
                <a:effectLst/>
                <a:latin typeface="ElsevierGulliver"/>
                <a:hlinkClick r:id="rId2"/>
              </a:rPr>
              <a:t>Betaine as a neuroprotective therapy in multiple sclerosis</a:t>
            </a:r>
            <a:r>
              <a:rPr lang="en-US" b="0" i="0" u="none" strike="noStrike" dirty="0">
                <a:effectLst/>
                <a:latin typeface="ElsevierGulliver"/>
              </a:rPr>
              <a:t> (MS)</a:t>
            </a:r>
            <a:endParaRPr lang="en-US" dirty="0"/>
          </a:p>
        </p:txBody>
      </p:sp>
      <p:sp>
        <p:nvSpPr>
          <p:cNvPr id="3" name="Content Placeholder 2">
            <a:extLst>
              <a:ext uri="{FF2B5EF4-FFF2-40B4-BE49-F238E27FC236}">
                <a16:creationId xmlns:a16="http://schemas.microsoft.com/office/drawing/2014/main" id="{BC6659C7-E1FD-EE93-6B0A-037EAF9F6702}"/>
              </a:ext>
            </a:extLst>
          </p:cNvPr>
          <p:cNvSpPr>
            <a:spLocks noGrp="1"/>
          </p:cNvSpPr>
          <p:nvPr>
            <p:ph idx="1"/>
          </p:nvPr>
        </p:nvSpPr>
        <p:spPr/>
        <p:txBody>
          <a:bodyPr>
            <a:normAutofit/>
          </a:bodyPr>
          <a:lstStyle/>
          <a:p>
            <a:pPr algn="l">
              <a:spcAft>
                <a:spcPts val="600"/>
              </a:spcAft>
              <a:buFont typeface="Arial" panose="020B0604020202020204" pitchFamily="34" charset="0"/>
              <a:buChar char="•"/>
            </a:pPr>
            <a:r>
              <a:rPr lang="en-US" b="0" i="0" u="none" strike="noStrike" dirty="0">
                <a:solidFill>
                  <a:srgbClr val="1F1F1F"/>
                </a:solidFill>
                <a:effectLst/>
                <a:latin typeface="ElsevierGulliver"/>
                <a:hlinkClick r:id="rId3"/>
              </a:rPr>
              <a:t>Betaine Protects Mice from Cardiotoxicity Triggered by Sodium </a:t>
            </a:r>
            <a:r>
              <a:rPr lang="en-US" b="0" i="0" u="none" strike="noStrike" dirty="0" err="1">
                <a:solidFill>
                  <a:srgbClr val="1F1F1F"/>
                </a:solidFill>
                <a:effectLst/>
                <a:latin typeface="ElsevierGulliver"/>
                <a:hlinkClick r:id="rId3"/>
              </a:rPr>
              <a:t>Arsenite</a:t>
            </a:r>
            <a:r>
              <a:rPr lang="en-US" b="0" i="0" u="none" strike="noStrike" dirty="0">
                <a:solidFill>
                  <a:srgbClr val="1F1F1F"/>
                </a:solidFill>
                <a:effectLst/>
                <a:latin typeface="ElsevierGulliver"/>
                <a:hlinkClick r:id="rId3"/>
              </a:rPr>
              <a:t> Through Antioxidative and Anti-inflammatory Pathways</a:t>
            </a:r>
            <a:endParaRPr lang="en-US" b="0" i="0" dirty="0">
              <a:solidFill>
                <a:srgbClr val="1F1F1F"/>
              </a:solidFill>
              <a:effectLst/>
              <a:latin typeface="ElsevierGulliver"/>
            </a:endParaRPr>
          </a:p>
          <a:p>
            <a:pPr marL="0" indent="0" algn="l">
              <a:spcAft>
                <a:spcPts val="600"/>
              </a:spcAft>
              <a:buNone/>
            </a:pPr>
            <a:r>
              <a:rPr lang="en-US" b="0" i="0" dirty="0">
                <a:solidFill>
                  <a:srgbClr val="1F1F1F"/>
                </a:solidFill>
                <a:effectLst/>
                <a:latin typeface="ElsevierSans"/>
              </a:rPr>
              <a:t>  2024, Cardiovascular Toxicology</a:t>
            </a:r>
          </a:p>
          <a:p>
            <a:pPr algn="l">
              <a:spcAft>
                <a:spcPts val="600"/>
              </a:spcAft>
              <a:buFont typeface="Arial" panose="020B0604020202020204" pitchFamily="34" charset="0"/>
              <a:buChar char="•"/>
            </a:pPr>
            <a:r>
              <a:rPr lang="en-US" b="0" i="0" u="none" strike="noStrike" dirty="0">
                <a:solidFill>
                  <a:srgbClr val="1F1F1F"/>
                </a:solidFill>
                <a:effectLst/>
                <a:latin typeface="ElsevierGulliver"/>
                <a:hlinkClick r:id="rId4"/>
              </a:rPr>
              <a:t>The Effect of Betaine on Cerebellar Histological Alterations, Balance, Motor Function on Male Rats, an Experimental Model of Multiple Sclerosis</a:t>
            </a:r>
            <a:endParaRPr lang="en-US" b="0" i="0" dirty="0">
              <a:solidFill>
                <a:srgbClr val="1F1F1F"/>
              </a:solidFill>
              <a:effectLst/>
              <a:latin typeface="ElsevierGulliver"/>
            </a:endParaRPr>
          </a:p>
          <a:p>
            <a:pPr marL="0" indent="0" algn="l">
              <a:spcAft>
                <a:spcPts val="600"/>
              </a:spcAft>
              <a:buNone/>
            </a:pPr>
            <a:r>
              <a:rPr lang="en-US" b="0" i="0" dirty="0">
                <a:solidFill>
                  <a:srgbClr val="1F1F1F"/>
                </a:solidFill>
                <a:effectLst/>
                <a:latin typeface="ElsevierSans"/>
              </a:rPr>
              <a:t>   2023, Journal of Isfahan Medical School</a:t>
            </a:r>
          </a:p>
          <a:p>
            <a:endParaRPr lang="en-US" dirty="0"/>
          </a:p>
        </p:txBody>
      </p:sp>
    </p:spTree>
    <p:extLst>
      <p:ext uri="{BB962C8B-B14F-4D97-AF65-F5344CB8AC3E}">
        <p14:creationId xmlns:p14="http://schemas.microsoft.com/office/powerpoint/2010/main" val="7040562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5197D-3CA6-5407-BB57-354358D84142}"/>
              </a:ext>
            </a:extLst>
          </p:cNvPr>
          <p:cNvSpPr>
            <a:spLocks noGrp="1"/>
          </p:cNvSpPr>
          <p:nvPr>
            <p:ph type="title"/>
          </p:nvPr>
        </p:nvSpPr>
        <p:spPr/>
        <p:txBody>
          <a:bodyPr>
            <a:normAutofit fontScale="90000"/>
          </a:bodyPr>
          <a:lstStyle/>
          <a:p>
            <a:r>
              <a:rPr lang="en-US" dirty="0">
                <a:solidFill>
                  <a:srgbClr val="1F1F1F"/>
                </a:solidFill>
                <a:latin typeface="ElsevierGulliver"/>
                <a:hlinkClick r:id="rId2"/>
              </a:rPr>
              <a:t>Preventive and therapeutic role of betaine in liver disease: A review on molecular mechanisms</a:t>
            </a:r>
            <a:endParaRPr lang="en-US" dirty="0"/>
          </a:p>
        </p:txBody>
      </p:sp>
      <p:sp>
        <p:nvSpPr>
          <p:cNvPr id="3" name="Content Placeholder 2">
            <a:extLst>
              <a:ext uri="{FF2B5EF4-FFF2-40B4-BE49-F238E27FC236}">
                <a16:creationId xmlns:a16="http://schemas.microsoft.com/office/drawing/2014/main" id="{830CB8A4-5A52-59CB-EFA2-0BAA500A6FCA}"/>
              </a:ext>
            </a:extLst>
          </p:cNvPr>
          <p:cNvSpPr>
            <a:spLocks noGrp="1"/>
          </p:cNvSpPr>
          <p:nvPr>
            <p:ph idx="1"/>
          </p:nvPr>
        </p:nvSpPr>
        <p:spPr/>
        <p:txBody>
          <a:bodyPr/>
          <a:lstStyle/>
          <a:p>
            <a:pPr algn="l"/>
            <a:r>
              <a:rPr lang="en-US" b="0" i="0" dirty="0">
                <a:solidFill>
                  <a:srgbClr val="1F1F1F"/>
                </a:solidFill>
                <a:effectLst/>
                <a:latin typeface="ElsevierSans"/>
              </a:rPr>
              <a:t>Cheng Wang, ... </a:t>
            </a:r>
            <a:r>
              <a:rPr lang="en-US" b="0" i="0" dirty="0" err="1">
                <a:solidFill>
                  <a:srgbClr val="1F1F1F"/>
                </a:solidFill>
                <a:effectLst/>
                <a:latin typeface="ElsevierSans"/>
              </a:rPr>
              <a:t>Yunxia</a:t>
            </a:r>
            <a:r>
              <a:rPr lang="en-US" b="0" i="0" dirty="0">
                <a:solidFill>
                  <a:srgbClr val="1F1F1F"/>
                </a:solidFill>
                <a:effectLst/>
                <a:latin typeface="ElsevierSans"/>
              </a:rPr>
              <a:t> Li, in </a:t>
            </a:r>
            <a:r>
              <a:rPr lang="en-US" b="0" i="0" u="none" strike="noStrike" dirty="0">
                <a:solidFill>
                  <a:srgbClr val="1F1F1F"/>
                </a:solidFill>
                <a:effectLst/>
                <a:latin typeface="ElsevierSans"/>
                <a:hlinkClick r:id="rId3"/>
              </a:rPr>
              <a:t>European Journal of Pharmacology</a:t>
            </a:r>
            <a:r>
              <a:rPr lang="en-US" b="0" i="0" dirty="0">
                <a:solidFill>
                  <a:srgbClr val="1F1F1F"/>
                </a:solidFill>
                <a:effectLst/>
                <a:latin typeface="ElsevierSans"/>
              </a:rPr>
              <a:t>, 2021</a:t>
            </a:r>
          </a:p>
          <a:p>
            <a:endParaRPr lang="en-US" dirty="0"/>
          </a:p>
        </p:txBody>
      </p:sp>
    </p:spTree>
    <p:extLst>
      <p:ext uri="{BB962C8B-B14F-4D97-AF65-F5344CB8AC3E}">
        <p14:creationId xmlns:p14="http://schemas.microsoft.com/office/powerpoint/2010/main" val="12398408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96F5-9FB7-1E97-7E9B-79618E35DFC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E360E4D-39FC-221A-263B-8E7A27C23828}"/>
              </a:ext>
            </a:extLst>
          </p:cNvPr>
          <p:cNvSpPr>
            <a:spLocks noGrp="1"/>
          </p:cNvSpPr>
          <p:nvPr>
            <p:ph idx="1"/>
          </p:nvPr>
        </p:nvSpPr>
        <p:spPr>
          <a:xfrm>
            <a:off x="838200" y="1165609"/>
            <a:ext cx="10515600" cy="5011354"/>
          </a:xfrm>
        </p:spPr>
        <p:txBody>
          <a:bodyPr>
            <a:normAutofit fontScale="85000" lnSpcReduction="20000"/>
          </a:bodyPr>
          <a:lstStyle/>
          <a:p>
            <a:r>
              <a:rPr lang="en-US" b="0" i="0" dirty="0">
                <a:solidFill>
                  <a:srgbClr val="1F1F1F"/>
                </a:solidFill>
                <a:effectLst/>
                <a:latin typeface="Arial Narrow" panose="020B0606020202030204" pitchFamily="34" charset="0"/>
              </a:rPr>
              <a:t>betaine not only keeps the body normal physiological function as an ordinary diet, but also has many pharmacological effects, such as anti-inflammatory, antioxidant, </a:t>
            </a:r>
            <a:r>
              <a:rPr lang="en-US" b="0" i="0" dirty="0">
                <a:solidFill>
                  <a:srgbClr val="1F1F1F"/>
                </a:solidFill>
                <a:effectLst/>
                <a:latin typeface="Arial Narrow" panose="020B0606020202030204" pitchFamily="34" charset="0"/>
                <a:hlinkClick r:id="rId2" tooltip="Learn more about neuroprotection from ScienceDirect's AI-generated Topic Pages"/>
              </a:rPr>
              <a:t>neuroprotection</a:t>
            </a:r>
            <a:r>
              <a:rPr lang="en-US" b="0" i="0" dirty="0">
                <a:solidFill>
                  <a:srgbClr val="1F1F1F"/>
                </a:solidFill>
                <a:effectLst/>
                <a:latin typeface="Arial Narrow" panose="020B0606020202030204" pitchFamily="34" charset="0"/>
              </a:rPr>
              <a:t>, and improving </a:t>
            </a:r>
            <a:r>
              <a:rPr lang="en-US" b="0" i="0" dirty="0">
                <a:solidFill>
                  <a:srgbClr val="1F1F1F"/>
                </a:solidFill>
                <a:effectLst/>
                <a:latin typeface="Arial Narrow" panose="020B0606020202030204" pitchFamily="34" charset="0"/>
                <a:hlinkClick r:id="rId3" tooltip="Learn more about gastrointestinal flora from ScienceDirect's AI-generated Topic Pages"/>
              </a:rPr>
              <a:t>gastrointestinal flora</a:t>
            </a:r>
            <a:r>
              <a:rPr lang="en-US" b="0" i="0" dirty="0">
                <a:solidFill>
                  <a:srgbClr val="1F1F1F"/>
                </a:solidFill>
                <a:effectLst/>
                <a:latin typeface="Arial Narrow" panose="020B0606020202030204" pitchFamily="34" charset="0"/>
              </a:rPr>
              <a:t>, according to a large number of reports (Chen et al., 2020; Chiu et al., 2010; </a:t>
            </a:r>
            <a:r>
              <a:rPr lang="en-US" b="0" i="0" dirty="0" err="1">
                <a:solidFill>
                  <a:srgbClr val="1F1F1F"/>
                </a:solidFill>
                <a:effectLst/>
                <a:latin typeface="Arial Narrow" panose="020B0606020202030204" pitchFamily="34" charset="0"/>
              </a:rPr>
              <a:t>Veskovic</a:t>
            </a:r>
            <a:r>
              <a:rPr lang="en-US" b="0" i="0" dirty="0">
                <a:solidFill>
                  <a:srgbClr val="1F1F1F"/>
                </a:solidFill>
                <a:effectLst/>
                <a:latin typeface="Arial Narrow" panose="020B0606020202030204" pitchFamily="34" charset="0"/>
              </a:rPr>
              <a:t> et al., 2019). </a:t>
            </a:r>
          </a:p>
          <a:p>
            <a:r>
              <a:rPr lang="en-US" b="0" i="0" dirty="0">
                <a:solidFill>
                  <a:srgbClr val="1F1F1F"/>
                </a:solidFill>
                <a:effectLst/>
                <a:latin typeface="Arial Narrow" panose="020B0606020202030204" pitchFamily="34" charset="0"/>
              </a:rPr>
              <a:t>Betaine can inhibit the production and release of interleukin 1β (IL-1β) by mediating multiple </a:t>
            </a:r>
            <a:r>
              <a:rPr lang="en-US" b="0" i="0" dirty="0">
                <a:solidFill>
                  <a:srgbClr val="1F1F1F"/>
                </a:solidFill>
                <a:effectLst/>
                <a:latin typeface="Arial Narrow" panose="020B0606020202030204" pitchFamily="34" charset="0"/>
                <a:hlinkClick r:id="rId4" tooltip="Learn more about signaling pathways from ScienceDirect's AI-generated Topic Pages"/>
              </a:rPr>
              <a:t>signaling pathways</a:t>
            </a:r>
            <a:r>
              <a:rPr lang="en-US" b="0" i="0" dirty="0">
                <a:solidFill>
                  <a:srgbClr val="1F1F1F"/>
                </a:solidFill>
                <a:effectLst/>
                <a:latin typeface="Arial Narrow" panose="020B0606020202030204" pitchFamily="34" charset="0"/>
              </a:rPr>
              <a:t>, such as nuclear transcription factor kappa B (NF-</a:t>
            </a:r>
            <a:r>
              <a:rPr lang="en-US" b="0" i="0" dirty="0" err="1">
                <a:solidFill>
                  <a:srgbClr val="1F1F1F"/>
                </a:solidFill>
                <a:effectLst/>
                <a:latin typeface="Arial Narrow" panose="020B0606020202030204" pitchFamily="34" charset="0"/>
              </a:rPr>
              <a:t>κB</a:t>
            </a:r>
            <a:r>
              <a:rPr lang="en-US" b="0" i="0" dirty="0">
                <a:solidFill>
                  <a:srgbClr val="1F1F1F"/>
                </a:solidFill>
                <a:effectLst/>
                <a:latin typeface="Arial Narrow" panose="020B0606020202030204" pitchFamily="34" charset="0"/>
              </a:rPr>
              <a:t>), </a:t>
            </a:r>
            <a:r>
              <a:rPr lang="en-US" b="0" i="0" dirty="0">
                <a:solidFill>
                  <a:srgbClr val="1F1F1F"/>
                </a:solidFill>
                <a:effectLst/>
                <a:latin typeface="Arial Narrow" panose="020B0606020202030204" pitchFamily="34" charset="0"/>
                <a:hlinkClick r:id="rId5" tooltip="Learn more about NLRP3 from ScienceDirect's AI-generated Topic Pages"/>
              </a:rPr>
              <a:t>NLRP3</a:t>
            </a:r>
            <a:r>
              <a:rPr lang="en-US" b="0" i="0" dirty="0">
                <a:solidFill>
                  <a:srgbClr val="1F1F1F"/>
                </a:solidFill>
                <a:effectLst/>
                <a:latin typeface="Arial Narrow" panose="020B0606020202030204" pitchFamily="34" charset="0"/>
              </a:rPr>
              <a:t> and cysteinyl </a:t>
            </a:r>
            <a:r>
              <a:rPr lang="en-US" b="0" i="0" dirty="0">
                <a:solidFill>
                  <a:srgbClr val="1F1F1F"/>
                </a:solidFill>
                <a:effectLst/>
                <a:latin typeface="Arial Narrow" panose="020B0606020202030204" pitchFamily="34" charset="0"/>
                <a:hlinkClick r:id="rId6" tooltip="Learn more about aspartate from ScienceDirect's AI-generated Topic Pages"/>
              </a:rPr>
              <a:t>aspartate</a:t>
            </a:r>
            <a:r>
              <a:rPr lang="en-US" b="0" i="0" dirty="0">
                <a:solidFill>
                  <a:srgbClr val="1F1F1F"/>
                </a:solidFill>
                <a:effectLst/>
                <a:latin typeface="Arial Narrow" panose="020B0606020202030204" pitchFamily="34" charset="0"/>
              </a:rPr>
              <a:t> specific proteinase-8/11 (Caspase-8/11), which reduces the inflammatory infiltration and assist the treatment of some </a:t>
            </a:r>
            <a:r>
              <a:rPr lang="en-US" b="0" i="0" dirty="0">
                <a:solidFill>
                  <a:srgbClr val="1F1F1F"/>
                </a:solidFill>
                <a:effectLst/>
                <a:latin typeface="Arial Narrow" panose="020B0606020202030204" pitchFamily="34" charset="0"/>
                <a:hlinkClick r:id="rId7" tooltip="Learn more about inflammatory diseases from ScienceDirect's AI-generated Topic Pages"/>
              </a:rPr>
              <a:t>inflammatory diseases</a:t>
            </a:r>
            <a:r>
              <a:rPr lang="en-US" b="0" i="0" dirty="0">
                <a:solidFill>
                  <a:srgbClr val="1F1F1F"/>
                </a:solidFill>
                <a:effectLst/>
                <a:latin typeface="Arial Narrow" panose="020B0606020202030204" pitchFamily="34" charset="0"/>
              </a:rPr>
              <a:t> (Xia et al., 2018). </a:t>
            </a:r>
          </a:p>
          <a:p>
            <a:r>
              <a:rPr lang="en-US" b="0" i="0" dirty="0">
                <a:solidFill>
                  <a:srgbClr val="1F1F1F"/>
                </a:solidFill>
                <a:effectLst/>
                <a:latin typeface="Arial Narrow" panose="020B0606020202030204" pitchFamily="34" charset="0"/>
              </a:rPr>
              <a:t>In addition, Chen et al. (2020) found that </a:t>
            </a:r>
            <a:r>
              <a:rPr lang="en-US" b="0" i="0" dirty="0">
                <a:solidFill>
                  <a:srgbClr val="1F1F1F"/>
                </a:solidFill>
                <a:effectLst/>
                <a:latin typeface="Arial Narrow" panose="020B0606020202030204" pitchFamily="34" charset="0"/>
                <a:hlinkClick r:id="rId8" tooltip="Learn more about oral administration from ScienceDirect's AI-generated Topic Pages"/>
              </a:rPr>
              <a:t>oral administration</a:t>
            </a:r>
            <a:r>
              <a:rPr lang="en-US" b="0" i="0" dirty="0">
                <a:solidFill>
                  <a:srgbClr val="1F1F1F"/>
                </a:solidFill>
                <a:effectLst/>
                <a:latin typeface="Arial Narrow" panose="020B0606020202030204" pitchFamily="34" charset="0"/>
              </a:rPr>
              <a:t> of betaine in mice with </a:t>
            </a:r>
            <a:r>
              <a:rPr lang="en-US" b="0" i="0" dirty="0">
                <a:solidFill>
                  <a:srgbClr val="1F1F1F"/>
                </a:solidFill>
                <a:effectLst/>
                <a:latin typeface="Arial Narrow" panose="020B0606020202030204" pitchFamily="34" charset="0"/>
                <a:hlinkClick r:id="rId9" tooltip="Learn more about acute liver failure from ScienceDirect's AI-generated Topic Pages"/>
              </a:rPr>
              <a:t>acute liver failure</a:t>
            </a:r>
            <a:r>
              <a:rPr lang="en-US" b="0" i="0" dirty="0">
                <a:solidFill>
                  <a:srgbClr val="1F1F1F"/>
                </a:solidFill>
                <a:effectLst/>
                <a:latin typeface="Arial Narrow" panose="020B0606020202030204" pitchFamily="34" charset="0"/>
              </a:rPr>
              <a:t> could significantly improve the </a:t>
            </a:r>
            <a:r>
              <a:rPr lang="en-US" b="0" i="0" dirty="0">
                <a:solidFill>
                  <a:srgbClr val="1F1F1F"/>
                </a:solidFill>
                <a:effectLst/>
                <a:latin typeface="Arial Narrow" panose="020B0606020202030204" pitchFamily="34" charset="0"/>
                <a:hlinkClick r:id="rId3" tooltip="Learn more about intestinal microflora from ScienceDirect's AI-generated Topic Pages"/>
              </a:rPr>
              <a:t>intestinal microflora</a:t>
            </a:r>
            <a:r>
              <a:rPr lang="en-US" b="0" i="0" dirty="0">
                <a:solidFill>
                  <a:srgbClr val="1F1F1F"/>
                </a:solidFill>
                <a:effectLst/>
                <a:latin typeface="Arial Narrow" panose="020B0606020202030204" pitchFamily="34" charset="0"/>
              </a:rPr>
              <a:t>, which may protect the </a:t>
            </a:r>
            <a:r>
              <a:rPr lang="en-US" b="0" i="0" dirty="0">
                <a:solidFill>
                  <a:srgbClr val="1F1F1F"/>
                </a:solidFill>
                <a:effectLst/>
                <a:latin typeface="Arial Narrow" panose="020B0606020202030204" pitchFamily="34" charset="0"/>
                <a:hlinkClick r:id="rId10" tooltip="Learn more about intestinal damage from ScienceDirect's AI-generated Topic Pages"/>
              </a:rPr>
              <a:t>intestinal damage</a:t>
            </a:r>
            <a:r>
              <a:rPr lang="en-US" b="0" i="0" dirty="0">
                <a:solidFill>
                  <a:srgbClr val="1F1F1F"/>
                </a:solidFill>
                <a:effectLst/>
                <a:latin typeface="Arial Narrow" panose="020B0606020202030204" pitchFamily="34" charset="0"/>
              </a:rPr>
              <a:t> caused by acute liver failure by inhibiting the toll-like receptor 4/myeloid differential protein 88 (TLR4/MyD88) </a:t>
            </a:r>
            <a:r>
              <a:rPr lang="en-US" b="0" i="0" dirty="0">
                <a:solidFill>
                  <a:srgbClr val="1F1F1F"/>
                </a:solidFill>
                <a:effectLst/>
                <a:latin typeface="Arial Narrow" panose="020B0606020202030204" pitchFamily="34" charset="0"/>
                <a:hlinkClick r:id="rId4" tooltip="Learn more about signaling pathway from ScienceDirect's AI-generated Topic Pages"/>
              </a:rPr>
              <a:t>signaling pathway</a:t>
            </a:r>
            <a:r>
              <a:rPr lang="en-US" b="0" i="0" dirty="0">
                <a:solidFill>
                  <a:srgbClr val="1F1F1F"/>
                </a:solidFill>
                <a:effectLst/>
                <a:latin typeface="Arial Narrow" panose="020B0606020202030204" pitchFamily="34" charset="0"/>
              </a:rPr>
              <a:t>. </a:t>
            </a:r>
          </a:p>
          <a:p>
            <a:r>
              <a:rPr lang="en-US" b="0" i="0" dirty="0">
                <a:solidFill>
                  <a:srgbClr val="1F1F1F"/>
                </a:solidFill>
                <a:effectLst/>
                <a:latin typeface="Arial Narrow" panose="020B0606020202030204" pitchFamily="34" charset="0"/>
              </a:rPr>
              <a:t>Based on the above </a:t>
            </a:r>
            <a:r>
              <a:rPr lang="en-US" b="0" i="0" dirty="0">
                <a:solidFill>
                  <a:srgbClr val="1F1F1F"/>
                </a:solidFill>
                <a:effectLst/>
                <a:latin typeface="Arial Narrow" panose="020B0606020202030204" pitchFamily="34" charset="0"/>
                <a:hlinkClick r:id="rId11" tooltip="Learn more about pharmacological activities from ScienceDirect's AI-generated Topic Pages"/>
              </a:rPr>
              <a:t>pharmacological activities</a:t>
            </a:r>
            <a:r>
              <a:rPr lang="en-US" b="0" i="0" dirty="0">
                <a:solidFill>
                  <a:srgbClr val="1F1F1F"/>
                </a:solidFill>
                <a:effectLst/>
                <a:latin typeface="Arial Narrow" panose="020B0606020202030204" pitchFamily="34" charset="0"/>
              </a:rPr>
              <a:t>, and due to its high concentration and large amount of transporters in the liver, many studies have confirmed the unique effect of betaine on liver lesions, especially on the improvement of that mainly characterized by </a:t>
            </a:r>
            <a:r>
              <a:rPr lang="en-US" b="0" i="0" dirty="0">
                <a:solidFill>
                  <a:srgbClr val="1F1F1F"/>
                </a:solidFill>
                <a:effectLst/>
                <a:latin typeface="Arial Narrow" panose="020B0606020202030204" pitchFamily="34" charset="0"/>
                <a:hlinkClick r:id="rId12" tooltip="Learn more about fatty liver from ScienceDirect's AI-generated Topic Pages"/>
              </a:rPr>
              <a:t>fatty liver</a:t>
            </a:r>
            <a:r>
              <a:rPr lang="en-US" b="0" i="0" dirty="0">
                <a:solidFill>
                  <a:srgbClr val="1F1F1F"/>
                </a:solidFill>
                <a:effectLst/>
                <a:latin typeface="Arial Narrow" panose="020B0606020202030204" pitchFamily="34" charset="0"/>
              </a:rPr>
              <a:t> (Day and </a:t>
            </a:r>
            <a:r>
              <a:rPr lang="en-US" b="0" i="0" dirty="0" err="1">
                <a:solidFill>
                  <a:srgbClr val="1F1F1F"/>
                </a:solidFill>
                <a:effectLst/>
                <a:latin typeface="Arial Narrow" panose="020B0606020202030204" pitchFamily="34" charset="0"/>
              </a:rPr>
              <a:t>Kempson</a:t>
            </a:r>
            <a:r>
              <a:rPr lang="en-US" b="0" i="0" dirty="0">
                <a:solidFill>
                  <a:srgbClr val="1F1F1F"/>
                </a:solidFill>
                <a:effectLst/>
                <a:latin typeface="Arial Narrow" panose="020B0606020202030204" pitchFamily="34" charset="0"/>
              </a:rPr>
              <a:t>, 2016). </a:t>
            </a:r>
          </a:p>
        </p:txBody>
      </p:sp>
    </p:spTree>
    <p:extLst>
      <p:ext uri="{BB962C8B-B14F-4D97-AF65-F5344CB8AC3E}">
        <p14:creationId xmlns:p14="http://schemas.microsoft.com/office/powerpoint/2010/main" val="1239377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6104C-142B-4F60-799C-1CD8A9C51BC6}"/>
              </a:ext>
            </a:extLst>
          </p:cNvPr>
          <p:cNvSpPr>
            <a:spLocks noGrp="1"/>
          </p:cNvSpPr>
          <p:nvPr>
            <p:ph type="title"/>
          </p:nvPr>
        </p:nvSpPr>
        <p:spPr>
          <a:xfrm>
            <a:off x="169985" y="128989"/>
            <a:ext cx="10515600" cy="1325563"/>
          </a:xfrm>
        </p:spPr>
        <p:txBody>
          <a:bodyPr/>
          <a:lstStyle/>
          <a:p>
            <a:r>
              <a:rPr lang="en-US" dirty="0">
                <a:solidFill>
                  <a:srgbClr val="202122"/>
                </a:solidFill>
                <a:latin typeface="Arial" panose="020B0604020202020204" pitchFamily="34" charset="0"/>
              </a:rPr>
              <a:t> </a:t>
            </a:r>
            <a:r>
              <a:rPr lang="en-US" b="1" dirty="0">
                <a:solidFill>
                  <a:srgbClr val="202122"/>
                </a:solidFill>
                <a:latin typeface="Arial" panose="020B0604020202020204" pitchFamily="34" charset="0"/>
              </a:rPr>
              <a:t>Betaine</a:t>
            </a:r>
            <a:r>
              <a:rPr lang="en-US" dirty="0">
                <a:solidFill>
                  <a:srgbClr val="202122"/>
                </a:solidFill>
                <a:latin typeface="Arial" panose="020B0604020202020204" pitchFamily="34" charset="0"/>
              </a:rPr>
              <a:t> </a:t>
            </a:r>
            <a:endParaRPr lang="en-US" dirty="0"/>
          </a:p>
        </p:txBody>
      </p:sp>
      <p:sp>
        <p:nvSpPr>
          <p:cNvPr id="3" name="Content Placeholder 2">
            <a:extLst>
              <a:ext uri="{FF2B5EF4-FFF2-40B4-BE49-F238E27FC236}">
                <a16:creationId xmlns:a16="http://schemas.microsoft.com/office/drawing/2014/main" id="{D1C7C1B0-25B3-C0B5-FE17-2D0220D2CBF7}"/>
              </a:ext>
            </a:extLst>
          </p:cNvPr>
          <p:cNvSpPr>
            <a:spLocks noGrp="1"/>
          </p:cNvSpPr>
          <p:nvPr>
            <p:ph idx="1"/>
          </p:nvPr>
        </p:nvSpPr>
        <p:spPr>
          <a:xfrm>
            <a:off x="838200" y="1497204"/>
            <a:ext cx="10515600" cy="5009104"/>
          </a:xfrm>
        </p:spPr>
        <p:txBody>
          <a:bodyPr>
            <a:normAutofit/>
          </a:bodyPr>
          <a:lstStyle/>
          <a:p>
            <a:r>
              <a:rPr lang="en-US" b="0" i="0" dirty="0">
                <a:solidFill>
                  <a:srgbClr val="202122"/>
                </a:solidFill>
                <a:effectLst/>
                <a:latin typeface="Arial" panose="020B0604020202020204" pitchFamily="34" charset="0"/>
              </a:rPr>
              <a:t>is any neutral </a:t>
            </a:r>
            <a:r>
              <a:rPr lang="en-US" b="0" i="0" u="none" strike="noStrike" dirty="0">
                <a:effectLst/>
                <a:latin typeface="Arial" panose="020B0604020202020204" pitchFamily="34" charset="0"/>
                <a:hlinkClick r:id="rId2" tooltip="Chemical compound"/>
              </a:rPr>
              <a:t>chemical compound</a:t>
            </a:r>
            <a:r>
              <a:rPr lang="en-US" b="0" i="0" dirty="0">
                <a:solidFill>
                  <a:srgbClr val="202122"/>
                </a:solidFill>
                <a:effectLst/>
                <a:latin typeface="Arial" panose="020B0604020202020204" pitchFamily="34" charset="0"/>
              </a:rPr>
              <a:t> with a positively charged </a:t>
            </a:r>
            <a:r>
              <a:rPr lang="en-US" b="0" i="0" u="none" strike="noStrike" dirty="0">
                <a:effectLst/>
                <a:latin typeface="Arial" panose="020B0604020202020204" pitchFamily="34" charset="0"/>
                <a:hlinkClick r:id="rId3" tooltip="Cation"/>
              </a:rPr>
              <a:t>cationic</a:t>
            </a:r>
            <a:r>
              <a:rPr lang="en-US" b="0" i="0" dirty="0">
                <a:solidFill>
                  <a:srgbClr val="202122"/>
                </a:solidFill>
                <a:effectLst/>
                <a:latin typeface="Arial" panose="020B0604020202020204" pitchFamily="34" charset="0"/>
              </a:rPr>
              <a:t> </a:t>
            </a:r>
            <a:r>
              <a:rPr lang="en-US" b="0" i="0" u="none" strike="noStrike" dirty="0">
                <a:effectLst/>
                <a:latin typeface="Arial" panose="020B0604020202020204" pitchFamily="34" charset="0"/>
                <a:hlinkClick r:id="rId4" tooltip="Functional group"/>
              </a:rPr>
              <a:t>functional group</a:t>
            </a:r>
            <a:r>
              <a:rPr lang="en-US" b="0" i="0" dirty="0">
                <a:solidFill>
                  <a:srgbClr val="202122"/>
                </a:solidFill>
                <a:effectLst/>
                <a:latin typeface="Arial" panose="020B0604020202020204" pitchFamily="34" charset="0"/>
              </a:rPr>
              <a:t> that bears no hydrogen atom, such as a </a:t>
            </a:r>
            <a:r>
              <a:rPr lang="en-US" b="0" i="0" u="none" strike="noStrike" dirty="0">
                <a:effectLst/>
                <a:latin typeface="Arial" panose="020B0604020202020204" pitchFamily="34" charset="0"/>
                <a:hlinkClick r:id="rId5" tooltip="Quaternary ammonium cation"/>
              </a:rPr>
              <a:t>quaternary ammonium</a:t>
            </a:r>
            <a:r>
              <a:rPr lang="en-US" b="0" i="0" dirty="0">
                <a:solidFill>
                  <a:srgbClr val="202122"/>
                </a:solidFill>
                <a:effectLst/>
                <a:latin typeface="Arial" panose="020B0604020202020204" pitchFamily="34" charset="0"/>
              </a:rPr>
              <a:t> or </a:t>
            </a:r>
            <a:r>
              <a:rPr lang="en-US" b="0" i="0" u="none" strike="noStrike" dirty="0">
                <a:effectLst/>
                <a:latin typeface="Arial" panose="020B0604020202020204" pitchFamily="34" charset="0"/>
                <a:hlinkClick r:id="rId6" tooltip="Phosphonium"/>
              </a:rPr>
              <a:t>phosphonium</a:t>
            </a:r>
            <a:r>
              <a:rPr lang="en-US" b="0" i="0" dirty="0">
                <a:solidFill>
                  <a:srgbClr val="202122"/>
                </a:solidFill>
                <a:effectLst/>
                <a:latin typeface="Arial" panose="020B0604020202020204" pitchFamily="34" charset="0"/>
              </a:rPr>
              <a:t> cation (generally: </a:t>
            </a:r>
            <a:r>
              <a:rPr lang="en-US" b="0" i="0" u="none" strike="noStrike" dirty="0">
                <a:effectLst/>
                <a:latin typeface="Arial" panose="020B0604020202020204" pitchFamily="34" charset="0"/>
                <a:hlinkClick r:id="rId7" tooltip="Onium compounds"/>
              </a:rPr>
              <a:t>onium</a:t>
            </a:r>
            <a:r>
              <a:rPr lang="en-US" b="0" i="0" dirty="0">
                <a:solidFill>
                  <a:srgbClr val="202122"/>
                </a:solidFill>
                <a:effectLst/>
                <a:latin typeface="Arial" panose="020B0604020202020204" pitchFamily="34" charset="0"/>
              </a:rPr>
              <a:t> ions), and with a negatively charged functional group, such as a </a:t>
            </a:r>
            <a:r>
              <a:rPr lang="en-US" b="0" i="0" u="none" strike="noStrike" dirty="0">
                <a:effectLst/>
                <a:latin typeface="Arial" panose="020B0604020202020204" pitchFamily="34" charset="0"/>
                <a:hlinkClick r:id="rId8" tooltip="Carboxylate"/>
              </a:rPr>
              <a:t>carboxylate</a:t>
            </a:r>
            <a:r>
              <a:rPr lang="en-US" b="0" i="0" dirty="0">
                <a:solidFill>
                  <a:srgbClr val="202122"/>
                </a:solidFill>
                <a:effectLst/>
                <a:latin typeface="Arial" panose="020B0604020202020204" pitchFamily="34" charset="0"/>
              </a:rPr>
              <a:t> group that may not be adjacent to the cationic site.</a:t>
            </a:r>
            <a:r>
              <a:rPr lang="en-US" b="0" i="0" u="none" strike="noStrike" baseline="30000" dirty="0">
                <a:solidFill>
                  <a:srgbClr val="202122"/>
                </a:solidFill>
                <a:effectLst/>
                <a:latin typeface="Arial" panose="020B0604020202020204" pitchFamily="34" charset="0"/>
                <a:hlinkClick r:id="rId9"/>
              </a:rPr>
              <a:t>[1]</a:t>
            </a:r>
            <a:r>
              <a:rPr lang="en-US" b="0" i="0" dirty="0">
                <a:solidFill>
                  <a:srgbClr val="202122"/>
                </a:solidFill>
                <a:effectLst/>
                <a:latin typeface="Arial" panose="020B0604020202020204" pitchFamily="34" charset="0"/>
              </a:rPr>
              <a:t> </a:t>
            </a:r>
          </a:p>
          <a:p>
            <a:r>
              <a:rPr lang="en-US" b="0" i="0" dirty="0">
                <a:solidFill>
                  <a:srgbClr val="202122"/>
                </a:solidFill>
                <a:effectLst/>
                <a:latin typeface="Arial" panose="020B0604020202020204" pitchFamily="34" charset="0"/>
              </a:rPr>
              <a:t>Historically, the term was reserved for </a:t>
            </a:r>
            <a:r>
              <a:rPr lang="en-US" b="0" i="0" u="none" strike="noStrike" dirty="0" err="1">
                <a:effectLst/>
                <a:latin typeface="Arial" panose="020B0604020202020204" pitchFamily="34" charset="0"/>
                <a:hlinkClick r:id="rId10" tooltip="Trimethylglycine"/>
              </a:rPr>
              <a:t>trimethylglycine</a:t>
            </a:r>
            <a:r>
              <a:rPr lang="en-US" b="0" i="0" dirty="0">
                <a:solidFill>
                  <a:srgbClr val="202122"/>
                </a:solidFill>
                <a:effectLst/>
                <a:latin typeface="Arial" panose="020B0604020202020204" pitchFamily="34" charset="0"/>
              </a:rPr>
              <a:t> (TMG), which is involved in </a:t>
            </a:r>
            <a:r>
              <a:rPr lang="en-US" b="0" i="0" u="none" strike="noStrike" dirty="0">
                <a:effectLst/>
                <a:latin typeface="Arial" panose="020B0604020202020204" pitchFamily="34" charset="0"/>
                <a:hlinkClick r:id="rId11" tooltip="Methylation"/>
              </a:rPr>
              <a:t>methylation</a:t>
            </a:r>
            <a:r>
              <a:rPr lang="en-US" b="0" i="0" dirty="0">
                <a:solidFill>
                  <a:srgbClr val="202122"/>
                </a:solidFill>
                <a:effectLst/>
                <a:latin typeface="Arial" panose="020B0604020202020204" pitchFamily="34" charset="0"/>
              </a:rPr>
              <a:t> reactions and detoxification of </a:t>
            </a:r>
            <a:r>
              <a:rPr lang="en-US" b="0" i="0" u="none" strike="noStrike" dirty="0">
                <a:effectLst/>
                <a:latin typeface="Arial" panose="020B0604020202020204" pitchFamily="34" charset="0"/>
                <a:hlinkClick r:id="rId12" tooltip="Homocysteine"/>
              </a:rPr>
              <a:t>homocysteine</a:t>
            </a:r>
            <a:r>
              <a:rPr lang="en-US" b="0" i="0" dirty="0">
                <a:solidFill>
                  <a:srgbClr val="202122"/>
                </a:solidFill>
                <a:effectLst/>
                <a:latin typeface="Arial" panose="020B0604020202020204" pitchFamily="34" charset="0"/>
              </a:rPr>
              <a:t>.</a:t>
            </a:r>
            <a:r>
              <a:rPr lang="en-US" b="0" i="0" u="none" strike="noStrike" baseline="30000" dirty="0">
                <a:solidFill>
                  <a:srgbClr val="202122"/>
                </a:solidFill>
                <a:effectLst/>
                <a:latin typeface="Arial" panose="020B0604020202020204" pitchFamily="34" charset="0"/>
                <a:hlinkClick r:id="rId9"/>
              </a:rPr>
              <a:t>[1]</a:t>
            </a:r>
            <a:r>
              <a:rPr lang="en-US" b="0" i="0" dirty="0">
                <a:solidFill>
                  <a:srgbClr val="202122"/>
                </a:solidFill>
                <a:effectLst/>
                <a:latin typeface="Arial" panose="020B0604020202020204" pitchFamily="34" charset="0"/>
              </a:rPr>
              <a:t> </a:t>
            </a:r>
          </a:p>
          <a:p>
            <a:r>
              <a:rPr lang="en-US" b="0" i="0" dirty="0">
                <a:solidFill>
                  <a:srgbClr val="202122"/>
                </a:solidFill>
                <a:effectLst/>
                <a:latin typeface="Arial" panose="020B0604020202020204" pitchFamily="34" charset="0"/>
              </a:rPr>
              <a:t>a modified amino acid consisting of </a:t>
            </a:r>
            <a:r>
              <a:rPr lang="en-US" b="0" i="0" u="none" strike="noStrike" dirty="0">
                <a:effectLst/>
                <a:latin typeface="Arial" panose="020B0604020202020204" pitchFamily="34" charset="0"/>
                <a:hlinkClick r:id="rId13" tooltip="Glycine"/>
              </a:rPr>
              <a:t>glycine</a:t>
            </a:r>
            <a:r>
              <a:rPr lang="en-US" b="0" i="0" dirty="0">
                <a:solidFill>
                  <a:srgbClr val="202122"/>
                </a:solidFill>
                <a:effectLst/>
                <a:latin typeface="Arial" panose="020B0604020202020204" pitchFamily="34" charset="0"/>
              </a:rPr>
              <a:t> with three </a:t>
            </a:r>
            <a:r>
              <a:rPr lang="en-US" b="0" i="0" u="none" strike="noStrike" dirty="0">
                <a:effectLst/>
                <a:latin typeface="Arial" panose="020B0604020202020204" pitchFamily="34" charset="0"/>
                <a:hlinkClick r:id="rId14" tooltip="Methyl group"/>
              </a:rPr>
              <a:t>methyl groups</a:t>
            </a:r>
            <a:r>
              <a:rPr lang="en-US" b="0" i="0" dirty="0">
                <a:solidFill>
                  <a:srgbClr val="202122"/>
                </a:solidFill>
                <a:effectLst/>
                <a:latin typeface="Arial" panose="020B0604020202020204" pitchFamily="34" charset="0"/>
              </a:rPr>
              <a:t> serving as methyl donor for various metabolic pathways.</a:t>
            </a:r>
            <a:r>
              <a:rPr lang="en-US" b="0" i="0" u="none" strike="noStrike" baseline="30000" dirty="0">
                <a:solidFill>
                  <a:srgbClr val="202122"/>
                </a:solidFill>
                <a:effectLst/>
                <a:latin typeface="Arial" panose="020B0604020202020204" pitchFamily="34" charset="0"/>
                <a:hlinkClick r:id="rId15"/>
              </a:rPr>
              <a:t>[2]</a:t>
            </a:r>
            <a:endParaRPr lang="en-US" dirty="0"/>
          </a:p>
        </p:txBody>
      </p:sp>
    </p:spTree>
    <p:extLst>
      <p:ext uri="{BB962C8B-B14F-4D97-AF65-F5344CB8AC3E}">
        <p14:creationId xmlns:p14="http://schemas.microsoft.com/office/powerpoint/2010/main" val="42042206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48A48-EA9F-2A8E-CA42-5ED4491FFF4C}"/>
              </a:ext>
            </a:extLst>
          </p:cNvPr>
          <p:cNvSpPr>
            <a:spLocks noGrp="1"/>
          </p:cNvSpPr>
          <p:nvPr>
            <p:ph type="title"/>
          </p:nvPr>
        </p:nvSpPr>
        <p:spPr/>
        <p:txBody>
          <a:bodyPr>
            <a:normAutofit fontScale="90000"/>
          </a:bodyPr>
          <a:lstStyle/>
          <a:p>
            <a:r>
              <a:rPr lang="en-US" b="0" i="0" dirty="0">
                <a:solidFill>
                  <a:srgbClr val="1F1F1F"/>
                </a:solidFill>
                <a:effectLst/>
                <a:latin typeface="Arial Narrow" panose="020B0606020202030204" pitchFamily="34" charset="0"/>
              </a:rPr>
              <a:t>The schematic diagram of the improvement of various liver diseases by betaine is shown in Fig. 3.</a:t>
            </a:r>
            <a:br>
              <a:rPr lang="en-US" dirty="0">
                <a:latin typeface="Arial Narrow" panose="020B0606020202030204" pitchFamily="34" charset="0"/>
              </a:rPr>
            </a:br>
            <a:endParaRPr lang="en-US" dirty="0"/>
          </a:p>
        </p:txBody>
      </p:sp>
      <p:sp>
        <p:nvSpPr>
          <p:cNvPr id="3" name="Content Placeholder 2">
            <a:extLst>
              <a:ext uri="{FF2B5EF4-FFF2-40B4-BE49-F238E27FC236}">
                <a16:creationId xmlns:a16="http://schemas.microsoft.com/office/drawing/2014/main" id="{126CE590-7D0D-3FCF-163D-E80859586BD0}"/>
              </a:ext>
            </a:extLst>
          </p:cNvPr>
          <p:cNvSpPr>
            <a:spLocks noGrp="1"/>
          </p:cNvSpPr>
          <p:nvPr>
            <p:ph idx="1"/>
          </p:nvPr>
        </p:nvSpPr>
        <p:spPr/>
        <p:txBody>
          <a:bodyPr/>
          <a:lstStyle/>
          <a:p>
            <a:endParaRPr lang="en-US" dirty="0"/>
          </a:p>
        </p:txBody>
      </p:sp>
      <p:pic>
        <p:nvPicPr>
          <p:cNvPr id="3074" name="Picture 2">
            <a:extLst>
              <a:ext uri="{FF2B5EF4-FFF2-40B4-BE49-F238E27FC236}">
                <a16:creationId xmlns:a16="http://schemas.microsoft.com/office/drawing/2014/main" id="{6F092515-7F25-5E4B-3044-DC62C5C8EE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9330" y="1825625"/>
            <a:ext cx="8092273" cy="4519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29839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8F0D8-86E6-77A9-E2AF-A33BE6408CF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08BE78A-C08A-507A-9BAB-CC9BCF0C4516}"/>
              </a:ext>
            </a:extLst>
          </p:cNvPr>
          <p:cNvSpPr>
            <a:spLocks noGrp="1"/>
          </p:cNvSpPr>
          <p:nvPr>
            <p:ph idx="1"/>
          </p:nvPr>
        </p:nvSpPr>
        <p:spPr>
          <a:xfrm>
            <a:off x="541773" y="3310931"/>
            <a:ext cx="10515600" cy="2916273"/>
          </a:xfrm>
        </p:spPr>
        <p:txBody>
          <a:bodyPr>
            <a:normAutofit/>
          </a:bodyPr>
          <a:lstStyle/>
          <a:p>
            <a:r>
              <a:rPr lang="en-US" b="0" i="0" dirty="0">
                <a:solidFill>
                  <a:srgbClr val="1F1F1F"/>
                </a:solidFill>
                <a:effectLst/>
                <a:latin typeface="Arial Narrow" panose="020B0606020202030204" pitchFamily="34" charset="0"/>
              </a:rPr>
              <a:t>betaine alleviated the age-related muscle loss by enhancing autophagy through a newly found Mettl21c/p97/VCP axis. Betaine was capable of increasing the SAM level and upregulating the expression of a SAM dependent </a:t>
            </a:r>
            <a:r>
              <a:rPr lang="en-US" b="0" i="0" dirty="0">
                <a:solidFill>
                  <a:srgbClr val="1F1F1F"/>
                </a:solidFill>
                <a:effectLst/>
                <a:latin typeface="Arial Narrow" panose="020B0606020202030204" pitchFamily="34" charset="0"/>
                <a:hlinkClick r:id="rId2" tooltip="Learn more about methyltransferase from ScienceDirect's AI-generated Topic Pages"/>
              </a:rPr>
              <a:t>methyltransferase</a:t>
            </a:r>
            <a:r>
              <a:rPr lang="en-US" b="0" i="0" dirty="0">
                <a:solidFill>
                  <a:srgbClr val="1F1F1F"/>
                </a:solidFill>
                <a:effectLst/>
                <a:latin typeface="Arial Narrow" panose="020B0606020202030204" pitchFamily="34" charset="0"/>
              </a:rPr>
              <a:t>, Mettl21c. Directly, Mettl21c utilized the SAM to promote the assembly of its down-effector p97 into its hexamer, VCP, which has been reported to be crucial in regulating autophagy. </a:t>
            </a:r>
            <a:endParaRPr lang="en-US" dirty="0">
              <a:latin typeface="Arial Narrow" panose="020B0606020202030204" pitchFamily="34" charset="0"/>
            </a:endParaRPr>
          </a:p>
        </p:txBody>
      </p:sp>
      <p:pic>
        <p:nvPicPr>
          <p:cNvPr id="5" name="Picture 4">
            <a:extLst>
              <a:ext uri="{FF2B5EF4-FFF2-40B4-BE49-F238E27FC236}">
                <a16:creationId xmlns:a16="http://schemas.microsoft.com/office/drawing/2014/main" id="{663A0500-F8AE-8D18-7134-6FD9E5661ECF}"/>
              </a:ext>
            </a:extLst>
          </p:cNvPr>
          <p:cNvPicPr>
            <a:picLocks noChangeAspect="1"/>
          </p:cNvPicPr>
          <p:nvPr/>
        </p:nvPicPr>
        <p:blipFill>
          <a:blip r:embed="rId3"/>
          <a:stretch>
            <a:fillRect/>
          </a:stretch>
        </p:blipFill>
        <p:spPr>
          <a:xfrm>
            <a:off x="187098" y="168263"/>
            <a:ext cx="5786647" cy="2730513"/>
          </a:xfrm>
          <a:prstGeom prst="rect">
            <a:avLst/>
          </a:prstGeom>
        </p:spPr>
      </p:pic>
    </p:spTree>
    <p:extLst>
      <p:ext uri="{BB962C8B-B14F-4D97-AF65-F5344CB8AC3E}">
        <p14:creationId xmlns:p14="http://schemas.microsoft.com/office/powerpoint/2010/main" val="12040195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50C07-B819-F9A3-E582-3D97DDA3BA2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2F06D41-9899-042C-6C0B-C6DCAC2A8A24}"/>
              </a:ext>
            </a:extLst>
          </p:cNvPr>
          <p:cNvSpPr>
            <a:spLocks noGrp="1"/>
          </p:cNvSpPr>
          <p:nvPr>
            <p:ph idx="1"/>
          </p:nvPr>
        </p:nvSpPr>
        <p:spPr/>
        <p:txBody>
          <a:bodyPr/>
          <a:lstStyle/>
          <a:p>
            <a:endParaRPr lang="en-US"/>
          </a:p>
        </p:txBody>
      </p:sp>
      <p:pic>
        <p:nvPicPr>
          <p:cNvPr id="5122" name="Picture 2">
            <a:extLst>
              <a:ext uri="{FF2B5EF4-FFF2-40B4-BE49-F238E27FC236}">
                <a16:creationId xmlns:a16="http://schemas.microsoft.com/office/drawing/2014/main" id="{8F87FA82-B134-A9E4-DBF8-7C3C6551EE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9510" y="0"/>
            <a:ext cx="96012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40685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892D6-9204-D92F-5CA6-2F544458D47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2620F94-4525-B707-95A7-F059143AAF14}"/>
              </a:ext>
            </a:extLst>
          </p:cNvPr>
          <p:cNvSpPr>
            <a:spLocks noGrp="1"/>
          </p:cNvSpPr>
          <p:nvPr>
            <p:ph idx="1"/>
          </p:nvPr>
        </p:nvSpPr>
        <p:spPr>
          <a:xfrm>
            <a:off x="772885" y="2167932"/>
            <a:ext cx="10515600" cy="4441110"/>
          </a:xfrm>
        </p:spPr>
        <p:txBody>
          <a:bodyPr>
            <a:normAutofit/>
          </a:bodyPr>
          <a:lstStyle/>
          <a:p>
            <a:r>
              <a:rPr lang="en-US" sz="2400" b="0" i="0" dirty="0">
                <a:solidFill>
                  <a:srgbClr val="191919"/>
                </a:solidFill>
                <a:effectLst/>
                <a:latin typeface="Arial Narrow" panose="020B0606020202030204" pitchFamily="34" charset="0"/>
              </a:rPr>
              <a:t>metabolomics study on natural senescence based on the </a:t>
            </a:r>
            <a:r>
              <a:rPr lang="en-US" sz="2400" b="0" i="1" dirty="0" err="1">
                <a:solidFill>
                  <a:srgbClr val="191919"/>
                </a:solidFill>
                <a:effectLst/>
                <a:latin typeface="Arial Narrow" panose="020B0606020202030204" pitchFamily="34" charset="0"/>
              </a:rPr>
              <a:t>C.elegans</a:t>
            </a:r>
            <a:r>
              <a:rPr lang="en-US" sz="2400" b="0" i="0" dirty="0">
                <a:solidFill>
                  <a:srgbClr val="191919"/>
                </a:solidFill>
                <a:effectLst/>
                <a:latin typeface="Arial Narrow" panose="020B0606020202030204" pitchFamily="34" charset="0"/>
              </a:rPr>
              <a:t> model. </a:t>
            </a:r>
          </a:p>
          <a:p>
            <a:r>
              <a:rPr lang="en-US" sz="2400" b="0" i="0" dirty="0">
                <a:solidFill>
                  <a:srgbClr val="191919"/>
                </a:solidFill>
                <a:effectLst/>
                <a:latin typeface="Arial Narrow" panose="020B0606020202030204" pitchFamily="34" charset="0"/>
              </a:rPr>
              <a:t>Betaine was identified as a crucial metabolite in the natural aging process. </a:t>
            </a:r>
          </a:p>
          <a:p>
            <a:r>
              <a:rPr lang="en-US" sz="2400" b="0" i="0" dirty="0">
                <a:solidFill>
                  <a:srgbClr val="191919"/>
                </a:solidFill>
                <a:effectLst/>
                <a:latin typeface="Arial Narrow" panose="020B0606020202030204" pitchFamily="34" charset="0"/>
              </a:rPr>
              <a:t>we fed nematodes three antiaging drugs metformin, quercetin, and minocycline. </a:t>
            </a:r>
          </a:p>
          <a:p>
            <a:r>
              <a:rPr lang="en-US" sz="2400" b="0" i="0" dirty="0">
                <a:solidFill>
                  <a:srgbClr val="191919"/>
                </a:solidFill>
                <a:effectLst/>
                <a:latin typeface="Arial Narrow" panose="020B0606020202030204" pitchFamily="34" charset="0"/>
              </a:rPr>
              <a:t>the coregulated metabolic pathways associated with aging include the </a:t>
            </a:r>
            <a:r>
              <a:rPr lang="en-US" sz="2400" b="0" i="0" dirty="0" err="1">
                <a:solidFill>
                  <a:srgbClr val="191919"/>
                </a:solidFill>
                <a:effectLst/>
                <a:latin typeface="Arial Narrow" panose="020B0606020202030204" pitchFamily="34" charset="0"/>
              </a:rPr>
              <a:t>forkhead</a:t>
            </a:r>
            <a:r>
              <a:rPr lang="en-US" sz="2400" b="0" i="0" dirty="0">
                <a:solidFill>
                  <a:srgbClr val="191919"/>
                </a:solidFill>
                <a:effectLst/>
                <a:latin typeface="Arial Narrow" panose="020B0606020202030204" pitchFamily="34" charset="0"/>
              </a:rPr>
              <a:t> box transcription factor (</a:t>
            </a:r>
            <a:r>
              <a:rPr lang="en-US" sz="2400" b="0" i="0" dirty="0" err="1">
                <a:solidFill>
                  <a:srgbClr val="191919"/>
                </a:solidFill>
                <a:effectLst/>
                <a:latin typeface="Arial Narrow" panose="020B0606020202030204" pitchFamily="34" charset="0"/>
              </a:rPr>
              <a:t>FoxO</a:t>
            </a:r>
            <a:r>
              <a:rPr lang="en-US" sz="2400" b="0" i="0" dirty="0">
                <a:solidFill>
                  <a:srgbClr val="191919"/>
                </a:solidFill>
                <a:effectLst/>
                <a:latin typeface="Arial Narrow" panose="020B0606020202030204" pitchFamily="34" charset="0"/>
              </a:rPr>
              <a:t>), p38-mitogen-activated protein kinase (MAPK) and the target of rapamycin (mTOR) signaling pathway, etc. </a:t>
            </a:r>
          </a:p>
          <a:p>
            <a:r>
              <a:rPr lang="en-US" sz="2400" b="0" i="0" dirty="0">
                <a:solidFill>
                  <a:srgbClr val="191919"/>
                </a:solidFill>
                <a:effectLst/>
                <a:latin typeface="Arial Narrow" panose="020B0606020202030204" pitchFamily="34" charset="0"/>
              </a:rPr>
              <a:t>Three antiaging drugs </a:t>
            </a:r>
            <a:r>
              <a:rPr lang="en-US" sz="2400" b="1" i="0" dirty="0">
                <a:solidFill>
                  <a:srgbClr val="191919"/>
                </a:solidFill>
                <a:effectLst/>
                <a:latin typeface="Arial Narrow" panose="020B0606020202030204" pitchFamily="34" charset="0"/>
              </a:rPr>
              <a:t>raised betaine levels</a:t>
            </a:r>
            <a:r>
              <a:rPr lang="en-US" sz="2400" b="0" i="0" dirty="0">
                <a:solidFill>
                  <a:srgbClr val="191919"/>
                </a:solidFill>
                <a:effectLst/>
                <a:latin typeface="Arial Narrow" panose="020B0606020202030204" pitchFamily="34" charset="0"/>
              </a:rPr>
              <a:t>, consistent with high betaine levels in the younger nematode. </a:t>
            </a:r>
          </a:p>
          <a:p>
            <a:r>
              <a:rPr lang="en-US" sz="2400" b="0" i="0" dirty="0">
                <a:solidFill>
                  <a:srgbClr val="191919"/>
                </a:solidFill>
                <a:effectLst/>
                <a:latin typeface="Arial Narrow" panose="020B0606020202030204" pitchFamily="34" charset="0"/>
              </a:rPr>
              <a:t>Supplement of betaine prolonged the lifespan of nematodes via stimulating autophagy and improving antioxidant capacity. Altogether, our data support proof-of-concept evidence that </a:t>
            </a:r>
            <a:r>
              <a:rPr lang="en-US" sz="2400" b="1" i="0" dirty="0">
                <a:solidFill>
                  <a:srgbClr val="FF0000"/>
                </a:solidFill>
                <a:effectLst/>
                <a:latin typeface="Arial Narrow" panose="020B0606020202030204" pitchFamily="34" charset="0"/>
              </a:rPr>
              <a:t>betaine at appropriate concentrations can extend the lifespan of nematodes</a:t>
            </a:r>
            <a:r>
              <a:rPr lang="en-US" sz="2400" b="0" i="0" dirty="0">
                <a:solidFill>
                  <a:srgbClr val="191919"/>
                </a:solidFill>
                <a:effectLst/>
                <a:latin typeface="Arial Narrow" panose="020B0606020202030204" pitchFamily="34" charset="0"/>
              </a:rPr>
              <a:t>.</a:t>
            </a:r>
            <a:endParaRPr lang="en-US" sz="2400" dirty="0">
              <a:latin typeface="Arial Narrow" panose="020B0606020202030204" pitchFamily="34" charset="0"/>
            </a:endParaRPr>
          </a:p>
        </p:txBody>
      </p:sp>
      <p:pic>
        <p:nvPicPr>
          <p:cNvPr id="5" name="Picture 4">
            <a:extLst>
              <a:ext uri="{FF2B5EF4-FFF2-40B4-BE49-F238E27FC236}">
                <a16:creationId xmlns:a16="http://schemas.microsoft.com/office/drawing/2014/main" id="{B2FC8DAE-1A3B-9E15-DD7A-A047CFA4E2F3}"/>
              </a:ext>
            </a:extLst>
          </p:cNvPr>
          <p:cNvPicPr>
            <a:picLocks noChangeAspect="1"/>
          </p:cNvPicPr>
          <p:nvPr/>
        </p:nvPicPr>
        <p:blipFill>
          <a:blip r:embed="rId2"/>
          <a:stretch>
            <a:fillRect/>
          </a:stretch>
        </p:blipFill>
        <p:spPr>
          <a:xfrm>
            <a:off x="84498" y="81258"/>
            <a:ext cx="6681295" cy="1802807"/>
          </a:xfrm>
          <a:prstGeom prst="rect">
            <a:avLst/>
          </a:prstGeom>
        </p:spPr>
      </p:pic>
    </p:spTree>
    <p:extLst>
      <p:ext uri="{BB962C8B-B14F-4D97-AF65-F5344CB8AC3E}">
        <p14:creationId xmlns:p14="http://schemas.microsoft.com/office/powerpoint/2010/main" val="11123768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CA1EE-A288-B731-3611-A017566EBE2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3E66692-C334-6705-80FD-C7BC6783CE3A}"/>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D52C3F74-CA3B-3986-9F86-86CE3AC51157}"/>
              </a:ext>
            </a:extLst>
          </p:cNvPr>
          <p:cNvPicPr>
            <a:picLocks noChangeAspect="1"/>
          </p:cNvPicPr>
          <p:nvPr/>
        </p:nvPicPr>
        <p:blipFill>
          <a:blip r:embed="rId2"/>
          <a:stretch>
            <a:fillRect/>
          </a:stretch>
        </p:blipFill>
        <p:spPr>
          <a:xfrm>
            <a:off x="3860022" y="1175657"/>
            <a:ext cx="5917808" cy="5111838"/>
          </a:xfrm>
          <a:prstGeom prst="rect">
            <a:avLst/>
          </a:prstGeom>
        </p:spPr>
      </p:pic>
    </p:spTree>
    <p:extLst>
      <p:ext uri="{BB962C8B-B14F-4D97-AF65-F5344CB8AC3E}">
        <p14:creationId xmlns:p14="http://schemas.microsoft.com/office/powerpoint/2010/main" val="2315911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84A50-FFF6-8130-2BDB-18A04B1D374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6254B4B-86FF-DED2-8BF1-81F43E138F8F}"/>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AE822D59-0F76-D5CA-1243-34237A3355EA}"/>
              </a:ext>
            </a:extLst>
          </p:cNvPr>
          <p:cNvPicPr>
            <a:picLocks noChangeAspect="1"/>
          </p:cNvPicPr>
          <p:nvPr/>
        </p:nvPicPr>
        <p:blipFill>
          <a:blip r:embed="rId2"/>
          <a:stretch>
            <a:fillRect/>
          </a:stretch>
        </p:blipFill>
        <p:spPr>
          <a:xfrm>
            <a:off x="2904691" y="794427"/>
            <a:ext cx="6575929" cy="5517474"/>
          </a:xfrm>
          <a:prstGeom prst="rect">
            <a:avLst/>
          </a:prstGeom>
        </p:spPr>
      </p:pic>
    </p:spTree>
    <p:extLst>
      <p:ext uri="{BB962C8B-B14F-4D97-AF65-F5344CB8AC3E}">
        <p14:creationId xmlns:p14="http://schemas.microsoft.com/office/powerpoint/2010/main" val="20542185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DE04F-B49D-92E2-B03F-7874AE22341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3EA5D4D-AC28-1FE7-2B5E-52DCB1FA47D5}"/>
              </a:ext>
            </a:extLst>
          </p:cNvPr>
          <p:cNvSpPr>
            <a:spLocks noGrp="1"/>
          </p:cNvSpPr>
          <p:nvPr>
            <p:ph idx="1"/>
          </p:nvPr>
        </p:nvSpPr>
        <p:spPr/>
        <p:txBody>
          <a:bodyPr/>
          <a:lstStyle/>
          <a:p>
            <a:endParaRPr lang="en-US"/>
          </a:p>
        </p:txBody>
      </p:sp>
      <p:pic>
        <p:nvPicPr>
          <p:cNvPr id="6146" name="Picture 2">
            <a:extLst>
              <a:ext uri="{FF2B5EF4-FFF2-40B4-BE49-F238E27FC236}">
                <a16:creationId xmlns:a16="http://schemas.microsoft.com/office/drawing/2014/main" id="{FC359970-1228-8C34-E00B-F85FC6B8A5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7115" y="45217"/>
            <a:ext cx="79152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09478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ADB667-2CF8-BA40-41A0-1B393A75BD54}"/>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2400E1D-3475-295A-7304-60646D3039B9}"/>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68D0D5CD-9AA1-98C7-63FB-481C035CDB1C}"/>
              </a:ext>
            </a:extLst>
          </p:cNvPr>
          <p:cNvPicPr>
            <a:picLocks noChangeAspect="1"/>
          </p:cNvPicPr>
          <p:nvPr/>
        </p:nvPicPr>
        <p:blipFill>
          <a:blip r:embed="rId2"/>
          <a:stretch>
            <a:fillRect/>
          </a:stretch>
        </p:blipFill>
        <p:spPr>
          <a:xfrm>
            <a:off x="2012004" y="1361552"/>
            <a:ext cx="8049762" cy="4514129"/>
          </a:xfrm>
          <a:prstGeom prst="rect">
            <a:avLst/>
          </a:prstGeom>
        </p:spPr>
      </p:pic>
    </p:spTree>
    <p:extLst>
      <p:ext uri="{BB962C8B-B14F-4D97-AF65-F5344CB8AC3E}">
        <p14:creationId xmlns:p14="http://schemas.microsoft.com/office/powerpoint/2010/main" val="3715979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14392-4E55-28B8-A3FE-5112B51FFD28}"/>
              </a:ext>
            </a:extLst>
          </p:cNvPr>
          <p:cNvSpPr>
            <a:spLocks noGrp="1"/>
          </p:cNvSpPr>
          <p:nvPr>
            <p:ph type="title"/>
          </p:nvPr>
        </p:nvSpPr>
        <p:spPr>
          <a:xfrm>
            <a:off x="471435" y="123965"/>
            <a:ext cx="10515600" cy="1325563"/>
          </a:xfrm>
        </p:spPr>
        <p:txBody>
          <a:bodyPr/>
          <a:lstStyle/>
          <a:p>
            <a:r>
              <a:rPr lang="en-US" b="1" dirty="0"/>
              <a:t>TMG</a:t>
            </a:r>
            <a:r>
              <a:rPr lang="en-US" dirty="0"/>
              <a:t> (</a:t>
            </a:r>
            <a:r>
              <a:rPr lang="en-US" b="0" i="1" dirty="0">
                <a:solidFill>
                  <a:srgbClr val="202122"/>
                </a:solidFill>
                <a:effectLst/>
                <a:latin typeface="Arial" panose="020B0604020202020204" pitchFamily="34" charset="0"/>
              </a:rPr>
              <a:t>glycine betaine</a:t>
            </a:r>
            <a:r>
              <a:rPr lang="en-US" b="0" i="0" dirty="0">
                <a:solidFill>
                  <a:srgbClr val="202122"/>
                </a:solidFill>
                <a:effectLst/>
                <a:latin typeface="Arial" panose="020B0604020202020204" pitchFamily="34" charset="0"/>
              </a:rPr>
              <a:t> )</a:t>
            </a:r>
            <a:endParaRPr lang="en-US" dirty="0"/>
          </a:p>
        </p:txBody>
      </p:sp>
      <p:sp>
        <p:nvSpPr>
          <p:cNvPr id="3" name="Content Placeholder 2">
            <a:extLst>
              <a:ext uri="{FF2B5EF4-FFF2-40B4-BE49-F238E27FC236}">
                <a16:creationId xmlns:a16="http://schemas.microsoft.com/office/drawing/2014/main" id="{84DAB26E-FA61-C288-01B9-1C6461650BD5}"/>
              </a:ext>
            </a:extLst>
          </p:cNvPr>
          <p:cNvSpPr>
            <a:spLocks noGrp="1"/>
          </p:cNvSpPr>
          <p:nvPr>
            <p:ph idx="1"/>
          </p:nvPr>
        </p:nvSpPr>
        <p:spPr>
          <a:xfrm>
            <a:off x="747765" y="1449528"/>
            <a:ext cx="10515600" cy="4423526"/>
          </a:xfrm>
        </p:spPr>
        <p:txBody>
          <a:bodyPr>
            <a:normAutofit/>
          </a:bodyPr>
          <a:lstStyle/>
          <a:p>
            <a:r>
              <a:rPr lang="en-US" sz="3200" b="0" i="0" dirty="0">
                <a:solidFill>
                  <a:srgbClr val="202122"/>
                </a:solidFill>
                <a:effectLst/>
                <a:latin typeface="Arial" panose="020B0604020202020204" pitchFamily="34" charset="0"/>
              </a:rPr>
              <a:t>The original betaine, </a:t>
            </a:r>
            <a:r>
              <a:rPr lang="en-US" sz="3200" b="0" i="1" dirty="0">
                <a:solidFill>
                  <a:srgbClr val="202122"/>
                </a:solidFill>
                <a:effectLst/>
                <a:latin typeface="Arial" panose="020B0604020202020204" pitchFamily="34" charset="0"/>
              </a:rPr>
              <a:t>N</a:t>
            </a:r>
            <a:r>
              <a:rPr lang="en-US" sz="3200" b="0" i="0" dirty="0">
                <a:solidFill>
                  <a:srgbClr val="202122"/>
                </a:solidFill>
                <a:effectLst/>
                <a:latin typeface="Arial" panose="020B0604020202020204" pitchFamily="34" charset="0"/>
              </a:rPr>
              <a:t>,</a:t>
            </a:r>
            <a:r>
              <a:rPr lang="en-US" sz="3200" b="0" i="1" dirty="0">
                <a:solidFill>
                  <a:srgbClr val="202122"/>
                </a:solidFill>
                <a:effectLst/>
                <a:latin typeface="Arial" panose="020B0604020202020204" pitchFamily="34" charset="0"/>
              </a:rPr>
              <a:t>N</a:t>
            </a:r>
            <a:r>
              <a:rPr lang="en-US" sz="3200" b="0" i="0" dirty="0">
                <a:solidFill>
                  <a:srgbClr val="202122"/>
                </a:solidFill>
                <a:effectLst/>
                <a:latin typeface="Arial" panose="020B0604020202020204" pitchFamily="34" charset="0"/>
              </a:rPr>
              <a:t>,</a:t>
            </a:r>
            <a:r>
              <a:rPr lang="en-US" sz="3200" b="0" i="1" dirty="0">
                <a:solidFill>
                  <a:srgbClr val="202122"/>
                </a:solidFill>
                <a:effectLst/>
                <a:latin typeface="Arial" panose="020B0604020202020204" pitchFamily="34" charset="0"/>
              </a:rPr>
              <a:t>N</a:t>
            </a:r>
            <a:r>
              <a:rPr lang="en-US" sz="3200" b="0" i="0" dirty="0">
                <a:solidFill>
                  <a:srgbClr val="202122"/>
                </a:solidFill>
                <a:effectLst/>
                <a:latin typeface="Arial" panose="020B0604020202020204" pitchFamily="34" charset="0"/>
              </a:rPr>
              <a:t>-</a:t>
            </a:r>
            <a:r>
              <a:rPr lang="en-US" sz="3200" b="0" i="0" dirty="0" err="1">
                <a:solidFill>
                  <a:srgbClr val="202122"/>
                </a:solidFill>
                <a:effectLst/>
                <a:latin typeface="Arial" panose="020B0604020202020204" pitchFamily="34" charset="0"/>
              </a:rPr>
              <a:t>trimethylglycine</a:t>
            </a:r>
            <a:r>
              <a:rPr lang="en-US" sz="3200" b="0" i="0" dirty="0">
                <a:solidFill>
                  <a:srgbClr val="202122"/>
                </a:solidFill>
                <a:effectLst/>
                <a:latin typeface="Arial" panose="020B0604020202020204" pitchFamily="34" charset="0"/>
              </a:rPr>
              <a:t>, was named after its discovery in </a:t>
            </a:r>
            <a:r>
              <a:rPr lang="en-US" sz="3200" b="0" i="0" u="none" strike="noStrike" dirty="0">
                <a:effectLst/>
                <a:latin typeface="Arial" panose="020B0604020202020204" pitchFamily="34" charset="0"/>
                <a:hlinkClick r:id="rId2" tooltip="Sugar beet"/>
              </a:rPr>
              <a:t>sugar beet</a:t>
            </a:r>
            <a:r>
              <a:rPr lang="en-US" sz="3200" b="0" i="0" dirty="0">
                <a:solidFill>
                  <a:srgbClr val="202122"/>
                </a:solidFill>
                <a:effectLst/>
                <a:latin typeface="Arial" panose="020B0604020202020204" pitchFamily="34" charset="0"/>
              </a:rPr>
              <a:t> (</a:t>
            </a:r>
            <a:r>
              <a:rPr lang="en-US" sz="3200" b="0" i="1" dirty="0">
                <a:solidFill>
                  <a:srgbClr val="202122"/>
                </a:solidFill>
                <a:effectLst/>
                <a:latin typeface="Arial" panose="020B0604020202020204" pitchFamily="34" charset="0"/>
              </a:rPr>
              <a:t>Beta vulgaris</a:t>
            </a:r>
            <a:r>
              <a:rPr lang="en-US" sz="3200" b="0" i="0" dirty="0">
                <a:solidFill>
                  <a:srgbClr val="202122"/>
                </a:solidFill>
                <a:effectLst/>
                <a:latin typeface="Arial" panose="020B0604020202020204" pitchFamily="34" charset="0"/>
              </a:rPr>
              <a:t> subsp. </a:t>
            </a:r>
            <a:r>
              <a:rPr lang="en-US" sz="3200" b="0" i="1" dirty="0">
                <a:solidFill>
                  <a:srgbClr val="202122"/>
                </a:solidFill>
                <a:effectLst/>
                <a:latin typeface="Arial" panose="020B0604020202020204" pitchFamily="34" charset="0"/>
              </a:rPr>
              <a:t>vulgaris</a:t>
            </a:r>
            <a:r>
              <a:rPr lang="en-US" sz="3200" b="0" i="0" dirty="0">
                <a:solidFill>
                  <a:srgbClr val="202122"/>
                </a:solidFill>
                <a:effectLst/>
                <a:latin typeface="Arial" panose="020B0604020202020204" pitchFamily="34" charset="0"/>
              </a:rPr>
              <a:t>) in the nineteenth century.</a:t>
            </a:r>
            <a:r>
              <a:rPr lang="en-US" sz="3200" b="0" i="0" u="none" strike="noStrike" baseline="30000" dirty="0">
                <a:solidFill>
                  <a:srgbClr val="202122"/>
                </a:solidFill>
                <a:effectLst/>
                <a:latin typeface="Arial" panose="020B0604020202020204" pitchFamily="34" charset="0"/>
                <a:hlinkClick r:id="rId3"/>
              </a:rPr>
              <a:t>[4]</a:t>
            </a:r>
            <a:r>
              <a:rPr lang="en-US" sz="3200" b="0" i="0" dirty="0">
                <a:solidFill>
                  <a:srgbClr val="202122"/>
                </a:solidFill>
                <a:effectLst/>
                <a:latin typeface="Arial" panose="020B0604020202020204" pitchFamily="34" charset="0"/>
              </a:rPr>
              <a:t> </a:t>
            </a:r>
          </a:p>
          <a:p>
            <a:r>
              <a:rPr lang="en-US" sz="3200" b="0" i="0" dirty="0">
                <a:solidFill>
                  <a:srgbClr val="202122"/>
                </a:solidFill>
                <a:effectLst/>
                <a:latin typeface="Arial" panose="020B0604020202020204" pitchFamily="34" charset="0"/>
              </a:rPr>
              <a:t>It is a small </a:t>
            </a:r>
            <a:r>
              <a:rPr lang="en-US" sz="3200" b="0" i="1" dirty="0">
                <a:solidFill>
                  <a:srgbClr val="202122"/>
                </a:solidFill>
                <a:effectLst/>
                <a:latin typeface="Arial" panose="020B0604020202020204" pitchFamily="34" charset="0"/>
              </a:rPr>
              <a:t>N</a:t>
            </a:r>
            <a:r>
              <a:rPr lang="en-US" sz="3200" b="0" i="0" dirty="0">
                <a:solidFill>
                  <a:srgbClr val="202122"/>
                </a:solidFill>
                <a:effectLst/>
                <a:latin typeface="Arial" panose="020B0604020202020204" pitchFamily="34" charset="0"/>
              </a:rPr>
              <a:t>-trimethylated </a:t>
            </a:r>
            <a:r>
              <a:rPr lang="en-US" sz="3200" b="0" i="0" u="none" strike="noStrike" dirty="0">
                <a:effectLst/>
                <a:latin typeface="Arial" panose="020B0604020202020204" pitchFamily="34" charset="0"/>
                <a:hlinkClick r:id="rId4" tooltip="Amino acid"/>
              </a:rPr>
              <a:t>amino acid</a:t>
            </a:r>
            <a:r>
              <a:rPr lang="en-US" sz="3200" b="0" i="0" dirty="0">
                <a:solidFill>
                  <a:srgbClr val="202122"/>
                </a:solidFill>
                <a:effectLst/>
                <a:latin typeface="Arial" panose="020B0604020202020204" pitchFamily="34" charset="0"/>
              </a:rPr>
              <a:t>. </a:t>
            </a:r>
          </a:p>
          <a:p>
            <a:r>
              <a:rPr lang="en-US" sz="3200" b="0" i="0" dirty="0">
                <a:solidFill>
                  <a:srgbClr val="202122"/>
                </a:solidFill>
                <a:effectLst/>
                <a:latin typeface="Arial" panose="020B0604020202020204" pitchFamily="34" charset="0"/>
              </a:rPr>
              <a:t>It is a </a:t>
            </a:r>
            <a:r>
              <a:rPr lang="en-US" sz="3200" b="0" i="0" u="none" strike="noStrike" dirty="0">
                <a:effectLst/>
                <a:latin typeface="Arial" panose="020B0604020202020204" pitchFamily="34" charset="0"/>
                <a:hlinkClick r:id="rId5" tooltip="Zwitterion"/>
              </a:rPr>
              <a:t>zwitterion</a:t>
            </a:r>
            <a:r>
              <a:rPr lang="en-US" sz="3200" b="0" i="0" dirty="0">
                <a:solidFill>
                  <a:srgbClr val="202122"/>
                </a:solidFill>
                <a:effectLst/>
                <a:latin typeface="Arial" panose="020B0604020202020204" pitchFamily="34" charset="0"/>
              </a:rPr>
              <a:t>, which cannot isomerize because there is no labile hydrogen atom attached to the nitrogen atom. </a:t>
            </a:r>
          </a:p>
          <a:p>
            <a:r>
              <a:rPr lang="en-US" sz="3200" b="0" i="0" dirty="0">
                <a:solidFill>
                  <a:srgbClr val="202122"/>
                </a:solidFill>
                <a:effectLst/>
                <a:latin typeface="Arial" panose="020B0604020202020204" pitchFamily="34" charset="0"/>
              </a:rPr>
              <a:t>This substance may be called </a:t>
            </a:r>
            <a:r>
              <a:rPr lang="en-US" sz="3200" b="0" i="1" dirty="0">
                <a:solidFill>
                  <a:srgbClr val="202122"/>
                </a:solidFill>
                <a:effectLst/>
                <a:latin typeface="Arial" panose="020B0604020202020204" pitchFamily="34" charset="0"/>
              </a:rPr>
              <a:t>glycine betaine</a:t>
            </a:r>
            <a:r>
              <a:rPr lang="en-US" sz="3200" b="0" i="0" dirty="0">
                <a:solidFill>
                  <a:srgbClr val="202122"/>
                </a:solidFill>
                <a:effectLst/>
                <a:latin typeface="Arial" panose="020B0604020202020204" pitchFamily="34" charset="0"/>
              </a:rPr>
              <a:t> to distinguish it from other betaines.</a:t>
            </a:r>
            <a:endParaRPr lang="en-US" sz="3200" dirty="0"/>
          </a:p>
        </p:txBody>
      </p:sp>
    </p:spTree>
    <p:extLst>
      <p:ext uri="{BB962C8B-B14F-4D97-AF65-F5344CB8AC3E}">
        <p14:creationId xmlns:p14="http://schemas.microsoft.com/office/powerpoint/2010/main" val="3597283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E24F9-045A-D56B-0EFF-22FA0C56E13F}"/>
              </a:ext>
            </a:extLst>
          </p:cNvPr>
          <p:cNvSpPr>
            <a:spLocks noGrp="1"/>
          </p:cNvSpPr>
          <p:nvPr>
            <p:ph type="title"/>
          </p:nvPr>
        </p:nvSpPr>
        <p:spPr>
          <a:xfrm>
            <a:off x="642257" y="98844"/>
            <a:ext cx="10515600" cy="730146"/>
          </a:xfrm>
        </p:spPr>
        <p:txBody>
          <a:bodyPr/>
          <a:lstStyle/>
          <a:p>
            <a:r>
              <a:rPr lang="en-US" b="1" dirty="0" err="1">
                <a:solidFill>
                  <a:srgbClr val="1F1F1F"/>
                </a:solidFill>
                <a:latin typeface="ElsevierSans"/>
              </a:rPr>
              <a:t>Trimethylglycine</a:t>
            </a:r>
            <a:r>
              <a:rPr lang="en-US" b="1" dirty="0">
                <a:solidFill>
                  <a:srgbClr val="1F1F1F"/>
                </a:solidFill>
                <a:latin typeface="ElsevierSans"/>
              </a:rPr>
              <a:t> source, structure, osmolyte</a:t>
            </a:r>
            <a:endParaRPr lang="en-US" dirty="0"/>
          </a:p>
        </p:txBody>
      </p:sp>
      <p:sp>
        <p:nvSpPr>
          <p:cNvPr id="3" name="Content Placeholder 2">
            <a:extLst>
              <a:ext uri="{FF2B5EF4-FFF2-40B4-BE49-F238E27FC236}">
                <a16:creationId xmlns:a16="http://schemas.microsoft.com/office/drawing/2014/main" id="{62937378-2ED8-A470-2E42-CB358C8268DA}"/>
              </a:ext>
            </a:extLst>
          </p:cNvPr>
          <p:cNvSpPr>
            <a:spLocks noGrp="1"/>
          </p:cNvSpPr>
          <p:nvPr>
            <p:ph idx="1"/>
          </p:nvPr>
        </p:nvSpPr>
        <p:spPr>
          <a:xfrm>
            <a:off x="843224" y="1080198"/>
            <a:ext cx="10888226" cy="5533257"/>
          </a:xfrm>
        </p:spPr>
        <p:txBody>
          <a:bodyPr>
            <a:normAutofit fontScale="85000" lnSpcReduction="20000"/>
          </a:bodyPr>
          <a:lstStyle/>
          <a:p>
            <a:r>
              <a:rPr lang="en-US" sz="3600" b="0" i="0" dirty="0">
                <a:solidFill>
                  <a:srgbClr val="1F1F1F"/>
                </a:solidFill>
                <a:effectLst/>
                <a:latin typeface="ElsevierGulliver"/>
              </a:rPr>
              <a:t>was discovered in the early 19th century in </a:t>
            </a:r>
            <a:r>
              <a:rPr lang="en-US" sz="3600" b="0" i="0" dirty="0">
                <a:solidFill>
                  <a:srgbClr val="1F1F1F"/>
                </a:solidFill>
                <a:effectLst/>
                <a:latin typeface="ElsevierGulliver"/>
                <a:hlinkClick r:id="rId2" tooltip="Learn more about sugar beets from ScienceDirect's AI-generated Topic Pages"/>
              </a:rPr>
              <a:t>sugar beets</a:t>
            </a:r>
            <a:r>
              <a:rPr lang="en-US" sz="3600" b="0" i="0" dirty="0">
                <a:solidFill>
                  <a:srgbClr val="1F1F1F"/>
                </a:solidFill>
                <a:effectLst/>
                <a:latin typeface="ElsevierGulliver"/>
              </a:rPr>
              <a:t>. </a:t>
            </a:r>
          </a:p>
          <a:p>
            <a:r>
              <a:rPr lang="en-US" sz="3600" b="0" i="0" dirty="0">
                <a:solidFill>
                  <a:srgbClr val="1F1F1F"/>
                </a:solidFill>
                <a:effectLst/>
                <a:latin typeface="ElsevierGulliver"/>
              </a:rPr>
              <a:t>be synthesized in mitochondria through a two-step </a:t>
            </a:r>
            <a:r>
              <a:rPr lang="en-US" sz="3600" b="0" i="0" dirty="0">
                <a:solidFill>
                  <a:srgbClr val="1F1F1F"/>
                </a:solidFill>
                <a:effectLst/>
                <a:latin typeface="ElsevierGulliver"/>
                <a:hlinkClick r:id="rId3" tooltip="Learn more about oxidation reaction from ScienceDirect's AI-generated Topic Pages"/>
              </a:rPr>
              <a:t>oxidation reaction</a:t>
            </a:r>
            <a:r>
              <a:rPr lang="en-US" sz="3600" b="0" i="0" dirty="0">
                <a:solidFill>
                  <a:srgbClr val="1F1F1F"/>
                </a:solidFill>
                <a:effectLst/>
                <a:latin typeface="ElsevierGulliver"/>
              </a:rPr>
              <a:t> from </a:t>
            </a:r>
            <a:r>
              <a:rPr lang="en-US" sz="3600" b="0" i="0" dirty="0">
                <a:solidFill>
                  <a:srgbClr val="1F1F1F"/>
                </a:solidFill>
                <a:effectLst/>
                <a:latin typeface="ElsevierGulliver"/>
                <a:hlinkClick r:id="rId4" tooltip="Learn more about choline from ScienceDirect's AI-generated Topic Pages"/>
              </a:rPr>
              <a:t>choline</a:t>
            </a:r>
            <a:r>
              <a:rPr lang="en-US" sz="3600" b="0" i="0" dirty="0">
                <a:solidFill>
                  <a:srgbClr val="1F1F1F"/>
                </a:solidFill>
                <a:effectLst/>
                <a:latin typeface="ElsevierGulliver"/>
              </a:rPr>
              <a:t> (Park &amp; Garrow, 1999; Weinhold &amp; Sanders, 1973). </a:t>
            </a:r>
            <a:endParaRPr lang="en-US" sz="3600" b="0" i="0" dirty="0">
              <a:solidFill>
                <a:srgbClr val="1F1F1F"/>
              </a:solidFill>
              <a:effectLst/>
              <a:latin typeface="ElsevierSans"/>
            </a:endParaRPr>
          </a:p>
          <a:p>
            <a:r>
              <a:rPr lang="en-US" sz="3600" b="0" i="0" dirty="0">
                <a:solidFill>
                  <a:srgbClr val="1F1F1F"/>
                </a:solidFill>
                <a:effectLst/>
                <a:latin typeface="ElsevierGulliver"/>
              </a:rPr>
              <a:t>has been found as a naturally occurring compound in a variety of other foods, including </a:t>
            </a:r>
            <a:r>
              <a:rPr lang="en-US" sz="3600" b="0" i="0" dirty="0">
                <a:solidFill>
                  <a:srgbClr val="1F1F1F"/>
                </a:solidFill>
                <a:effectLst/>
                <a:latin typeface="ElsevierGulliver"/>
                <a:hlinkClick r:id="rId5" tooltip="Learn more about wheat germ from ScienceDirect's AI-generated Topic Pages"/>
              </a:rPr>
              <a:t>wheat germ</a:t>
            </a:r>
            <a:r>
              <a:rPr lang="en-US" sz="3600" b="0" i="0" dirty="0">
                <a:solidFill>
                  <a:srgbClr val="1F1F1F"/>
                </a:solidFill>
                <a:effectLst/>
                <a:latin typeface="ElsevierGulliver"/>
              </a:rPr>
              <a:t>, </a:t>
            </a:r>
            <a:r>
              <a:rPr lang="en-US" sz="3600" b="0" i="0" dirty="0">
                <a:solidFill>
                  <a:srgbClr val="1F1F1F"/>
                </a:solidFill>
                <a:effectLst/>
                <a:latin typeface="ElsevierGulliver"/>
                <a:hlinkClick r:id="rId6" tooltip="Learn more about mollusks from ScienceDirect's AI-generated Topic Pages"/>
              </a:rPr>
              <a:t>mollusks</a:t>
            </a:r>
            <a:r>
              <a:rPr lang="en-US" sz="3600" b="0" i="0" dirty="0">
                <a:solidFill>
                  <a:srgbClr val="1F1F1F"/>
                </a:solidFill>
                <a:effectLst/>
                <a:latin typeface="ElsevierGulliver"/>
              </a:rPr>
              <a:t>, and spinach (Craig, 2004). </a:t>
            </a:r>
            <a:endParaRPr lang="en-US" sz="3600" b="0" i="0" dirty="0">
              <a:solidFill>
                <a:srgbClr val="1F1F1F"/>
              </a:solidFill>
              <a:effectLst/>
              <a:latin typeface="ElsevierSans"/>
            </a:endParaRPr>
          </a:p>
          <a:p>
            <a:r>
              <a:rPr lang="en-US" sz="3600" b="0" i="0" dirty="0">
                <a:solidFill>
                  <a:srgbClr val="1F1F1F"/>
                </a:solidFill>
                <a:effectLst/>
                <a:latin typeface="ElsevierSans"/>
              </a:rPr>
              <a:t>Structurally, it is a zwitterion with both positively and negatively charged groups, providing stability in solution. </a:t>
            </a:r>
          </a:p>
          <a:p>
            <a:r>
              <a:rPr lang="en-US" sz="3600" b="0" i="0" dirty="0">
                <a:solidFill>
                  <a:srgbClr val="1F1F1F"/>
                </a:solidFill>
                <a:effectLst/>
                <a:latin typeface="ElsevierSans"/>
              </a:rPr>
              <a:t>It functions as an </a:t>
            </a:r>
            <a:r>
              <a:rPr lang="en-US" sz="3600" b="1" i="0" dirty="0">
                <a:solidFill>
                  <a:srgbClr val="1F1F1F"/>
                </a:solidFill>
                <a:effectLst/>
                <a:latin typeface="ElsevierSans"/>
              </a:rPr>
              <a:t>osmolyte</a:t>
            </a:r>
            <a:r>
              <a:rPr lang="en-US" sz="3600" b="0" i="0" dirty="0">
                <a:solidFill>
                  <a:srgbClr val="1F1F1F"/>
                </a:solidFill>
                <a:effectLst/>
                <a:latin typeface="ElsevierSans"/>
              </a:rPr>
              <a:t>, a methyl donor, and plays a specialized role in the liver.</a:t>
            </a:r>
          </a:p>
          <a:p>
            <a:r>
              <a:rPr lang="en-US" sz="3600" b="0" i="0" dirty="0">
                <a:solidFill>
                  <a:srgbClr val="1F1F1F"/>
                </a:solidFill>
                <a:effectLst/>
                <a:latin typeface="ElsevierGulliver"/>
              </a:rPr>
              <a:t>betaine is also the main water-soluble component of </a:t>
            </a:r>
            <a:r>
              <a:rPr lang="en-US" sz="3600" b="0" i="0" dirty="0">
                <a:solidFill>
                  <a:srgbClr val="1F1F1F"/>
                </a:solidFill>
                <a:effectLst/>
                <a:latin typeface="ElsevierGulliver"/>
                <a:hlinkClick r:id="rId7" tooltip="Learn more about traditional Chinese medicine from ScienceDirect's AI-generated Topic Pages"/>
              </a:rPr>
              <a:t>traditional Chinese medicine</a:t>
            </a:r>
            <a:r>
              <a:rPr lang="en-US" sz="3600" b="0" i="0" dirty="0">
                <a:solidFill>
                  <a:srgbClr val="1F1F1F"/>
                </a:solidFill>
                <a:effectLst/>
                <a:latin typeface="ElsevierGulliver"/>
              </a:rPr>
              <a:t> </a:t>
            </a:r>
            <a:r>
              <a:rPr lang="en-US" sz="3600" b="0" i="1" dirty="0" err="1">
                <a:solidFill>
                  <a:srgbClr val="1F1F1F"/>
                </a:solidFill>
                <a:effectLst/>
                <a:latin typeface="ElsevierGulliver"/>
                <a:hlinkClick r:id="rId8" tooltip="Learn more about Lycium barbarum from ScienceDirect's AI-generated Topic Pages"/>
              </a:rPr>
              <a:t>Lycium</a:t>
            </a:r>
            <a:r>
              <a:rPr lang="en-US" sz="3600" b="0" i="1" dirty="0">
                <a:solidFill>
                  <a:srgbClr val="1F1F1F"/>
                </a:solidFill>
                <a:effectLst/>
                <a:latin typeface="ElsevierGulliver"/>
                <a:hlinkClick r:id="rId8" tooltip="Learn more about Lycium barbarum from ScienceDirect's AI-generated Topic Pages"/>
              </a:rPr>
              <a:t> </a:t>
            </a:r>
            <a:r>
              <a:rPr lang="en-US" sz="3600" b="0" i="1" dirty="0" err="1">
                <a:solidFill>
                  <a:srgbClr val="1F1F1F"/>
                </a:solidFill>
                <a:effectLst/>
                <a:latin typeface="ElsevierGulliver"/>
                <a:hlinkClick r:id="rId8" tooltip="Learn more about Lycium barbarum from ScienceDirect's AI-generated Topic Pages"/>
              </a:rPr>
              <a:t>barbarum</a:t>
            </a:r>
            <a:r>
              <a:rPr lang="en-US" sz="3600" b="0" i="0" dirty="0">
                <a:solidFill>
                  <a:srgbClr val="1F1F1F"/>
                </a:solidFill>
                <a:effectLst/>
                <a:latin typeface="ElsevierGulliver"/>
              </a:rPr>
              <a:t>.</a:t>
            </a:r>
          </a:p>
          <a:p>
            <a:endParaRPr lang="en-US" sz="3600" dirty="0"/>
          </a:p>
        </p:txBody>
      </p:sp>
    </p:spTree>
    <p:extLst>
      <p:ext uri="{BB962C8B-B14F-4D97-AF65-F5344CB8AC3E}">
        <p14:creationId xmlns:p14="http://schemas.microsoft.com/office/powerpoint/2010/main" val="3734080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A8BEB-1DAF-38D6-B5E1-D471F78302B4}"/>
              </a:ext>
            </a:extLst>
          </p:cNvPr>
          <p:cNvSpPr>
            <a:spLocks noGrp="1"/>
          </p:cNvSpPr>
          <p:nvPr>
            <p:ph type="title"/>
          </p:nvPr>
        </p:nvSpPr>
        <p:spPr/>
        <p:txBody>
          <a:bodyPr/>
          <a:lstStyle/>
          <a:p>
            <a:r>
              <a:rPr lang="en-US" b="0" i="0" dirty="0">
                <a:solidFill>
                  <a:srgbClr val="202122"/>
                </a:solidFill>
                <a:effectLst/>
                <a:latin typeface="Arial" panose="020B0604020202020204" pitchFamily="34" charset="0"/>
              </a:rPr>
              <a:t>donating </a:t>
            </a:r>
            <a:r>
              <a:rPr lang="en-US" b="0" i="0" u="none" strike="noStrike" dirty="0">
                <a:effectLst/>
                <a:latin typeface="Arial" panose="020B0604020202020204" pitchFamily="34" charset="0"/>
                <a:hlinkClick r:id="rId2" tooltip="Methyl group"/>
              </a:rPr>
              <a:t>methyl groups</a:t>
            </a:r>
            <a:r>
              <a:rPr lang="en-US" b="0" i="0" dirty="0">
                <a:solidFill>
                  <a:srgbClr val="202122"/>
                </a:solidFill>
                <a:effectLst/>
                <a:latin typeface="Arial" panose="020B0604020202020204" pitchFamily="34" charset="0"/>
              </a:rPr>
              <a:t> (–CH</a:t>
            </a:r>
            <a:r>
              <a:rPr lang="en-US" b="0" i="0" baseline="-25000" dirty="0">
                <a:solidFill>
                  <a:srgbClr val="202122"/>
                </a:solidFill>
                <a:effectLst/>
                <a:latin typeface="Arial" panose="020B0604020202020204" pitchFamily="34" charset="0"/>
              </a:rPr>
              <a:t>3</a:t>
            </a:r>
            <a:r>
              <a:rPr lang="en-US" b="0" i="0" dirty="0">
                <a:solidFill>
                  <a:srgbClr val="202122"/>
                </a:solidFill>
                <a:effectLst/>
                <a:latin typeface="Arial" panose="020B0604020202020204" pitchFamily="34" charset="0"/>
              </a:rPr>
              <a:t>) </a:t>
            </a:r>
            <a:endParaRPr lang="en-US" dirty="0"/>
          </a:p>
        </p:txBody>
      </p:sp>
      <p:sp>
        <p:nvSpPr>
          <p:cNvPr id="3" name="Content Placeholder 2">
            <a:extLst>
              <a:ext uri="{FF2B5EF4-FFF2-40B4-BE49-F238E27FC236}">
                <a16:creationId xmlns:a16="http://schemas.microsoft.com/office/drawing/2014/main" id="{B63E0C0E-A149-C4E5-8C86-22A4801BCD5B}"/>
              </a:ext>
            </a:extLst>
          </p:cNvPr>
          <p:cNvSpPr>
            <a:spLocks noGrp="1"/>
          </p:cNvSpPr>
          <p:nvPr>
            <p:ph idx="1"/>
          </p:nvPr>
        </p:nvSpPr>
        <p:spPr>
          <a:xfrm>
            <a:off x="838200" y="1825624"/>
            <a:ext cx="10515600" cy="4630441"/>
          </a:xfrm>
        </p:spPr>
        <p:txBody>
          <a:bodyPr>
            <a:normAutofit lnSpcReduction="10000"/>
          </a:bodyPr>
          <a:lstStyle/>
          <a:p>
            <a:r>
              <a:rPr lang="en-US" sz="3200" b="0" i="0" dirty="0" err="1">
                <a:solidFill>
                  <a:srgbClr val="202122"/>
                </a:solidFill>
                <a:effectLst/>
                <a:latin typeface="Arial" panose="020B0604020202020204" pitchFamily="34" charset="0"/>
              </a:rPr>
              <a:t>Trimethylglycine</a:t>
            </a:r>
            <a:r>
              <a:rPr lang="en-US" sz="3200" b="0" i="0" dirty="0">
                <a:solidFill>
                  <a:srgbClr val="202122"/>
                </a:solidFill>
                <a:effectLst/>
                <a:latin typeface="Arial" panose="020B0604020202020204" pitchFamily="34" charset="0"/>
              </a:rPr>
              <a:t> is an important </a:t>
            </a:r>
            <a:r>
              <a:rPr lang="en-US" sz="3200" b="0" i="0" u="none" strike="noStrike" dirty="0">
                <a:effectLst/>
                <a:latin typeface="Arial" panose="020B0604020202020204" pitchFamily="34" charset="0"/>
                <a:hlinkClick r:id="rId3" tooltip="Cofactor (biochemistry)"/>
              </a:rPr>
              <a:t>cofactor</a:t>
            </a:r>
            <a:r>
              <a:rPr lang="en-US" sz="3200" b="0" i="0" dirty="0">
                <a:solidFill>
                  <a:srgbClr val="202122"/>
                </a:solidFill>
                <a:effectLst/>
                <a:latin typeface="Arial" panose="020B0604020202020204" pitchFamily="34" charset="0"/>
              </a:rPr>
              <a:t> in </a:t>
            </a:r>
            <a:r>
              <a:rPr lang="en-US" sz="3200" b="0" i="0" u="none" strike="noStrike" dirty="0">
                <a:effectLst/>
                <a:latin typeface="Arial" panose="020B0604020202020204" pitchFamily="34" charset="0"/>
                <a:hlinkClick r:id="rId4" tooltip="Methylation"/>
              </a:rPr>
              <a:t>methylation</a:t>
            </a:r>
            <a:r>
              <a:rPr lang="en-US" sz="3200" b="0" i="0" dirty="0">
                <a:solidFill>
                  <a:srgbClr val="202122"/>
                </a:solidFill>
                <a:effectLst/>
                <a:latin typeface="Arial" panose="020B0604020202020204" pitchFamily="34" charset="0"/>
              </a:rPr>
              <a:t>, a process that occurs in every mammalian cell donating </a:t>
            </a:r>
            <a:r>
              <a:rPr lang="en-US" sz="3200" b="0" i="0" u="none" strike="noStrike" dirty="0">
                <a:effectLst/>
                <a:latin typeface="Arial" panose="020B0604020202020204" pitchFamily="34" charset="0"/>
                <a:hlinkClick r:id="rId2" tooltip="Methyl group"/>
              </a:rPr>
              <a:t>methyl groups</a:t>
            </a:r>
            <a:r>
              <a:rPr lang="en-US" sz="3200" b="0" i="0" dirty="0">
                <a:solidFill>
                  <a:srgbClr val="202122"/>
                </a:solidFill>
                <a:effectLst/>
                <a:latin typeface="Arial" panose="020B0604020202020204" pitchFamily="34" charset="0"/>
              </a:rPr>
              <a:t> (–CH</a:t>
            </a:r>
            <a:r>
              <a:rPr lang="en-US" sz="3200" b="0" i="0" baseline="-25000" dirty="0">
                <a:solidFill>
                  <a:srgbClr val="202122"/>
                </a:solidFill>
                <a:effectLst/>
                <a:latin typeface="Arial" panose="020B0604020202020204" pitchFamily="34" charset="0"/>
              </a:rPr>
              <a:t>3</a:t>
            </a:r>
            <a:r>
              <a:rPr lang="en-US" sz="3200" b="0" i="0" dirty="0">
                <a:solidFill>
                  <a:srgbClr val="202122"/>
                </a:solidFill>
                <a:effectLst/>
                <a:latin typeface="Arial" panose="020B0604020202020204" pitchFamily="34" charset="0"/>
              </a:rPr>
              <a:t>) for other processes in the body. </a:t>
            </a:r>
          </a:p>
          <a:p>
            <a:r>
              <a:rPr lang="en-US" sz="3200" b="0" i="0" dirty="0">
                <a:solidFill>
                  <a:srgbClr val="202122"/>
                </a:solidFill>
                <a:effectLst/>
                <a:latin typeface="Arial" panose="020B0604020202020204" pitchFamily="34" charset="0"/>
              </a:rPr>
              <a:t>These processes include the synthesis of </a:t>
            </a:r>
            <a:r>
              <a:rPr lang="en-US" sz="3200" b="0" i="0" u="none" strike="noStrike" dirty="0">
                <a:effectLst/>
                <a:latin typeface="Arial" panose="020B0604020202020204" pitchFamily="34" charset="0"/>
                <a:hlinkClick r:id="rId5" tooltip="Neurotransmitter"/>
              </a:rPr>
              <a:t>neurotransmitters</a:t>
            </a:r>
            <a:r>
              <a:rPr lang="en-US" sz="3200" b="0" i="0" dirty="0">
                <a:solidFill>
                  <a:srgbClr val="202122"/>
                </a:solidFill>
                <a:effectLst/>
                <a:latin typeface="Arial" panose="020B0604020202020204" pitchFamily="34" charset="0"/>
              </a:rPr>
              <a:t> such as </a:t>
            </a:r>
            <a:r>
              <a:rPr lang="en-US" sz="3200" b="0" i="0" u="none" strike="noStrike" dirty="0">
                <a:effectLst/>
                <a:latin typeface="Arial" panose="020B0604020202020204" pitchFamily="34" charset="0"/>
                <a:hlinkClick r:id="rId6" tooltip="Dopamine"/>
              </a:rPr>
              <a:t>dopamine</a:t>
            </a:r>
            <a:r>
              <a:rPr lang="en-US" sz="3200" b="0" i="0" dirty="0">
                <a:solidFill>
                  <a:srgbClr val="202122"/>
                </a:solidFill>
                <a:effectLst/>
                <a:latin typeface="Arial" panose="020B0604020202020204" pitchFamily="34" charset="0"/>
              </a:rPr>
              <a:t> and </a:t>
            </a:r>
            <a:r>
              <a:rPr lang="en-US" sz="3200" b="0" i="0" u="none" strike="noStrike" dirty="0">
                <a:effectLst/>
                <a:latin typeface="Arial" panose="020B0604020202020204" pitchFamily="34" charset="0"/>
                <a:hlinkClick r:id="rId7" tooltip="Serotonin"/>
              </a:rPr>
              <a:t>serotonin</a:t>
            </a:r>
            <a:r>
              <a:rPr lang="en-US" sz="3200" b="0" i="0" dirty="0">
                <a:solidFill>
                  <a:srgbClr val="202122"/>
                </a:solidFill>
                <a:effectLst/>
                <a:latin typeface="Arial" panose="020B0604020202020204" pitchFamily="34" charset="0"/>
              </a:rPr>
              <a:t>. </a:t>
            </a:r>
          </a:p>
          <a:p>
            <a:r>
              <a:rPr lang="en-US" sz="3200" b="0" i="0" dirty="0">
                <a:solidFill>
                  <a:srgbClr val="202122"/>
                </a:solidFill>
                <a:effectLst/>
                <a:latin typeface="Arial" panose="020B0604020202020204" pitchFamily="34" charset="0"/>
              </a:rPr>
              <a:t>Methylation is also required for the biosynthesis of </a:t>
            </a:r>
            <a:r>
              <a:rPr lang="en-US" sz="3200" b="0" i="0" u="none" strike="noStrike" dirty="0">
                <a:effectLst/>
                <a:latin typeface="Arial" panose="020B0604020202020204" pitchFamily="34" charset="0"/>
                <a:hlinkClick r:id="rId8" tooltip="Melatonin"/>
              </a:rPr>
              <a:t>melatonin</a:t>
            </a:r>
            <a:r>
              <a:rPr lang="en-US" sz="3200" b="0" i="0" dirty="0">
                <a:solidFill>
                  <a:srgbClr val="202122"/>
                </a:solidFill>
                <a:effectLst/>
                <a:latin typeface="Arial" panose="020B0604020202020204" pitchFamily="34" charset="0"/>
              </a:rPr>
              <a:t> and the </a:t>
            </a:r>
            <a:r>
              <a:rPr lang="en-US" sz="3200" b="0" i="0" u="none" strike="noStrike" dirty="0">
                <a:effectLst/>
                <a:latin typeface="Arial" panose="020B0604020202020204" pitchFamily="34" charset="0"/>
                <a:hlinkClick r:id="rId9" tooltip="Electron transport chain"/>
              </a:rPr>
              <a:t>electron transport chain</a:t>
            </a:r>
            <a:r>
              <a:rPr lang="en-US" sz="3200" b="0" i="0" dirty="0">
                <a:solidFill>
                  <a:srgbClr val="202122"/>
                </a:solidFill>
                <a:effectLst/>
                <a:latin typeface="Arial" panose="020B0604020202020204" pitchFamily="34" charset="0"/>
              </a:rPr>
              <a:t> constituent </a:t>
            </a:r>
            <a:r>
              <a:rPr lang="en-US" sz="3200" b="0" i="0" u="none" strike="noStrike" dirty="0">
                <a:effectLst/>
                <a:latin typeface="Arial" panose="020B0604020202020204" pitchFamily="34" charset="0"/>
                <a:hlinkClick r:id="rId10" tooltip="Coenzyme Q10"/>
              </a:rPr>
              <a:t>coenzyme Q</a:t>
            </a:r>
            <a:r>
              <a:rPr lang="en-US" sz="3200" b="0" i="0" u="none" strike="noStrike" baseline="-25000" dirty="0">
                <a:effectLst/>
                <a:latin typeface="Arial" panose="020B0604020202020204" pitchFamily="34" charset="0"/>
                <a:hlinkClick r:id="rId10" tooltip="Coenzyme Q10"/>
              </a:rPr>
              <a:t>10</a:t>
            </a:r>
            <a:r>
              <a:rPr lang="en-US" sz="3200" b="0" i="0" dirty="0">
                <a:solidFill>
                  <a:srgbClr val="202122"/>
                </a:solidFill>
                <a:effectLst/>
                <a:latin typeface="Arial" panose="020B0604020202020204" pitchFamily="34" charset="0"/>
              </a:rPr>
              <a:t>, as well as the methylation of DNA for epigenetics.</a:t>
            </a:r>
            <a:endParaRPr lang="en-US" sz="3200" dirty="0"/>
          </a:p>
        </p:txBody>
      </p:sp>
    </p:spTree>
    <p:extLst>
      <p:ext uri="{BB962C8B-B14F-4D97-AF65-F5344CB8AC3E}">
        <p14:creationId xmlns:p14="http://schemas.microsoft.com/office/powerpoint/2010/main" val="26667703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859DB-C68D-74F1-A7C7-6306C5DF69B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FFA9F5A-28FE-8D5A-6D84-0C58D1381E96}"/>
              </a:ext>
            </a:extLst>
          </p:cNvPr>
          <p:cNvSpPr>
            <a:spLocks noGrp="1"/>
          </p:cNvSpPr>
          <p:nvPr>
            <p:ph idx="1"/>
          </p:nvPr>
        </p:nvSpPr>
        <p:spPr/>
        <p:txBody>
          <a:bodyPr/>
          <a:lstStyle/>
          <a:p>
            <a:endParaRPr lang="en-US"/>
          </a:p>
        </p:txBody>
      </p:sp>
      <p:pic>
        <p:nvPicPr>
          <p:cNvPr id="2050" name="Picture 2">
            <a:extLst>
              <a:ext uri="{FF2B5EF4-FFF2-40B4-BE49-F238E27FC236}">
                <a16:creationId xmlns:a16="http://schemas.microsoft.com/office/drawing/2014/main" id="{72F8DE3F-2D89-71E5-BD32-B7EB904B58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2662" y="2431701"/>
            <a:ext cx="8734432" cy="3936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3605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2A0DA-FA8B-EC86-4097-A24DFE808284}"/>
              </a:ext>
            </a:extLst>
          </p:cNvPr>
          <p:cNvSpPr>
            <a:spLocks noGrp="1"/>
          </p:cNvSpPr>
          <p:nvPr>
            <p:ph type="title"/>
          </p:nvPr>
        </p:nvSpPr>
        <p:spPr/>
        <p:txBody>
          <a:bodyPr/>
          <a:lstStyle/>
          <a:p>
            <a:r>
              <a:rPr lang="en-US" b="0" i="0" dirty="0">
                <a:solidFill>
                  <a:srgbClr val="202122"/>
                </a:solidFill>
                <a:effectLst/>
                <a:latin typeface="Arial" panose="020B0604020202020204" pitchFamily="34" charset="0"/>
              </a:rPr>
              <a:t>homocysteine</a:t>
            </a:r>
            <a:endParaRPr lang="en-US" dirty="0"/>
          </a:p>
        </p:txBody>
      </p:sp>
      <p:sp>
        <p:nvSpPr>
          <p:cNvPr id="3" name="Content Placeholder 2">
            <a:extLst>
              <a:ext uri="{FF2B5EF4-FFF2-40B4-BE49-F238E27FC236}">
                <a16:creationId xmlns:a16="http://schemas.microsoft.com/office/drawing/2014/main" id="{FEC8084E-BCA5-2BC0-553B-07ABBD97D5C1}"/>
              </a:ext>
            </a:extLst>
          </p:cNvPr>
          <p:cNvSpPr>
            <a:spLocks noGrp="1"/>
          </p:cNvSpPr>
          <p:nvPr>
            <p:ph idx="1"/>
          </p:nvPr>
        </p:nvSpPr>
        <p:spPr/>
        <p:txBody>
          <a:bodyPr>
            <a:normAutofit/>
          </a:bodyPr>
          <a:lstStyle/>
          <a:p>
            <a:r>
              <a:rPr lang="en-US" sz="3200" b="0" i="0" dirty="0">
                <a:solidFill>
                  <a:srgbClr val="202122"/>
                </a:solidFill>
                <a:effectLst/>
                <a:latin typeface="Arial" panose="020B0604020202020204" pitchFamily="34" charset="0"/>
              </a:rPr>
              <a:t>Despite its natural formation, homocysteine has been linked to inflammation, depression, specific forms of dementia, and various types of vascular disease. </a:t>
            </a:r>
          </a:p>
          <a:p>
            <a:r>
              <a:rPr lang="en-US" sz="3200" b="0" i="0" dirty="0">
                <a:solidFill>
                  <a:srgbClr val="202122"/>
                </a:solidFill>
                <a:effectLst/>
                <a:latin typeface="Arial" panose="020B0604020202020204" pitchFamily="34" charset="0"/>
              </a:rPr>
              <a:t>The </a:t>
            </a:r>
            <a:r>
              <a:rPr lang="en-US" sz="3200" b="0" i="0" dirty="0" err="1">
                <a:solidFill>
                  <a:srgbClr val="202122"/>
                </a:solidFill>
                <a:effectLst/>
                <a:latin typeface="Arial" panose="020B0604020202020204" pitchFamily="34" charset="0"/>
              </a:rPr>
              <a:t>remethylation</a:t>
            </a:r>
            <a:r>
              <a:rPr lang="en-US" sz="3200" b="0" i="0" dirty="0">
                <a:solidFill>
                  <a:srgbClr val="202122"/>
                </a:solidFill>
                <a:effectLst/>
                <a:latin typeface="Arial" panose="020B0604020202020204" pitchFamily="34" charset="0"/>
              </a:rPr>
              <a:t> process that detoxifies homocysteine and converts it back to methionine can occur via either of two pathways.</a:t>
            </a:r>
            <a:endParaRPr lang="en-US" sz="3200" dirty="0"/>
          </a:p>
        </p:txBody>
      </p:sp>
    </p:spTree>
    <p:extLst>
      <p:ext uri="{BB962C8B-B14F-4D97-AF65-F5344CB8AC3E}">
        <p14:creationId xmlns:p14="http://schemas.microsoft.com/office/powerpoint/2010/main" val="884654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B94D4-34DD-7F24-EB9C-912EC3123AB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A561239-B11F-A6E4-505B-97BA404A897D}"/>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B0C7A773-B797-6AF2-DF5A-A2D6284B947A}"/>
              </a:ext>
            </a:extLst>
          </p:cNvPr>
          <p:cNvPicPr>
            <a:picLocks noChangeAspect="1"/>
          </p:cNvPicPr>
          <p:nvPr/>
        </p:nvPicPr>
        <p:blipFill>
          <a:blip r:embed="rId2"/>
          <a:stretch>
            <a:fillRect/>
          </a:stretch>
        </p:blipFill>
        <p:spPr>
          <a:xfrm>
            <a:off x="3246255" y="1230923"/>
            <a:ext cx="5868550" cy="5170363"/>
          </a:xfrm>
          <a:prstGeom prst="rect">
            <a:avLst/>
          </a:prstGeom>
        </p:spPr>
      </p:pic>
      <p:pic>
        <p:nvPicPr>
          <p:cNvPr id="7" name="Picture 6">
            <a:extLst>
              <a:ext uri="{FF2B5EF4-FFF2-40B4-BE49-F238E27FC236}">
                <a16:creationId xmlns:a16="http://schemas.microsoft.com/office/drawing/2014/main" id="{BDE53639-8DB1-1EE2-3818-9F11F340AD84}"/>
              </a:ext>
            </a:extLst>
          </p:cNvPr>
          <p:cNvPicPr>
            <a:picLocks noChangeAspect="1"/>
          </p:cNvPicPr>
          <p:nvPr/>
        </p:nvPicPr>
        <p:blipFill>
          <a:blip r:embed="rId3"/>
          <a:stretch>
            <a:fillRect/>
          </a:stretch>
        </p:blipFill>
        <p:spPr>
          <a:xfrm>
            <a:off x="9231649" y="1825625"/>
            <a:ext cx="2494921" cy="2273220"/>
          </a:xfrm>
          <a:prstGeom prst="rect">
            <a:avLst/>
          </a:prstGeom>
        </p:spPr>
      </p:pic>
    </p:spTree>
    <p:extLst>
      <p:ext uri="{BB962C8B-B14F-4D97-AF65-F5344CB8AC3E}">
        <p14:creationId xmlns:p14="http://schemas.microsoft.com/office/powerpoint/2010/main" val="956514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1A616-C335-5EA3-F26E-40ADAAC22073}"/>
              </a:ext>
            </a:extLst>
          </p:cNvPr>
          <p:cNvSpPr>
            <a:spLocks noGrp="1"/>
          </p:cNvSpPr>
          <p:nvPr>
            <p:ph type="title"/>
          </p:nvPr>
        </p:nvSpPr>
        <p:spPr/>
        <p:txBody>
          <a:bodyPr/>
          <a:lstStyle/>
          <a:p>
            <a:r>
              <a:rPr lang="en-US" b="1" dirty="0">
                <a:latin typeface="inherit"/>
              </a:rPr>
              <a:t>Biochemistry use</a:t>
            </a:r>
            <a:endParaRPr lang="en-US" dirty="0"/>
          </a:p>
        </p:txBody>
      </p:sp>
      <p:sp>
        <p:nvSpPr>
          <p:cNvPr id="3" name="Content Placeholder 2">
            <a:extLst>
              <a:ext uri="{FF2B5EF4-FFF2-40B4-BE49-F238E27FC236}">
                <a16:creationId xmlns:a16="http://schemas.microsoft.com/office/drawing/2014/main" id="{73C5150F-7107-63AC-F2B4-0162ED1BF239}"/>
              </a:ext>
            </a:extLst>
          </p:cNvPr>
          <p:cNvSpPr>
            <a:spLocks noGrp="1"/>
          </p:cNvSpPr>
          <p:nvPr>
            <p:ph idx="1"/>
          </p:nvPr>
        </p:nvSpPr>
        <p:spPr/>
        <p:txBody>
          <a:bodyPr>
            <a:normAutofit/>
          </a:bodyPr>
          <a:lstStyle/>
          <a:p>
            <a:pPr algn="l"/>
            <a:r>
              <a:rPr lang="en-US" sz="3200" b="0" i="0" dirty="0">
                <a:solidFill>
                  <a:srgbClr val="202122"/>
                </a:solidFill>
                <a:effectLst/>
                <a:latin typeface="Arial" panose="020B0604020202020204" pitchFamily="34" charset="0"/>
              </a:rPr>
              <a:t>Phosphonium betaines are intermediates in the </a:t>
            </a:r>
            <a:r>
              <a:rPr lang="en-US" sz="3200" b="0" i="0" u="none" strike="noStrike" dirty="0">
                <a:solidFill>
                  <a:srgbClr val="202122"/>
                </a:solidFill>
                <a:effectLst/>
                <a:latin typeface="Arial" panose="020B0604020202020204" pitchFamily="34" charset="0"/>
                <a:hlinkClick r:id="rId2" tooltip="Wittig reaction"/>
              </a:rPr>
              <a:t>Wittig reaction</a:t>
            </a:r>
            <a:r>
              <a:rPr lang="en-US" sz="3200" b="0" i="0" dirty="0">
                <a:solidFill>
                  <a:srgbClr val="202122"/>
                </a:solidFill>
                <a:effectLst/>
                <a:latin typeface="Arial" panose="020B0604020202020204" pitchFamily="34" charset="0"/>
              </a:rPr>
              <a:t>. The addition of betaine to </a:t>
            </a:r>
            <a:r>
              <a:rPr lang="en-US" sz="3200" b="0" i="0" u="none" strike="noStrike" dirty="0">
                <a:solidFill>
                  <a:srgbClr val="202122"/>
                </a:solidFill>
                <a:effectLst/>
                <a:latin typeface="Arial" panose="020B0604020202020204" pitchFamily="34" charset="0"/>
                <a:hlinkClick r:id="rId3" tooltip="Polymerase chain reaction"/>
              </a:rPr>
              <a:t>polymerase chain reactions</a:t>
            </a:r>
            <a:r>
              <a:rPr lang="en-US" sz="3200" b="0" i="0" dirty="0">
                <a:solidFill>
                  <a:srgbClr val="202122"/>
                </a:solidFill>
                <a:effectLst/>
                <a:latin typeface="Arial" panose="020B0604020202020204" pitchFamily="34" charset="0"/>
              </a:rPr>
              <a:t> improves the amplification of DNA by reducing the formation of secondary structure in GC-rich regions. The addition of betaine may enhance the specificity of the polymerase chain reaction by eliminating the base pair composition dependence of DNA melting.</a:t>
            </a:r>
            <a:r>
              <a:rPr lang="en-US" sz="3200" b="0" i="0" u="none" strike="noStrike" baseline="30000" dirty="0">
                <a:solidFill>
                  <a:srgbClr val="202122"/>
                </a:solidFill>
                <a:effectLst/>
                <a:latin typeface="Arial" panose="020B0604020202020204" pitchFamily="34" charset="0"/>
                <a:hlinkClick r:id="rId4"/>
              </a:rPr>
              <a:t>[5]</a:t>
            </a:r>
            <a:r>
              <a:rPr lang="en-US" sz="3200" b="0" i="0" u="none" strike="noStrike" baseline="30000" dirty="0">
                <a:solidFill>
                  <a:srgbClr val="202122"/>
                </a:solidFill>
                <a:effectLst/>
                <a:latin typeface="Arial" panose="020B0604020202020204" pitchFamily="34" charset="0"/>
                <a:hlinkClick r:id="rId5"/>
              </a:rPr>
              <a:t>[6]</a:t>
            </a:r>
            <a:endParaRPr lang="en-US" sz="3200" b="0" i="0" dirty="0">
              <a:solidFill>
                <a:srgbClr val="202122"/>
              </a:solidFill>
              <a:effectLst/>
              <a:latin typeface="Arial" panose="020B0604020202020204" pitchFamily="34" charset="0"/>
            </a:endParaRPr>
          </a:p>
          <a:p>
            <a:endParaRPr lang="en-US" sz="3200" dirty="0"/>
          </a:p>
        </p:txBody>
      </p:sp>
    </p:spTree>
    <p:extLst>
      <p:ext uri="{BB962C8B-B14F-4D97-AF65-F5344CB8AC3E}">
        <p14:creationId xmlns:p14="http://schemas.microsoft.com/office/powerpoint/2010/main" val="17411270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7971</TotalTime>
  <Words>1442</Words>
  <Application>Microsoft Office PowerPoint</Application>
  <PresentationFormat>Widescreen</PresentationFormat>
  <Paragraphs>70</Paragraphs>
  <Slides>27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ElsevierGulliver</vt:lpstr>
      <vt:lpstr>ElsevierSans</vt:lpstr>
      <vt:lpstr>inherit</vt:lpstr>
      <vt:lpstr>Linux Libertine</vt:lpstr>
      <vt:lpstr>Proxima Nova</vt:lpstr>
      <vt:lpstr>Arial</vt:lpstr>
      <vt:lpstr>Arial Narrow</vt:lpstr>
      <vt:lpstr>Calibri</vt:lpstr>
      <vt:lpstr>Calibri Light</vt:lpstr>
      <vt:lpstr>Office Theme</vt:lpstr>
      <vt:lpstr>Betaine (TriMethylGlycine)</vt:lpstr>
      <vt:lpstr> Betaine </vt:lpstr>
      <vt:lpstr>TMG (glycine betaine )</vt:lpstr>
      <vt:lpstr>Trimethylglycine source, structure, osmolyte</vt:lpstr>
      <vt:lpstr>donating methyl groups (–CH3) </vt:lpstr>
      <vt:lpstr>PowerPoint Presentation</vt:lpstr>
      <vt:lpstr>homocysteine</vt:lpstr>
      <vt:lpstr>PowerPoint Presentation</vt:lpstr>
      <vt:lpstr>Biochemistry use</vt:lpstr>
      <vt:lpstr>Food additive</vt:lpstr>
      <vt:lpstr>Agriculture and aquaculture</vt:lpstr>
      <vt:lpstr>Approved drug</vt:lpstr>
      <vt:lpstr>Betaine as Dietary supplement</vt:lpstr>
      <vt:lpstr>Could improve depression</vt:lpstr>
      <vt:lpstr>Homocysteine</vt:lpstr>
      <vt:lpstr>Safety</vt:lpstr>
      <vt:lpstr>Betaine as a neuroprotective therapy in multiple sclerosis (MS)</vt:lpstr>
      <vt:lpstr>Preventive and therapeutic role of betaine in liver disease: A review on molecular mechanisms</vt:lpstr>
      <vt:lpstr>PowerPoint Presentation</vt:lpstr>
      <vt:lpstr>The schematic diagram of the improvement of various liver diseases by betaine is shown in Fig. 3.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Bhak Jong</dc:creator>
  <cp:lastModifiedBy>Bhak Jong</cp:lastModifiedBy>
  <cp:revision>105</cp:revision>
  <dcterms:created xsi:type="dcterms:W3CDTF">2023-09-22T01:22:08Z</dcterms:created>
  <dcterms:modified xsi:type="dcterms:W3CDTF">2024-12-05T01:09:19Z</dcterms:modified>
</cp:coreProperties>
</file>