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950" r:id="rId3"/>
    <p:sldId id="257" r:id="rId4"/>
    <p:sldId id="258" r:id="rId5"/>
    <p:sldId id="259" r:id="rId6"/>
    <p:sldId id="279" r:id="rId7"/>
    <p:sldId id="261" r:id="rId8"/>
    <p:sldId id="946" r:id="rId9"/>
    <p:sldId id="270" r:id="rId10"/>
    <p:sldId id="275" r:id="rId11"/>
    <p:sldId id="280" r:id="rId12"/>
    <p:sldId id="260" r:id="rId13"/>
    <p:sldId id="272" r:id="rId14"/>
    <p:sldId id="276" r:id="rId15"/>
    <p:sldId id="281" r:id="rId16"/>
    <p:sldId id="283" r:id="rId17"/>
    <p:sldId id="284" r:id="rId18"/>
    <p:sldId id="285" r:id="rId19"/>
    <p:sldId id="286" r:id="rId20"/>
    <p:sldId id="262" r:id="rId21"/>
    <p:sldId id="263" r:id="rId22"/>
    <p:sldId id="943" r:id="rId23"/>
    <p:sldId id="949" r:id="rId24"/>
    <p:sldId id="951" r:id="rId25"/>
    <p:sldId id="934" r:id="rId26"/>
    <p:sldId id="936" r:id="rId27"/>
    <p:sldId id="935" r:id="rId28"/>
    <p:sldId id="937" r:id="rId29"/>
    <p:sldId id="265" r:id="rId30"/>
    <p:sldId id="266" r:id="rId31"/>
    <p:sldId id="940" r:id="rId32"/>
    <p:sldId id="939" r:id="rId33"/>
    <p:sldId id="941" r:id="rId34"/>
    <p:sldId id="942" r:id="rId35"/>
    <p:sldId id="944" r:id="rId36"/>
    <p:sldId id="267" r:id="rId37"/>
    <p:sldId id="268" r:id="rId38"/>
    <p:sldId id="269" r:id="rId39"/>
    <p:sldId id="948" r:id="rId40"/>
    <p:sldId id="956" r:id="rId41"/>
    <p:sldId id="957" r:id="rId42"/>
    <p:sldId id="958" r:id="rId43"/>
    <p:sldId id="271" r:id="rId44"/>
    <p:sldId id="273" r:id="rId45"/>
    <p:sldId id="274" r:id="rId46"/>
    <p:sldId id="954" r:id="rId47"/>
    <p:sldId id="955" r:id="rId48"/>
    <p:sldId id="938" r:id="rId49"/>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080" autoAdjust="0"/>
    <p:restoredTop sz="94660"/>
  </p:normalViewPr>
  <p:slideViewPr>
    <p:cSldViewPr snapToGrid="0">
      <p:cViewPr varScale="1">
        <p:scale>
          <a:sx n="94" d="100"/>
          <a:sy n="94" d="100"/>
        </p:scale>
        <p:origin x="72" y="5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charts/_rels/chart1.xml.rels><?xml version="1.0" encoding="UTF-8" standalone="yes"?>
<Relationships xmlns="http://schemas.openxmlformats.org/package/2006/relationships"><Relationship Id="rId3" Type="http://schemas.openxmlformats.org/officeDocument/2006/relationships/oleObject" Target="file:///G:\&#44608;&#50976;&#48120;\Research\GEROMICS-Telomere-service-2015\DATA\&#44288;&#47532;&#46020;\&#51228;&#47196;&#48121;&#49828;_&#53588;&#47196;&#48120;&#50612;&#49436;&#48708;&#49828;_&#44288;&#47532;&#46020;_20170217_KYM.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TL!$E$1</c:f>
              <c:strCache>
                <c:ptCount val="1"/>
                <c:pt idx="0">
                  <c:v>남</c:v>
                </c:pt>
              </c:strCache>
            </c:strRef>
          </c:tx>
          <c:spPr>
            <a:ln w="19050" cap="rnd">
              <a:noFill/>
              <a:round/>
            </a:ln>
            <a:effectLst/>
          </c:spPr>
          <c:marker>
            <c:symbol val="triangle"/>
            <c:size val="5"/>
            <c:spPr>
              <a:solidFill>
                <a:schemeClr val="accent1">
                  <a:lumMod val="40000"/>
                  <a:lumOff val="60000"/>
                </a:schemeClr>
              </a:solidFill>
              <a:ln w="9525">
                <a:solidFill>
                  <a:schemeClr val="accent1"/>
                </a:solidFill>
              </a:ln>
              <a:effectLst/>
            </c:spPr>
          </c:marker>
          <c:trendline>
            <c:spPr>
              <a:ln w="19050" cap="rnd">
                <a:solidFill>
                  <a:schemeClr val="accent1"/>
                </a:solidFill>
                <a:prstDash val="solid"/>
              </a:ln>
              <a:effectLst/>
            </c:spPr>
            <c:trendlineType val="linear"/>
            <c:dispRSqr val="0"/>
            <c:dispEq val="0"/>
          </c:trendline>
          <c:xVal>
            <c:numRef>
              <c:f>TL!$C$2:$C$1048155</c:f>
              <c:numCache>
                <c:formatCode>General</c:formatCode>
                <c:ptCount val="1048154"/>
                <c:pt idx="0">
                  <c:v>33</c:v>
                </c:pt>
                <c:pt idx="1">
                  <c:v>59</c:v>
                </c:pt>
                <c:pt idx="2">
                  <c:v>76</c:v>
                </c:pt>
                <c:pt idx="3">
                  <c:v>78</c:v>
                </c:pt>
                <c:pt idx="4">
                  <c:v>56</c:v>
                </c:pt>
                <c:pt idx="5">
                  <c:v>41</c:v>
                </c:pt>
                <c:pt idx="6">
                  <c:v>54</c:v>
                </c:pt>
                <c:pt idx="7">
                  <c:v>43</c:v>
                </c:pt>
                <c:pt idx="8">
                  <c:v>37</c:v>
                </c:pt>
                <c:pt idx="9">
                  <c:v>63</c:v>
                </c:pt>
                <c:pt idx="10">
                  <c:v>66</c:v>
                </c:pt>
                <c:pt idx="11">
                  <c:v>54</c:v>
                </c:pt>
                <c:pt idx="12">
                  <c:v>41</c:v>
                </c:pt>
                <c:pt idx="13">
                  <c:v>51</c:v>
                </c:pt>
                <c:pt idx="14">
                  <c:v>62</c:v>
                </c:pt>
                <c:pt idx="15">
                  <c:v>77</c:v>
                </c:pt>
                <c:pt idx="16">
                  <c:v>58</c:v>
                </c:pt>
                <c:pt idx="17">
                  <c:v>63</c:v>
                </c:pt>
                <c:pt idx="18">
                  <c:v>56</c:v>
                </c:pt>
                <c:pt idx="19">
                  <c:v>43</c:v>
                </c:pt>
                <c:pt idx="20">
                  <c:v>65</c:v>
                </c:pt>
                <c:pt idx="21">
                  <c:v>52</c:v>
                </c:pt>
                <c:pt idx="22">
                  <c:v>53</c:v>
                </c:pt>
                <c:pt idx="23">
                  <c:v>51</c:v>
                </c:pt>
                <c:pt idx="24">
                  <c:v>70</c:v>
                </c:pt>
                <c:pt idx="25">
                  <c:v>57</c:v>
                </c:pt>
                <c:pt idx="26">
                  <c:v>46</c:v>
                </c:pt>
                <c:pt idx="27">
                  <c:v>55</c:v>
                </c:pt>
                <c:pt idx="28">
                  <c:v>60</c:v>
                </c:pt>
                <c:pt idx="29">
                  <c:v>74</c:v>
                </c:pt>
                <c:pt idx="30">
                  <c:v>45</c:v>
                </c:pt>
                <c:pt idx="31">
                  <c:v>59</c:v>
                </c:pt>
                <c:pt idx="32">
                  <c:v>51</c:v>
                </c:pt>
                <c:pt idx="33">
                  <c:v>65</c:v>
                </c:pt>
                <c:pt idx="34">
                  <c:v>51</c:v>
                </c:pt>
                <c:pt idx="35">
                  <c:v>65</c:v>
                </c:pt>
                <c:pt idx="36">
                  <c:v>63</c:v>
                </c:pt>
                <c:pt idx="37">
                  <c:v>55</c:v>
                </c:pt>
                <c:pt idx="38">
                  <c:v>49</c:v>
                </c:pt>
                <c:pt idx="39">
                  <c:v>36</c:v>
                </c:pt>
                <c:pt idx="40">
                  <c:v>48</c:v>
                </c:pt>
                <c:pt idx="41">
                  <c:v>60</c:v>
                </c:pt>
                <c:pt idx="42">
                  <c:v>54</c:v>
                </c:pt>
                <c:pt idx="43">
                  <c:v>55</c:v>
                </c:pt>
                <c:pt idx="44">
                  <c:v>70</c:v>
                </c:pt>
                <c:pt idx="45">
                  <c:v>76</c:v>
                </c:pt>
                <c:pt idx="46">
                  <c:v>51</c:v>
                </c:pt>
                <c:pt idx="47">
                  <c:v>75</c:v>
                </c:pt>
                <c:pt idx="48">
                  <c:v>51</c:v>
                </c:pt>
                <c:pt idx="49">
                  <c:v>61</c:v>
                </c:pt>
                <c:pt idx="50">
                  <c:v>67</c:v>
                </c:pt>
                <c:pt idx="51">
                  <c:v>42</c:v>
                </c:pt>
                <c:pt idx="52">
                  <c:v>43</c:v>
                </c:pt>
                <c:pt idx="53">
                  <c:v>59</c:v>
                </c:pt>
                <c:pt idx="54">
                  <c:v>56</c:v>
                </c:pt>
                <c:pt idx="55">
                  <c:v>71</c:v>
                </c:pt>
                <c:pt idx="56">
                  <c:v>48</c:v>
                </c:pt>
                <c:pt idx="57">
                  <c:v>52</c:v>
                </c:pt>
                <c:pt idx="58">
                  <c:v>67</c:v>
                </c:pt>
                <c:pt idx="59">
                  <c:v>65</c:v>
                </c:pt>
                <c:pt idx="60">
                  <c:v>48</c:v>
                </c:pt>
                <c:pt idx="61">
                  <c:v>67</c:v>
                </c:pt>
                <c:pt idx="62">
                  <c:v>51</c:v>
                </c:pt>
                <c:pt idx="63">
                  <c:v>58</c:v>
                </c:pt>
                <c:pt idx="64">
                  <c:v>64</c:v>
                </c:pt>
                <c:pt idx="65">
                  <c:v>49</c:v>
                </c:pt>
                <c:pt idx="66">
                  <c:v>59</c:v>
                </c:pt>
                <c:pt idx="67">
                  <c:v>60</c:v>
                </c:pt>
                <c:pt idx="68">
                  <c:v>62</c:v>
                </c:pt>
                <c:pt idx="69">
                  <c:v>46</c:v>
                </c:pt>
                <c:pt idx="70">
                  <c:v>52</c:v>
                </c:pt>
                <c:pt idx="71">
                  <c:v>75</c:v>
                </c:pt>
                <c:pt idx="72">
                  <c:v>55</c:v>
                </c:pt>
                <c:pt idx="73">
                  <c:v>54</c:v>
                </c:pt>
                <c:pt idx="74">
                  <c:v>49</c:v>
                </c:pt>
                <c:pt idx="75">
                  <c:v>46</c:v>
                </c:pt>
                <c:pt idx="76">
                  <c:v>62</c:v>
                </c:pt>
                <c:pt idx="77">
                  <c:v>84</c:v>
                </c:pt>
                <c:pt idx="78">
                  <c:v>69</c:v>
                </c:pt>
                <c:pt idx="79">
                  <c:v>72</c:v>
                </c:pt>
                <c:pt idx="80">
                  <c:v>50</c:v>
                </c:pt>
                <c:pt idx="81">
                  <c:v>45</c:v>
                </c:pt>
                <c:pt idx="82">
                  <c:v>50</c:v>
                </c:pt>
                <c:pt idx="83">
                  <c:v>67</c:v>
                </c:pt>
                <c:pt idx="84">
                  <c:v>76</c:v>
                </c:pt>
                <c:pt idx="85">
                  <c:v>36</c:v>
                </c:pt>
                <c:pt idx="86">
                  <c:v>50</c:v>
                </c:pt>
                <c:pt idx="87">
                  <c:v>35</c:v>
                </c:pt>
                <c:pt idx="88">
                  <c:v>54</c:v>
                </c:pt>
                <c:pt idx="89">
                  <c:v>46</c:v>
                </c:pt>
                <c:pt idx="90">
                  <c:v>71</c:v>
                </c:pt>
                <c:pt idx="91">
                  <c:v>60</c:v>
                </c:pt>
                <c:pt idx="92">
                  <c:v>55</c:v>
                </c:pt>
                <c:pt idx="93">
                  <c:v>60</c:v>
                </c:pt>
                <c:pt idx="94">
                  <c:v>45</c:v>
                </c:pt>
                <c:pt idx="95">
                  <c:v>55</c:v>
                </c:pt>
                <c:pt idx="96">
                  <c:v>46</c:v>
                </c:pt>
                <c:pt idx="97">
                  <c:v>55</c:v>
                </c:pt>
                <c:pt idx="98">
                  <c:v>48</c:v>
                </c:pt>
                <c:pt idx="99">
                  <c:v>48</c:v>
                </c:pt>
                <c:pt idx="100">
                  <c:v>62</c:v>
                </c:pt>
                <c:pt idx="101">
                  <c:v>49</c:v>
                </c:pt>
                <c:pt idx="102">
                  <c:v>66</c:v>
                </c:pt>
                <c:pt idx="103">
                  <c:v>54</c:v>
                </c:pt>
                <c:pt idx="104">
                  <c:v>84</c:v>
                </c:pt>
                <c:pt idx="105">
                  <c:v>70</c:v>
                </c:pt>
                <c:pt idx="106">
                  <c:v>68</c:v>
                </c:pt>
                <c:pt idx="107">
                  <c:v>59</c:v>
                </c:pt>
                <c:pt idx="108">
                  <c:v>65</c:v>
                </c:pt>
                <c:pt idx="109">
                  <c:v>55</c:v>
                </c:pt>
                <c:pt idx="110">
                  <c:v>63</c:v>
                </c:pt>
                <c:pt idx="111">
                  <c:v>65</c:v>
                </c:pt>
                <c:pt idx="112">
                  <c:v>60</c:v>
                </c:pt>
                <c:pt idx="113">
                  <c:v>61</c:v>
                </c:pt>
                <c:pt idx="114">
                  <c:v>60</c:v>
                </c:pt>
                <c:pt idx="115">
                  <c:v>56</c:v>
                </c:pt>
                <c:pt idx="116">
                  <c:v>69</c:v>
                </c:pt>
                <c:pt idx="117">
                  <c:v>70</c:v>
                </c:pt>
                <c:pt idx="118">
                  <c:v>56</c:v>
                </c:pt>
                <c:pt idx="119">
                  <c:v>84</c:v>
                </c:pt>
                <c:pt idx="120">
                  <c:v>69</c:v>
                </c:pt>
                <c:pt idx="121">
                  <c:v>46</c:v>
                </c:pt>
                <c:pt idx="122">
                  <c:v>80</c:v>
                </c:pt>
                <c:pt idx="123">
                  <c:v>65</c:v>
                </c:pt>
                <c:pt idx="124">
                  <c:v>56</c:v>
                </c:pt>
                <c:pt idx="125">
                  <c:v>67</c:v>
                </c:pt>
                <c:pt idx="126">
                  <c:v>71</c:v>
                </c:pt>
                <c:pt idx="127">
                  <c:v>67</c:v>
                </c:pt>
                <c:pt idx="128">
                  <c:v>64</c:v>
                </c:pt>
                <c:pt idx="129">
                  <c:v>61</c:v>
                </c:pt>
                <c:pt idx="130">
                  <c:v>70</c:v>
                </c:pt>
                <c:pt idx="131">
                  <c:v>47</c:v>
                </c:pt>
                <c:pt idx="132">
                  <c:v>58</c:v>
                </c:pt>
                <c:pt idx="133">
                  <c:v>48</c:v>
                </c:pt>
                <c:pt idx="134">
                  <c:v>66</c:v>
                </c:pt>
                <c:pt idx="135">
                  <c:v>50</c:v>
                </c:pt>
                <c:pt idx="136">
                  <c:v>58</c:v>
                </c:pt>
                <c:pt idx="137">
                  <c:v>50</c:v>
                </c:pt>
                <c:pt idx="138">
                  <c:v>49</c:v>
                </c:pt>
                <c:pt idx="139">
                  <c:v>58</c:v>
                </c:pt>
                <c:pt idx="140">
                  <c:v>59</c:v>
                </c:pt>
                <c:pt idx="141">
                  <c:v>46</c:v>
                </c:pt>
                <c:pt idx="142">
                  <c:v>78</c:v>
                </c:pt>
                <c:pt idx="143">
                  <c:v>62</c:v>
                </c:pt>
                <c:pt idx="144">
                  <c:v>49</c:v>
                </c:pt>
                <c:pt idx="145">
                  <c:v>51</c:v>
                </c:pt>
                <c:pt idx="146">
                  <c:v>46</c:v>
                </c:pt>
                <c:pt idx="147">
                  <c:v>42</c:v>
                </c:pt>
                <c:pt idx="148">
                  <c:v>79</c:v>
                </c:pt>
                <c:pt idx="149">
                  <c:v>57</c:v>
                </c:pt>
                <c:pt idx="150">
                  <c:v>55</c:v>
                </c:pt>
                <c:pt idx="151">
                  <c:v>67</c:v>
                </c:pt>
                <c:pt idx="152">
                  <c:v>46</c:v>
                </c:pt>
                <c:pt idx="153">
                  <c:v>42</c:v>
                </c:pt>
                <c:pt idx="154">
                  <c:v>74</c:v>
                </c:pt>
                <c:pt idx="155">
                  <c:v>54</c:v>
                </c:pt>
                <c:pt idx="156">
                  <c:v>60</c:v>
                </c:pt>
                <c:pt idx="157">
                  <c:v>61</c:v>
                </c:pt>
                <c:pt idx="158">
                  <c:v>46</c:v>
                </c:pt>
                <c:pt idx="159">
                  <c:v>68</c:v>
                </c:pt>
                <c:pt idx="160">
                  <c:v>69</c:v>
                </c:pt>
                <c:pt idx="161">
                  <c:v>47</c:v>
                </c:pt>
                <c:pt idx="162">
                  <c:v>41</c:v>
                </c:pt>
                <c:pt idx="163">
                  <c:v>73</c:v>
                </c:pt>
                <c:pt idx="164">
                  <c:v>61</c:v>
                </c:pt>
                <c:pt idx="165">
                  <c:v>68</c:v>
                </c:pt>
                <c:pt idx="166">
                  <c:v>49</c:v>
                </c:pt>
                <c:pt idx="167">
                  <c:v>45</c:v>
                </c:pt>
                <c:pt idx="168">
                  <c:v>71</c:v>
                </c:pt>
                <c:pt idx="169">
                  <c:v>59</c:v>
                </c:pt>
                <c:pt idx="170">
                  <c:v>61</c:v>
                </c:pt>
                <c:pt idx="171">
                  <c:v>54</c:v>
                </c:pt>
                <c:pt idx="172">
                  <c:v>53</c:v>
                </c:pt>
                <c:pt idx="173">
                  <c:v>45</c:v>
                </c:pt>
                <c:pt idx="174">
                  <c:v>53</c:v>
                </c:pt>
                <c:pt idx="175">
                  <c:v>62</c:v>
                </c:pt>
                <c:pt idx="176">
                  <c:v>43</c:v>
                </c:pt>
                <c:pt idx="177">
                  <c:v>64</c:v>
                </c:pt>
                <c:pt idx="178">
                  <c:v>76</c:v>
                </c:pt>
                <c:pt idx="179">
                  <c:v>69</c:v>
                </c:pt>
                <c:pt idx="180">
                  <c:v>51</c:v>
                </c:pt>
                <c:pt idx="181">
                  <c:v>55</c:v>
                </c:pt>
                <c:pt idx="182">
                  <c:v>70</c:v>
                </c:pt>
                <c:pt idx="183">
                  <c:v>42</c:v>
                </c:pt>
                <c:pt idx="184">
                  <c:v>65</c:v>
                </c:pt>
                <c:pt idx="185">
                  <c:v>76</c:v>
                </c:pt>
                <c:pt idx="186">
                  <c:v>48</c:v>
                </c:pt>
                <c:pt idx="187">
                  <c:v>58</c:v>
                </c:pt>
                <c:pt idx="188">
                  <c:v>57</c:v>
                </c:pt>
                <c:pt idx="189">
                  <c:v>79</c:v>
                </c:pt>
                <c:pt idx="190">
                  <c:v>70</c:v>
                </c:pt>
                <c:pt idx="191">
                  <c:v>65</c:v>
                </c:pt>
                <c:pt idx="192">
                  <c:v>60</c:v>
                </c:pt>
                <c:pt idx="193">
                  <c:v>89</c:v>
                </c:pt>
                <c:pt idx="194">
                  <c:v>54</c:v>
                </c:pt>
                <c:pt idx="195">
                  <c:v>45</c:v>
                </c:pt>
                <c:pt idx="196">
                  <c:v>53</c:v>
                </c:pt>
                <c:pt idx="197">
                  <c:v>54</c:v>
                </c:pt>
                <c:pt idx="198">
                  <c:v>43</c:v>
                </c:pt>
                <c:pt idx="199">
                  <c:v>51</c:v>
                </c:pt>
                <c:pt idx="200">
                  <c:v>44</c:v>
                </c:pt>
                <c:pt idx="201">
                  <c:v>70</c:v>
                </c:pt>
                <c:pt idx="202">
                  <c:v>65</c:v>
                </c:pt>
                <c:pt idx="203">
                  <c:v>54</c:v>
                </c:pt>
                <c:pt idx="204">
                  <c:v>58</c:v>
                </c:pt>
                <c:pt idx="205">
                  <c:v>59</c:v>
                </c:pt>
                <c:pt idx="206">
                  <c:v>62</c:v>
                </c:pt>
                <c:pt idx="207">
                  <c:v>54</c:v>
                </c:pt>
                <c:pt idx="208">
                  <c:v>40</c:v>
                </c:pt>
                <c:pt idx="209">
                  <c:v>54</c:v>
                </c:pt>
                <c:pt idx="210">
                  <c:v>64</c:v>
                </c:pt>
                <c:pt idx="211">
                  <c:v>53</c:v>
                </c:pt>
                <c:pt idx="212">
                  <c:v>48</c:v>
                </c:pt>
                <c:pt idx="213">
                  <c:v>53</c:v>
                </c:pt>
                <c:pt idx="214">
                  <c:v>56</c:v>
                </c:pt>
                <c:pt idx="215">
                  <c:v>45</c:v>
                </c:pt>
                <c:pt idx="216">
                  <c:v>41</c:v>
                </c:pt>
                <c:pt idx="217">
                  <c:v>58</c:v>
                </c:pt>
                <c:pt idx="218">
                  <c:v>53</c:v>
                </c:pt>
                <c:pt idx="219">
                  <c:v>73</c:v>
                </c:pt>
                <c:pt idx="220">
                  <c:v>56</c:v>
                </c:pt>
                <c:pt idx="221">
                  <c:v>41</c:v>
                </c:pt>
                <c:pt idx="222">
                  <c:v>54</c:v>
                </c:pt>
                <c:pt idx="223">
                  <c:v>76</c:v>
                </c:pt>
                <c:pt idx="224">
                  <c:v>49</c:v>
                </c:pt>
                <c:pt idx="225">
                  <c:v>44</c:v>
                </c:pt>
                <c:pt idx="226">
                  <c:v>50</c:v>
                </c:pt>
                <c:pt idx="227">
                  <c:v>67</c:v>
                </c:pt>
                <c:pt idx="228">
                  <c:v>45</c:v>
                </c:pt>
                <c:pt idx="229">
                  <c:v>65</c:v>
                </c:pt>
                <c:pt idx="230">
                  <c:v>45</c:v>
                </c:pt>
                <c:pt idx="231">
                  <c:v>60</c:v>
                </c:pt>
                <c:pt idx="232">
                  <c:v>50</c:v>
                </c:pt>
                <c:pt idx="233">
                  <c:v>60</c:v>
                </c:pt>
                <c:pt idx="234">
                  <c:v>58</c:v>
                </c:pt>
                <c:pt idx="235">
                  <c:v>50</c:v>
                </c:pt>
                <c:pt idx="236">
                  <c:v>68</c:v>
                </c:pt>
                <c:pt idx="237">
                  <c:v>67</c:v>
                </c:pt>
                <c:pt idx="238">
                  <c:v>76</c:v>
                </c:pt>
                <c:pt idx="239">
                  <c:v>66</c:v>
                </c:pt>
                <c:pt idx="240">
                  <c:v>65</c:v>
                </c:pt>
                <c:pt idx="241">
                  <c:v>59</c:v>
                </c:pt>
                <c:pt idx="242">
                  <c:v>74</c:v>
                </c:pt>
                <c:pt idx="243">
                  <c:v>68</c:v>
                </c:pt>
                <c:pt idx="244">
                  <c:v>37</c:v>
                </c:pt>
                <c:pt idx="245">
                  <c:v>61</c:v>
                </c:pt>
                <c:pt idx="246">
                  <c:v>47</c:v>
                </c:pt>
                <c:pt idx="247">
                  <c:v>53</c:v>
                </c:pt>
                <c:pt idx="248">
                  <c:v>58</c:v>
                </c:pt>
                <c:pt idx="249">
                  <c:v>53</c:v>
                </c:pt>
                <c:pt idx="250">
                  <c:v>68</c:v>
                </c:pt>
                <c:pt idx="251">
                  <c:v>68</c:v>
                </c:pt>
                <c:pt idx="252">
                  <c:v>55</c:v>
                </c:pt>
                <c:pt idx="253">
                  <c:v>35</c:v>
                </c:pt>
                <c:pt idx="255">
                  <c:v>56</c:v>
                </c:pt>
                <c:pt idx="256">
                  <c:v>37</c:v>
                </c:pt>
                <c:pt idx="257">
                  <c:v>57</c:v>
                </c:pt>
                <c:pt idx="258">
                  <c:v>47</c:v>
                </c:pt>
                <c:pt idx="259">
                  <c:v>31</c:v>
                </c:pt>
                <c:pt idx="260">
                  <c:v>31</c:v>
                </c:pt>
                <c:pt idx="261">
                  <c:v>30</c:v>
                </c:pt>
                <c:pt idx="262">
                  <c:v>27</c:v>
                </c:pt>
                <c:pt idx="263">
                  <c:v>29</c:v>
                </c:pt>
                <c:pt idx="264">
                  <c:v>53</c:v>
                </c:pt>
                <c:pt idx="265">
                  <c:v>43</c:v>
                </c:pt>
                <c:pt idx="266">
                  <c:v>55</c:v>
                </c:pt>
                <c:pt idx="267">
                  <c:v>59</c:v>
                </c:pt>
                <c:pt idx="268">
                  <c:v>61</c:v>
                </c:pt>
                <c:pt idx="269">
                  <c:v>55</c:v>
                </c:pt>
                <c:pt idx="270" formatCode="0_);[Red]\(0\)">
                  <c:v>31.523</c:v>
                </c:pt>
                <c:pt idx="271" formatCode="0_);[Red]\(0\)">
                  <c:v>48.211000000000013</c:v>
                </c:pt>
                <c:pt idx="272" formatCode="0_);[Red]\(0\)">
                  <c:v>26.581</c:v>
                </c:pt>
                <c:pt idx="273" formatCode="0_);[Red]\(0\)">
                  <c:v>48.195</c:v>
                </c:pt>
                <c:pt idx="274" formatCode="0_);[Red]\(0\)">
                  <c:v>22.86</c:v>
                </c:pt>
                <c:pt idx="275" formatCode="0_);[Red]\(0\)">
                  <c:v>31.696000000000002</c:v>
                </c:pt>
                <c:pt idx="276" formatCode="0_);[Red]\(0\)">
                  <c:v>46.744999999999997</c:v>
                </c:pt>
                <c:pt idx="277" formatCode="0_);[Red]\(0\)">
                  <c:v>40.384</c:v>
                </c:pt>
                <c:pt idx="278" formatCode="0_);[Red]\(0\)">
                  <c:v>43.263000000000012</c:v>
                </c:pt>
                <c:pt idx="279" formatCode="0_);[Red]\(0\)">
                  <c:v>46.418999999999997</c:v>
                </c:pt>
                <c:pt idx="280" formatCode="0_);[Red]\(0\)">
                  <c:v>59.216000000000001</c:v>
                </c:pt>
                <c:pt idx="281" formatCode="0_);[Red]\(0\)">
                  <c:v>55.055</c:v>
                </c:pt>
                <c:pt idx="282" formatCode="0_);[Red]\(0\)">
                  <c:v>41.558999999999997</c:v>
                </c:pt>
                <c:pt idx="283" formatCode="0_);[Red]\(0\)">
                  <c:v>34.011000000000003</c:v>
                </c:pt>
                <c:pt idx="284" formatCode="0_);[Red]\(0\)">
                  <c:v>47.071000000000012</c:v>
                </c:pt>
                <c:pt idx="285" formatCode="0_);[Red]\(0\)">
                  <c:v>51.145000000000003</c:v>
                </c:pt>
                <c:pt idx="286" formatCode="0_);[Red]\(0\)">
                  <c:v>23.536999999999999</c:v>
                </c:pt>
                <c:pt idx="287" formatCode="0_);[Red]\(0\)">
                  <c:v>34.037999999999997</c:v>
                </c:pt>
                <c:pt idx="288" formatCode="0_);[Red]\(0\)">
                  <c:v>22.805</c:v>
                </c:pt>
                <c:pt idx="289" formatCode="0_);[Red]\(0\)">
                  <c:v>32.247</c:v>
                </c:pt>
                <c:pt idx="290" formatCode="0_);[Red]\(0\)">
                  <c:v>36.397000000000013</c:v>
                </c:pt>
                <c:pt idx="291" formatCode="0_);[Red]\(0\)">
                  <c:v>44.851999999999997</c:v>
                </c:pt>
                <c:pt idx="292" formatCode="0_);[Red]\(0\)">
                  <c:v>44.249000000000002</c:v>
                </c:pt>
                <c:pt idx="293" formatCode="0_);[Red]\(0\)">
                  <c:v>20.213999999999999</c:v>
                </c:pt>
                <c:pt idx="294" formatCode="0_);[Red]\(0\)">
                  <c:v>28.263000000000002</c:v>
                </c:pt>
                <c:pt idx="295" formatCode="0_);[Red]\(0\)">
                  <c:v>27.849</c:v>
                </c:pt>
                <c:pt idx="296" formatCode="0_);[Red]\(0\)">
                  <c:v>33.552999999999997</c:v>
                </c:pt>
                <c:pt idx="297" formatCode="0_);[Red]\(0\)">
                  <c:v>48</c:v>
                </c:pt>
                <c:pt idx="298" formatCode="0_);[Red]\(0\)">
                  <c:v>31</c:v>
                </c:pt>
                <c:pt idx="299" formatCode="0_);[Red]\(0\)">
                  <c:v>48</c:v>
                </c:pt>
                <c:pt idx="300" formatCode="0_);[Red]\(0\)">
                  <c:v>63</c:v>
                </c:pt>
                <c:pt idx="301" formatCode="0_);[Red]\(0\)">
                  <c:v>42</c:v>
                </c:pt>
                <c:pt idx="302" formatCode="0_);[Red]\(0\)">
                  <c:v>67</c:v>
                </c:pt>
                <c:pt idx="303" formatCode="0_);[Red]\(0\)">
                  <c:v>62</c:v>
                </c:pt>
                <c:pt idx="304" formatCode="0_);[Red]\(0\)">
                  <c:v>47</c:v>
                </c:pt>
                <c:pt idx="305" formatCode="0_);[Red]\(0\)">
                  <c:v>49</c:v>
                </c:pt>
                <c:pt idx="306" formatCode="0_);[Red]\(0\)">
                  <c:v>30</c:v>
                </c:pt>
                <c:pt idx="307" formatCode="0_);[Red]\(0\)">
                  <c:v>24</c:v>
                </c:pt>
                <c:pt idx="308" formatCode="0_);[Red]\(0\)">
                  <c:v>31</c:v>
                </c:pt>
                <c:pt idx="309" formatCode="0_);[Red]\(0\)">
                  <c:v>22</c:v>
                </c:pt>
                <c:pt idx="310">
                  <c:v>79</c:v>
                </c:pt>
                <c:pt idx="311">
                  <c:v>43</c:v>
                </c:pt>
                <c:pt idx="312">
                  <c:v>52</c:v>
                </c:pt>
                <c:pt idx="313">
                  <c:v>46</c:v>
                </c:pt>
                <c:pt idx="314">
                  <c:v>41</c:v>
                </c:pt>
                <c:pt idx="315">
                  <c:v>56</c:v>
                </c:pt>
                <c:pt idx="316">
                  <c:v>46</c:v>
                </c:pt>
                <c:pt idx="317">
                  <c:v>61</c:v>
                </c:pt>
                <c:pt idx="318">
                  <c:v>47</c:v>
                </c:pt>
                <c:pt idx="319">
                  <c:v>69</c:v>
                </c:pt>
                <c:pt idx="320">
                  <c:v>52</c:v>
                </c:pt>
                <c:pt idx="321">
                  <c:v>63</c:v>
                </c:pt>
                <c:pt idx="322">
                  <c:v>52</c:v>
                </c:pt>
                <c:pt idx="323">
                  <c:v>55</c:v>
                </c:pt>
                <c:pt idx="324">
                  <c:v>73</c:v>
                </c:pt>
                <c:pt idx="325">
                  <c:v>59</c:v>
                </c:pt>
                <c:pt idx="326">
                  <c:v>43</c:v>
                </c:pt>
                <c:pt idx="327">
                  <c:v>45</c:v>
                </c:pt>
                <c:pt idx="328">
                  <c:v>56</c:v>
                </c:pt>
                <c:pt idx="329">
                  <c:v>48</c:v>
                </c:pt>
                <c:pt idx="330">
                  <c:v>50</c:v>
                </c:pt>
                <c:pt idx="331">
                  <c:v>43</c:v>
                </c:pt>
                <c:pt idx="332">
                  <c:v>22</c:v>
                </c:pt>
                <c:pt idx="333">
                  <c:v>39</c:v>
                </c:pt>
                <c:pt idx="334">
                  <c:v>50</c:v>
                </c:pt>
                <c:pt idx="335">
                  <c:v>53</c:v>
                </c:pt>
                <c:pt idx="336">
                  <c:v>65</c:v>
                </c:pt>
                <c:pt idx="337">
                  <c:v>80</c:v>
                </c:pt>
                <c:pt idx="338">
                  <c:v>40</c:v>
                </c:pt>
                <c:pt idx="339">
                  <c:v>64</c:v>
                </c:pt>
                <c:pt idx="340">
                  <c:v>54</c:v>
                </c:pt>
                <c:pt idx="341">
                  <c:v>74</c:v>
                </c:pt>
                <c:pt idx="342">
                  <c:v>43</c:v>
                </c:pt>
                <c:pt idx="343">
                  <c:v>22</c:v>
                </c:pt>
                <c:pt idx="344">
                  <c:v>23</c:v>
                </c:pt>
                <c:pt idx="345">
                  <c:v>41</c:v>
                </c:pt>
                <c:pt idx="346">
                  <c:v>48</c:v>
                </c:pt>
                <c:pt idx="347">
                  <c:v>54</c:v>
                </c:pt>
                <c:pt idx="348">
                  <c:v>50</c:v>
                </c:pt>
                <c:pt idx="349">
                  <c:v>53</c:v>
                </c:pt>
                <c:pt idx="350">
                  <c:v>57</c:v>
                </c:pt>
                <c:pt idx="351">
                  <c:v>75</c:v>
                </c:pt>
                <c:pt idx="352">
                  <c:v>48</c:v>
                </c:pt>
                <c:pt idx="353">
                  <c:v>49</c:v>
                </c:pt>
                <c:pt idx="354">
                  <c:v>46</c:v>
                </c:pt>
                <c:pt idx="355">
                  <c:v>22</c:v>
                </c:pt>
                <c:pt idx="356">
                  <c:v>56</c:v>
                </c:pt>
                <c:pt idx="357">
                  <c:v>28</c:v>
                </c:pt>
                <c:pt idx="358">
                  <c:v>37</c:v>
                </c:pt>
                <c:pt idx="359">
                  <c:v>64</c:v>
                </c:pt>
                <c:pt idx="360">
                  <c:v>68</c:v>
                </c:pt>
                <c:pt idx="361">
                  <c:v>59</c:v>
                </c:pt>
                <c:pt idx="362">
                  <c:v>77</c:v>
                </c:pt>
                <c:pt idx="363">
                  <c:v>79</c:v>
                </c:pt>
                <c:pt idx="364">
                  <c:v>31</c:v>
                </c:pt>
                <c:pt idx="365">
                  <c:v>50</c:v>
                </c:pt>
                <c:pt idx="366">
                  <c:v>46</c:v>
                </c:pt>
                <c:pt idx="367">
                  <c:v>63</c:v>
                </c:pt>
                <c:pt idx="368">
                  <c:v>58</c:v>
                </c:pt>
                <c:pt idx="369">
                  <c:v>48</c:v>
                </c:pt>
                <c:pt idx="370">
                  <c:v>65</c:v>
                </c:pt>
                <c:pt idx="371">
                  <c:v>45</c:v>
                </c:pt>
                <c:pt idx="372">
                  <c:v>56</c:v>
                </c:pt>
                <c:pt idx="373">
                  <c:v>67</c:v>
                </c:pt>
                <c:pt idx="374">
                  <c:v>43</c:v>
                </c:pt>
                <c:pt idx="375">
                  <c:v>39</c:v>
                </c:pt>
                <c:pt idx="376">
                  <c:v>29</c:v>
                </c:pt>
                <c:pt idx="377">
                  <c:v>43</c:v>
                </c:pt>
                <c:pt idx="378">
                  <c:v>60</c:v>
                </c:pt>
                <c:pt idx="379">
                  <c:v>43</c:v>
                </c:pt>
                <c:pt idx="380">
                  <c:v>48</c:v>
                </c:pt>
                <c:pt idx="381">
                  <c:v>54</c:v>
                </c:pt>
                <c:pt idx="382">
                  <c:v>41</c:v>
                </c:pt>
                <c:pt idx="383">
                  <c:v>64</c:v>
                </c:pt>
                <c:pt idx="384">
                  <c:v>72</c:v>
                </c:pt>
                <c:pt idx="385">
                  <c:v>75</c:v>
                </c:pt>
                <c:pt idx="386">
                  <c:v>73</c:v>
                </c:pt>
                <c:pt idx="387">
                  <c:v>65</c:v>
                </c:pt>
                <c:pt idx="388">
                  <c:v>38</c:v>
                </c:pt>
                <c:pt idx="389">
                  <c:v>58</c:v>
                </c:pt>
                <c:pt idx="390">
                  <c:v>50</c:v>
                </c:pt>
                <c:pt idx="391">
                  <c:v>69</c:v>
                </c:pt>
                <c:pt idx="392">
                  <c:v>71</c:v>
                </c:pt>
                <c:pt idx="393">
                  <c:v>46</c:v>
                </c:pt>
                <c:pt idx="394">
                  <c:v>53</c:v>
                </c:pt>
                <c:pt idx="395">
                  <c:v>47</c:v>
                </c:pt>
                <c:pt idx="396">
                  <c:v>51</c:v>
                </c:pt>
                <c:pt idx="397">
                  <c:v>61</c:v>
                </c:pt>
                <c:pt idx="398">
                  <c:v>83</c:v>
                </c:pt>
                <c:pt idx="399">
                  <c:v>65</c:v>
                </c:pt>
                <c:pt idx="400">
                  <c:v>53</c:v>
                </c:pt>
                <c:pt idx="401">
                  <c:v>55</c:v>
                </c:pt>
                <c:pt idx="402">
                  <c:v>40</c:v>
                </c:pt>
                <c:pt idx="403">
                  <c:v>37</c:v>
                </c:pt>
                <c:pt idx="404">
                  <c:v>62</c:v>
                </c:pt>
                <c:pt idx="405">
                  <c:v>57</c:v>
                </c:pt>
                <c:pt idx="406">
                  <c:v>61</c:v>
                </c:pt>
                <c:pt idx="407">
                  <c:v>50</c:v>
                </c:pt>
                <c:pt idx="408">
                  <c:v>34</c:v>
                </c:pt>
                <c:pt idx="409">
                  <c:v>54</c:v>
                </c:pt>
                <c:pt idx="410">
                  <c:v>46</c:v>
                </c:pt>
                <c:pt idx="411">
                  <c:v>58</c:v>
                </c:pt>
                <c:pt idx="412">
                  <c:v>50</c:v>
                </c:pt>
                <c:pt idx="413">
                  <c:v>60</c:v>
                </c:pt>
                <c:pt idx="414">
                  <c:v>79</c:v>
                </c:pt>
                <c:pt idx="415">
                  <c:v>46</c:v>
                </c:pt>
                <c:pt idx="416">
                  <c:v>72</c:v>
                </c:pt>
                <c:pt idx="417">
                  <c:v>50</c:v>
                </c:pt>
                <c:pt idx="418">
                  <c:v>34</c:v>
                </c:pt>
                <c:pt idx="419">
                  <c:v>50</c:v>
                </c:pt>
                <c:pt idx="420">
                  <c:v>73</c:v>
                </c:pt>
                <c:pt idx="421">
                  <c:v>64</c:v>
                </c:pt>
                <c:pt idx="422">
                  <c:v>52</c:v>
                </c:pt>
                <c:pt idx="423">
                  <c:v>53</c:v>
                </c:pt>
                <c:pt idx="424">
                  <c:v>46</c:v>
                </c:pt>
                <c:pt idx="425">
                  <c:v>38</c:v>
                </c:pt>
                <c:pt idx="426">
                  <c:v>40</c:v>
                </c:pt>
                <c:pt idx="427">
                  <c:v>46</c:v>
                </c:pt>
                <c:pt idx="428">
                  <c:v>46</c:v>
                </c:pt>
                <c:pt idx="429">
                  <c:v>46</c:v>
                </c:pt>
                <c:pt idx="430">
                  <c:v>47</c:v>
                </c:pt>
                <c:pt idx="431">
                  <c:v>42</c:v>
                </c:pt>
                <c:pt idx="432">
                  <c:v>50</c:v>
                </c:pt>
                <c:pt idx="433">
                  <c:v>61</c:v>
                </c:pt>
                <c:pt idx="434">
                  <c:v>78</c:v>
                </c:pt>
                <c:pt idx="435">
                  <c:v>55</c:v>
                </c:pt>
                <c:pt idx="436">
                  <c:v>65</c:v>
                </c:pt>
                <c:pt idx="437">
                  <c:v>57</c:v>
                </c:pt>
                <c:pt idx="438">
                  <c:v>59</c:v>
                </c:pt>
                <c:pt idx="439">
                  <c:v>59</c:v>
                </c:pt>
                <c:pt idx="440">
                  <c:v>56</c:v>
                </c:pt>
                <c:pt idx="441">
                  <c:v>58</c:v>
                </c:pt>
                <c:pt idx="442">
                  <c:v>44</c:v>
                </c:pt>
                <c:pt idx="443">
                  <c:v>63</c:v>
                </c:pt>
                <c:pt idx="444">
                  <c:v>60</c:v>
                </c:pt>
                <c:pt idx="445">
                  <c:v>65</c:v>
                </c:pt>
                <c:pt idx="446">
                  <c:v>55</c:v>
                </c:pt>
                <c:pt idx="447">
                  <c:v>55</c:v>
                </c:pt>
                <c:pt idx="448">
                  <c:v>69</c:v>
                </c:pt>
                <c:pt idx="449">
                  <c:v>60</c:v>
                </c:pt>
                <c:pt idx="450">
                  <c:v>76</c:v>
                </c:pt>
                <c:pt idx="451">
                  <c:v>48</c:v>
                </c:pt>
                <c:pt idx="452">
                  <c:v>57</c:v>
                </c:pt>
                <c:pt idx="453">
                  <c:v>50</c:v>
                </c:pt>
                <c:pt idx="454">
                  <c:v>53</c:v>
                </c:pt>
                <c:pt idx="455">
                  <c:v>70</c:v>
                </c:pt>
                <c:pt idx="456">
                  <c:v>71</c:v>
                </c:pt>
                <c:pt idx="457">
                  <c:v>40</c:v>
                </c:pt>
                <c:pt idx="458">
                  <c:v>64</c:v>
                </c:pt>
                <c:pt idx="459">
                  <c:v>43</c:v>
                </c:pt>
                <c:pt idx="460">
                  <c:v>49</c:v>
                </c:pt>
                <c:pt idx="461">
                  <c:v>28</c:v>
                </c:pt>
                <c:pt idx="462">
                  <c:v>45</c:v>
                </c:pt>
                <c:pt idx="463">
                  <c:v>52</c:v>
                </c:pt>
                <c:pt idx="464">
                  <c:v>43</c:v>
                </c:pt>
                <c:pt idx="465">
                  <c:v>70</c:v>
                </c:pt>
                <c:pt idx="466">
                  <c:v>44</c:v>
                </c:pt>
                <c:pt idx="467">
                  <c:v>64</c:v>
                </c:pt>
                <c:pt idx="468">
                  <c:v>61</c:v>
                </c:pt>
                <c:pt idx="469">
                  <c:v>60</c:v>
                </c:pt>
                <c:pt idx="470">
                  <c:v>77</c:v>
                </c:pt>
                <c:pt idx="471">
                  <c:v>50</c:v>
                </c:pt>
                <c:pt idx="472">
                  <c:v>82</c:v>
                </c:pt>
                <c:pt idx="473">
                  <c:v>75</c:v>
                </c:pt>
                <c:pt idx="474">
                  <c:v>59</c:v>
                </c:pt>
                <c:pt idx="475">
                  <c:v>35</c:v>
                </c:pt>
                <c:pt idx="476">
                  <c:v>44</c:v>
                </c:pt>
                <c:pt idx="477">
                  <c:v>44</c:v>
                </c:pt>
                <c:pt idx="478">
                  <c:v>40</c:v>
                </c:pt>
                <c:pt idx="479">
                  <c:v>67</c:v>
                </c:pt>
                <c:pt idx="480">
                  <c:v>53</c:v>
                </c:pt>
                <c:pt idx="481">
                  <c:v>74</c:v>
                </c:pt>
                <c:pt idx="482">
                  <c:v>44</c:v>
                </c:pt>
                <c:pt idx="483">
                  <c:v>57</c:v>
                </c:pt>
                <c:pt idx="484">
                  <c:v>71</c:v>
                </c:pt>
                <c:pt idx="485">
                  <c:v>52</c:v>
                </c:pt>
                <c:pt idx="486">
                  <c:v>66</c:v>
                </c:pt>
                <c:pt idx="487">
                  <c:v>29</c:v>
                </c:pt>
                <c:pt idx="488">
                  <c:v>38</c:v>
                </c:pt>
                <c:pt idx="489">
                  <c:v>48</c:v>
                </c:pt>
                <c:pt idx="490">
                  <c:v>64</c:v>
                </c:pt>
                <c:pt idx="491">
                  <c:v>48</c:v>
                </c:pt>
                <c:pt idx="492">
                  <c:v>72</c:v>
                </c:pt>
                <c:pt idx="493">
                  <c:v>42</c:v>
                </c:pt>
                <c:pt idx="494">
                  <c:v>58</c:v>
                </c:pt>
                <c:pt idx="495">
                  <c:v>47</c:v>
                </c:pt>
                <c:pt idx="496">
                  <c:v>45</c:v>
                </c:pt>
                <c:pt idx="497">
                  <c:v>71</c:v>
                </c:pt>
                <c:pt idx="498">
                  <c:v>66</c:v>
                </c:pt>
                <c:pt idx="499">
                  <c:v>59</c:v>
                </c:pt>
                <c:pt idx="500">
                  <c:v>62</c:v>
                </c:pt>
                <c:pt idx="501">
                  <c:v>74</c:v>
                </c:pt>
                <c:pt idx="502">
                  <c:v>58</c:v>
                </c:pt>
                <c:pt idx="503">
                  <c:v>64</c:v>
                </c:pt>
                <c:pt idx="504">
                  <c:v>72</c:v>
                </c:pt>
                <c:pt idx="505">
                  <c:v>50</c:v>
                </c:pt>
                <c:pt idx="506">
                  <c:v>53</c:v>
                </c:pt>
                <c:pt idx="507">
                  <c:v>83</c:v>
                </c:pt>
                <c:pt idx="508">
                  <c:v>64</c:v>
                </c:pt>
                <c:pt idx="509">
                  <c:v>64</c:v>
                </c:pt>
                <c:pt idx="510">
                  <c:v>68</c:v>
                </c:pt>
                <c:pt idx="511">
                  <c:v>47</c:v>
                </c:pt>
                <c:pt idx="512">
                  <c:v>47</c:v>
                </c:pt>
                <c:pt idx="513">
                  <c:v>49</c:v>
                </c:pt>
                <c:pt idx="514">
                  <c:v>54</c:v>
                </c:pt>
                <c:pt idx="515">
                  <c:v>53</c:v>
                </c:pt>
                <c:pt idx="516">
                  <c:v>64</c:v>
                </c:pt>
                <c:pt idx="517">
                  <c:v>51</c:v>
                </c:pt>
                <c:pt idx="518">
                  <c:v>69</c:v>
                </c:pt>
                <c:pt idx="519">
                  <c:v>43</c:v>
                </c:pt>
                <c:pt idx="520">
                  <c:v>79</c:v>
                </c:pt>
                <c:pt idx="521">
                  <c:v>55</c:v>
                </c:pt>
                <c:pt idx="522">
                  <c:v>48</c:v>
                </c:pt>
                <c:pt idx="523">
                  <c:v>42</c:v>
                </c:pt>
                <c:pt idx="524">
                  <c:v>77</c:v>
                </c:pt>
                <c:pt idx="525">
                  <c:v>64</c:v>
                </c:pt>
                <c:pt idx="526">
                  <c:v>54</c:v>
                </c:pt>
                <c:pt idx="527">
                  <c:v>22</c:v>
                </c:pt>
                <c:pt idx="528">
                  <c:v>22</c:v>
                </c:pt>
                <c:pt idx="529">
                  <c:v>56</c:v>
                </c:pt>
                <c:pt idx="530">
                  <c:v>56</c:v>
                </c:pt>
                <c:pt idx="531">
                  <c:v>56</c:v>
                </c:pt>
                <c:pt idx="532">
                  <c:v>68</c:v>
                </c:pt>
                <c:pt idx="533">
                  <c:v>43</c:v>
                </c:pt>
                <c:pt idx="534">
                  <c:v>51</c:v>
                </c:pt>
                <c:pt idx="535">
                  <c:v>48</c:v>
                </c:pt>
                <c:pt idx="536">
                  <c:v>67</c:v>
                </c:pt>
                <c:pt idx="537">
                  <c:v>53</c:v>
                </c:pt>
                <c:pt idx="538">
                  <c:v>56</c:v>
                </c:pt>
                <c:pt idx="539">
                  <c:v>29</c:v>
                </c:pt>
                <c:pt idx="540">
                  <c:v>41</c:v>
                </c:pt>
                <c:pt idx="541">
                  <c:v>43</c:v>
                </c:pt>
                <c:pt idx="542">
                  <c:v>46</c:v>
                </c:pt>
                <c:pt idx="543">
                  <c:v>54</c:v>
                </c:pt>
                <c:pt idx="544">
                  <c:v>70</c:v>
                </c:pt>
                <c:pt idx="545">
                  <c:v>71</c:v>
                </c:pt>
                <c:pt idx="546">
                  <c:v>57</c:v>
                </c:pt>
                <c:pt idx="547">
                  <c:v>70</c:v>
                </c:pt>
                <c:pt idx="548">
                  <c:v>54</c:v>
                </c:pt>
                <c:pt idx="549">
                  <c:v>48</c:v>
                </c:pt>
                <c:pt idx="550">
                  <c:v>67</c:v>
                </c:pt>
                <c:pt idx="551">
                  <c:v>53</c:v>
                </c:pt>
                <c:pt idx="552">
                  <c:v>68</c:v>
                </c:pt>
                <c:pt idx="553">
                  <c:v>53</c:v>
                </c:pt>
                <c:pt idx="554">
                  <c:v>54</c:v>
                </c:pt>
                <c:pt idx="555">
                  <c:v>39</c:v>
                </c:pt>
                <c:pt idx="556">
                  <c:v>33</c:v>
                </c:pt>
                <c:pt idx="557">
                  <c:v>44</c:v>
                </c:pt>
                <c:pt idx="558">
                  <c:v>64</c:v>
                </c:pt>
                <c:pt idx="559">
                  <c:v>62</c:v>
                </c:pt>
                <c:pt idx="560">
                  <c:v>52</c:v>
                </c:pt>
                <c:pt idx="561">
                  <c:v>56</c:v>
                </c:pt>
                <c:pt idx="562">
                  <c:v>41</c:v>
                </c:pt>
                <c:pt idx="563">
                  <c:v>40</c:v>
                </c:pt>
                <c:pt idx="564">
                  <c:v>30</c:v>
                </c:pt>
                <c:pt idx="565">
                  <c:v>68</c:v>
                </c:pt>
                <c:pt idx="566">
                  <c:v>64</c:v>
                </c:pt>
                <c:pt idx="567">
                  <c:v>60</c:v>
                </c:pt>
                <c:pt idx="568">
                  <c:v>57</c:v>
                </c:pt>
                <c:pt idx="569">
                  <c:v>40</c:v>
                </c:pt>
                <c:pt idx="570">
                  <c:v>71</c:v>
                </c:pt>
                <c:pt idx="571">
                  <c:v>54</c:v>
                </c:pt>
                <c:pt idx="572">
                  <c:v>66</c:v>
                </c:pt>
                <c:pt idx="573">
                  <c:v>73</c:v>
                </c:pt>
                <c:pt idx="574">
                  <c:v>55</c:v>
                </c:pt>
                <c:pt idx="575">
                  <c:v>39</c:v>
                </c:pt>
                <c:pt idx="576">
                  <c:v>42</c:v>
                </c:pt>
                <c:pt idx="577">
                  <c:v>29</c:v>
                </c:pt>
                <c:pt idx="578">
                  <c:v>66</c:v>
                </c:pt>
                <c:pt idx="579">
                  <c:v>27</c:v>
                </c:pt>
                <c:pt idx="580">
                  <c:v>25</c:v>
                </c:pt>
                <c:pt idx="581">
                  <c:v>30</c:v>
                </c:pt>
                <c:pt idx="582">
                  <c:v>35</c:v>
                </c:pt>
                <c:pt idx="583">
                  <c:v>72</c:v>
                </c:pt>
                <c:pt idx="584">
                  <c:v>54</c:v>
                </c:pt>
                <c:pt idx="585">
                  <c:v>36</c:v>
                </c:pt>
                <c:pt idx="586">
                  <c:v>39</c:v>
                </c:pt>
                <c:pt idx="587">
                  <c:v>46</c:v>
                </c:pt>
                <c:pt idx="588">
                  <c:v>58</c:v>
                </c:pt>
                <c:pt idx="589" formatCode="0_);[Red]\(0\)">
                  <c:v>20.353000000000009</c:v>
                </c:pt>
                <c:pt idx="590" formatCode="0_);[Red]\(0\)">
                  <c:v>50.959000000000003</c:v>
                </c:pt>
                <c:pt idx="591" formatCode="0_);[Red]\(0\)">
                  <c:v>28.048999999999999</c:v>
                </c:pt>
                <c:pt idx="592" formatCode="0_);[Red]\(0\)">
                  <c:v>58.991999999999997</c:v>
                </c:pt>
                <c:pt idx="593" formatCode="0_);[Red]\(0\)">
                  <c:v>44.750999999999998</c:v>
                </c:pt>
                <c:pt idx="594" formatCode="0_);[Red]\(0\)">
                  <c:v>20.643999999999991</c:v>
                </c:pt>
                <c:pt idx="595" formatCode="0_);[Red]\(0\)">
                  <c:v>39.814</c:v>
                </c:pt>
                <c:pt idx="596" formatCode="0_);[Red]\(0\)">
                  <c:v>29.959</c:v>
                </c:pt>
                <c:pt idx="597" formatCode="0_);[Red]\(0\)">
                  <c:v>50.454999999999998</c:v>
                </c:pt>
                <c:pt idx="598" formatCode="0_);[Red]\(0\)">
                  <c:v>49.287999999999997</c:v>
                </c:pt>
                <c:pt idx="599" formatCode="0_);[Red]\(0\)">
                  <c:v>29.577999999999999</c:v>
                </c:pt>
                <c:pt idx="600" formatCode="0_);[Red]\(0\)">
                  <c:v>34.964000000000013</c:v>
                </c:pt>
                <c:pt idx="601" formatCode="0_);[Red]\(0\)">
                  <c:v>54.914999999999999</c:v>
                </c:pt>
                <c:pt idx="602" formatCode="0_);[Red]\(0\)">
                  <c:v>46.238</c:v>
                </c:pt>
                <c:pt idx="603" formatCode="0_);[Red]\(0\)">
                  <c:v>51.767000000000003</c:v>
                </c:pt>
                <c:pt idx="604" formatCode="0_);[Red]\(0\)">
                  <c:v>47.058</c:v>
                </c:pt>
                <c:pt idx="605" formatCode="0_);[Red]\(0\)">
                  <c:v>51.767000000000003</c:v>
                </c:pt>
                <c:pt idx="606" formatCode="0_);[Red]\(0\)">
                  <c:v>20.071000000000009</c:v>
                </c:pt>
                <c:pt idx="607" formatCode="0_);[Red]\(0\)">
                  <c:v>55.021999999999998</c:v>
                </c:pt>
                <c:pt idx="608" formatCode="0_);[Red]\(0\)">
                  <c:v>56.57</c:v>
                </c:pt>
                <c:pt idx="609" formatCode="0_);[Red]\(0\)">
                  <c:v>51.115000000000002</c:v>
                </c:pt>
                <c:pt idx="610" formatCode="0_);[Red]\(0\)">
                  <c:v>38.249000000000002</c:v>
                </c:pt>
                <c:pt idx="611" formatCode="0_);[Red]\(0\)">
                  <c:v>38.682000000000002</c:v>
                </c:pt>
                <c:pt idx="612" formatCode="0_);[Red]\(0\)">
                  <c:v>43.616</c:v>
                </c:pt>
                <c:pt idx="613" formatCode="0_);[Red]\(0\)">
                  <c:v>22.388999999999999</c:v>
                </c:pt>
                <c:pt idx="614" formatCode="0_);[Red]\(0\)">
                  <c:v>48.591999999999999</c:v>
                </c:pt>
                <c:pt idx="615" formatCode="0_);[Red]\(0\)">
                  <c:v>20.677</c:v>
                </c:pt>
                <c:pt idx="616" formatCode="0_);[Red]\(0\)">
                  <c:v>27.244</c:v>
                </c:pt>
                <c:pt idx="617" formatCode="0_);[Red]\(0\)">
                  <c:v>50.994999999999997</c:v>
                </c:pt>
                <c:pt idx="618" formatCode="0_);[Red]\(0\)">
                  <c:v>40.027000000000001</c:v>
                </c:pt>
                <c:pt idx="619" formatCode="0_);[Red]\(0\)">
                  <c:v>54.926000000000002</c:v>
                </c:pt>
                <c:pt idx="620" formatCode="0_);[Red]\(0\)">
                  <c:v>23.638000000000009</c:v>
                </c:pt>
                <c:pt idx="621" formatCode="0_);[Red]\(0\)">
                  <c:v>31.414000000000001</c:v>
                </c:pt>
                <c:pt idx="622" formatCode="0_);[Red]\(0\)">
                  <c:v>58.2</c:v>
                </c:pt>
                <c:pt idx="623" formatCode="0_);[Red]\(0\)">
                  <c:v>52.126000000000012</c:v>
                </c:pt>
                <c:pt idx="624" formatCode="0_);[Red]\(0\)">
                  <c:v>52.74</c:v>
                </c:pt>
                <c:pt idx="625" formatCode="0_);[Red]\(0\)">
                  <c:v>26.504000000000001</c:v>
                </c:pt>
                <c:pt idx="626" formatCode="0_);[Red]\(0\)">
                  <c:v>52.353000000000002</c:v>
                </c:pt>
                <c:pt idx="627" formatCode="0_);[Red]\(0\)">
                  <c:v>53.479000000000013</c:v>
                </c:pt>
                <c:pt idx="628" formatCode="0_);[Red]\(0\)">
                  <c:v>27.786000000000001</c:v>
                </c:pt>
                <c:pt idx="629" formatCode="0_);[Red]\(0\)">
                  <c:v>36.142000000000003</c:v>
                </c:pt>
                <c:pt idx="630" formatCode="0_);[Red]\(0\)">
                  <c:v>49.024999999999999</c:v>
                </c:pt>
                <c:pt idx="631" formatCode="0_);[Red]\(0\)">
                  <c:v>51.115000000000002</c:v>
                </c:pt>
                <c:pt idx="632" formatCode="0_);[Red]\(0\)">
                  <c:v>35.896000000000001</c:v>
                </c:pt>
                <c:pt idx="633" formatCode="0_);[Red]\(0\)">
                  <c:v>41.619</c:v>
                </c:pt>
                <c:pt idx="634" formatCode="0_);[Red]\(0\)">
                  <c:v>24.247</c:v>
                </c:pt>
                <c:pt idx="635" formatCode="0_);[Red]\(0\)">
                  <c:v>26.911999999999999</c:v>
                </c:pt>
                <c:pt idx="636" formatCode="0_);[Red]\(0\)">
                  <c:v>41.049000000000007</c:v>
                </c:pt>
                <c:pt idx="637" formatCode="0_);[Red]\(0\)">
                  <c:v>50.822000000000003</c:v>
                </c:pt>
                <c:pt idx="638" formatCode="0_);[Red]\(0\)">
                  <c:v>56.016000000000012</c:v>
                </c:pt>
                <c:pt idx="639" formatCode="0_);[Red]\(0\)">
                  <c:v>56.91</c:v>
                </c:pt>
                <c:pt idx="640" formatCode="0_);[Red]\(0\)">
                  <c:v>20.254999999999999</c:v>
                </c:pt>
                <c:pt idx="641" formatCode="0_);[Red]\(0\)">
                  <c:v>51.795000000000002</c:v>
                </c:pt>
                <c:pt idx="642" formatCode="0_);[Red]\(0\)">
                  <c:v>23.219000000000001</c:v>
                </c:pt>
                <c:pt idx="643" formatCode="0_);[Red]\(0\)">
                  <c:v>23.945</c:v>
                </c:pt>
                <c:pt idx="644" formatCode="0_);[Red]\(0\)">
                  <c:v>20.736999999999991</c:v>
                </c:pt>
                <c:pt idx="645" formatCode="0_);[Red]\(0\)">
                  <c:v>53.173000000000002</c:v>
                </c:pt>
                <c:pt idx="646" formatCode="0_);[Red]\(0\)">
                  <c:v>26.849</c:v>
                </c:pt>
                <c:pt idx="647" formatCode="0_);[Red]\(0\)">
                  <c:v>38.468000000000011</c:v>
                </c:pt>
                <c:pt idx="648" formatCode="0_);[Red]\(0\)">
                  <c:v>33.607999999999997</c:v>
                </c:pt>
                <c:pt idx="649" formatCode="0_);[Red]\(0\)">
                  <c:v>21.832999999999991</c:v>
                </c:pt>
                <c:pt idx="650" formatCode="0_);[Red]\(0\)">
                  <c:v>51.099000000000011</c:v>
                </c:pt>
                <c:pt idx="651" formatCode="0_);[Red]\(0\)">
                  <c:v>22.928999999999991</c:v>
                </c:pt>
                <c:pt idx="652" formatCode="0_);[Red]\(0\)">
                  <c:v>43.721000000000011</c:v>
                </c:pt>
                <c:pt idx="653" formatCode="0_);[Red]\(0\)">
                  <c:v>33.301000000000002</c:v>
                </c:pt>
                <c:pt idx="654" formatCode="0_);[Red]\(0\)">
                  <c:v>22.184000000000001</c:v>
                </c:pt>
                <c:pt idx="655" formatCode="0_);[Red]\(0\)">
                  <c:v>26.667999999999999</c:v>
                </c:pt>
                <c:pt idx="656" formatCode="0_);[Red]\(0\)">
                  <c:v>24.632999999999999</c:v>
                </c:pt>
                <c:pt idx="657" formatCode="0_);[Red]\(0\)">
                  <c:v>26.263000000000002</c:v>
                </c:pt>
                <c:pt idx="658" formatCode="0_);[Red]\(0\)">
                  <c:v>38.619</c:v>
                </c:pt>
                <c:pt idx="659" formatCode="0_);[Red]\(0\)">
                  <c:v>26.106999999999999</c:v>
                </c:pt>
                <c:pt idx="660" formatCode="0_);[Red]\(0\)">
                  <c:v>39.819000000000003</c:v>
                </c:pt>
                <c:pt idx="661" formatCode="0_);[Red]\(0\)">
                  <c:v>33.287999999999997</c:v>
                </c:pt>
                <c:pt idx="662" formatCode="0_);[Red]\(0\)">
                  <c:v>36.552999999999997</c:v>
                </c:pt>
                <c:pt idx="663" formatCode="0_);[Red]\(0\)">
                  <c:v>29.326000000000001</c:v>
                </c:pt>
                <c:pt idx="664" formatCode="0_);[Red]\(0\)">
                  <c:v>27.37</c:v>
                </c:pt>
                <c:pt idx="665" formatCode="0_);[Red]\(0\)">
                  <c:v>24.536999999999999</c:v>
                </c:pt>
                <c:pt idx="666" formatCode="0_);[Red]\(0\)">
                  <c:v>44</c:v>
                </c:pt>
                <c:pt idx="667" formatCode="0_);[Red]\(0\)">
                  <c:v>36</c:v>
                </c:pt>
                <c:pt idx="668" formatCode="0_);[Red]\(0\)">
                  <c:v>25</c:v>
                </c:pt>
                <c:pt idx="669" formatCode="0_);[Red]\(0\)">
                  <c:v>43</c:v>
                </c:pt>
                <c:pt idx="670" formatCode="0_);[Red]\(0\)">
                  <c:v>54</c:v>
                </c:pt>
                <c:pt idx="671" formatCode="0_);[Red]\(0\)">
                  <c:v>59</c:v>
                </c:pt>
                <c:pt idx="672" formatCode="0_);[Red]\(0\)">
                  <c:v>60</c:v>
                </c:pt>
                <c:pt idx="673" formatCode="0_);[Red]\(0\)">
                  <c:v>57</c:v>
                </c:pt>
                <c:pt idx="674" formatCode="0_);[Red]\(0\)">
                  <c:v>53</c:v>
                </c:pt>
                <c:pt idx="675" formatCode="0_);[Red]\(0\)">
                  <c:v>51</c:v>
                </c:pt>
                <c:pt idx="676" formatCode="0_);[Red]\(0\)">
                  <c:v>52</c:v>
                </c:pt>
                <c:pt idx="677" formatCode="0_);[Red]\(0\)">
                  <c:v>27</c:v>
                </c:pt>
                <c:pt idx="678" formatCode="0_);[Red]\(0\)">
                  <c:v>45</c:v>
                </c:pt>
                <c:pt idx="679" formatCode="0_);[Red]\(0\)">
                  <c:v>34</c:v>
                </c:pt>
                <c:pt idx="680" formatCode="0_);[Red]\(0\)">
                  <c:v>39</c:v>
                </c:pt>
                <c:pt idx="681" formatCode="0_);[Red]\(0\)">
                  <c:v>67</c:v>
                </c:pt>
                <c:pt idx="682" formatCode="0_);[Red]\(0\)">
                  <c:v>30</c:v>
                </c:pt>
                <c:pt idx="683" formatCode="0_);[Red]\(0\)">
                  <c:v>38</c:v>
                </c:pt>
                <c:pt idx="684" formatCode="0_);[Red]\(0\)">
                  <c:v>57</c:v>
                </c:pt>
                <c:pt idx="685" formatCode="0_);[Red]\(0\)">
                  <c:v>37</c:v>
                </c:pt>
                <c:pt idx="686" formatCode="0_);[Red]\(0\)">
                  <c:v>22</c:v>
                </c:pt>
                <c:pt idx="687" formatCode="0_);[Red]\(0\)">
                  <c:v>49</c:v>
                </c:pt>
                <c:pt idx="688" formatCode="0_);[Red]\(0\)">
                  <c:v>47</c:v>
                </c:pt>
                <c:pt idx="689" formatCode="0_);[Red]\(0\)">
                  <c:v>59</c:v>
                </c:pt>
                <c:pt idx="690" formatCode="0_);[Red]\(0\)">
                  <c:v>50</c:v>
                </c:pt>
                <c:pt idx="691" formatCode="0_);[Red]\(0\)">
                  <c:v>68</c:v>
                </c:pt>
                <c:pt idx="692" formatCode="0_);[Red]\(0\)">
                  <c:v>23</c:v>
                </c:pt>
                <c:pt idx="693" formatCode="0_);[Red]\(0\)">
                  <c:v>27</c:v>
                </c:pt>
                <c:pt idx="694" formatCode="0_);[Red]\(0\)">
                  <c:v>40</c:v>
                </c:pt>
                <c:pt idx="695" formatCode="0_);[Red]\(0\)">
                  <c:v>40</c:v>
                </c:pt>
                <c:pt idx="696" formatCode="0_);[Red]\(0\)">
                  <c:v>56.03</c:v>
                </c:pt>
                <c:pt idx="697" formatCode="0_);[Red]\(0\)">
                  <c:v>45</c:v>
                </c:pt>
                <c:pt idx="698" formatCode="0_);[Red]\(0\)">
                  <c:v>67</c:v>
                </c:pt>
                <c:pt idx="699">
                  <c:v>61</c:v>
                </c:pt>
                <c:pt idx="700">
                  <c:v>65</c:v>
                </c:pt>
                <c:pt idx="701">
                  <c:v>58</c:v>
                </c:pt>
                <c:pt idx="702">
                  <c:v>64</c:v>
                </c:pt>
                <c:pt idx="703">
                  <c:v>47</c:v>
                </c:pt>
                <c:pt idx="704">
                  <c:v>37</c:v>
                </c:pt>
                <c:pt idx="705">
                  <c:v>37</c:v>
                </c:pt>
                <c:pt idx="706">
                  <c:v>62</c:v>
                </c:pt>
                <c:pt idx="707">
                  <c:v>45</c:v>
                </c:pt>
              </c:numCache>
            </c:numRef>
          </c:xVal>
          <c:yVal>
            <c:numRef>
              <c:f>TL!$E$2:$E$1048155</c:f>
              <c:numCache>
                <c:formatCode>General</c:formatCode>
                <c:ptCount val="1048154"/>
                <c:pt idx="0">
                  <c:v>6.6503133846480074</c:v>
                </c:pt>
                <c:pt idx="1">
                  <c:v>6.7506581003818411</c:v>
                </c:pt>
                <c:pt idx="2">
                  <c:v>4.2162186729046951</c:v>
                </c:pt>
                <c:pt idx="3" formatCode="0.000">
                  <c:v>7.5900930145358707</c:v>
                </c:pt>
                <c:pt idx="4" formatCode="0.000">
                  <c:v>4.6918015603479244</c:v>
                </c:pt>
                <c:pt idx="5" formatCode="0.000">
                  <c:v>7.4255028382342054</c:v>
                </c:pt>
                <c:pt idx="6" formatCode="0.000">
                  <c:v>4.7504574588255366</c:v>
                </c:pt>
                <c:pt idx="7" formatCode="0.000">
                  <c:v>6.4221936947746316</c:v>
                </c:pt>
                <c:pt idx="8" formatCode="0.000">
                  <c:v>7.4390627018234419</c:v>
                </c:pt>
                <c:pt idx="9">
                  <c:v>5.5521843935391448</c:v>
                </c:pt>
                <c:pt idx="10">
                  <c:v>8.6863458794801947</c:v>
                </c:pt>
                <c:pt idx="11">
                  <c:v>9.7640746941332388</c:v>
                </c:pt>
                <c:pt idx="12">
                  <c:v>7.5911453703615006</c:v>
                </c:pt>
                <c:pt idx="13" formatCode="0.000">
                  <c:v>7.509508004601682</c:v>
                </c:pt>
                <c:pt idx="14" formatCode="0.000">
                  <c:v>6.1845877072026134</c:v>
                </c:pt>
                <c:pt idx="15" formatCode="0.000">
                  <c:v>4.7446759711851518</c:v>
                </c:pt>
                <c:pt idx="16" formatCode="0.000">
                  <c:v>7.5670382273805696</c:v>
                </c:pt>
                <c:pt idx="17" formatCode="0.000">
                  <c:v>7.35246977522901</c:v>
                </c:pt>
                <c:pt idx="18">
                  <c:v>7.4340295081820162</c:v>
                </c:pt>
                <c:pt idx="19">
                  <c:v>8.790028805906795</c:v>
                </c:pt>
                <c:pt idx="20">
                  <c:v>7.9424338211704386</c:v>
                </c:pt>
                <c:pt idx="21">
                  <c:v>6.77809267172126</c:v>
                </c:pt>
                <c:pt idx="22" formatCode="0.000_ ">
                  <c:v>7.3889517940839857</c:v>
                </c:pt>
                <c:pt idx="23" formatCode="0.000_ ">
                  <c:v>8.9845076128297787</c:v>
                </c:pt>
                <c:pt idx="24" formatCode="0.000_ ">
                  <c:v>7.9133258315509254</c:v>
                </c:pt>
                <c:pt idx="25" formatCode="0.000_ ">
                  <c:v>5.0150947584349401</c:v>
                </c:pt>
                <c:pt idx="26" formatCode="0.000">
                  <c:v>7.8962379881856082</c:v>
                </c:pt>
                <c:pt idx="27" formatCode="0.000">
                  <c:v>7.1404869268375419</c:v>
                </c:pt>
                <c:pt idx="28" formatCode="0.000">
                  <c:v>6.7559371312448269</c:v>
                </c:pt>
                <c:pt idx="29" formatCode="0.000">
                  <c:v>7.6528462000394937</c:v>
                </c:pt>
                <c:pt idx="30" formatCode="0.000">
                  <c:v>7.3928366783026274</c:v>
                </c:pt>
                <c:pt idx="31" formatCode="0.000">
                  <c:v>5.3060021372816326</c:v>
                </c:pt>
                <c:pt idx="32">
                  <c:v>6.7901645731799967</c:v>
                </c:pt>
                <c:pt idx="33">
                  <c:v>3.9783690045779738</c:v>
                </c:pt>
                <c:pt idx="34">
                  <c:v>6.4186268985951456</c:v>
                </c:pt>
                <c:pt idx="35">
                  <c:v>8.3116252598161875</c:v>
                </c:pt>
                <c:pt idx="36">
                  <c:v>5.327993786277025</c:v>
                </c:pt>
                <c:pt idx="37">
                  <c:v>6.342391482309095</c:v>
                </c:pt>
                <c:pt idx="38">
                  <c:v>9.1697049864054172</c:v>
                </c:pt>
                <c:pt idx="39">
                  <c:v>7.3763785232592038</c:v>
                </c:pt>
                <c:pt idx="40">
                  <c:v>8.9323955130260728</c:v>
                </c:pt>
                <c:pt idx="41">
                  <c:v>5.2316040307567189</c:v>
                </c:pt>
                <c:pt idx="42">
                  <c:v>9.1079858267591476</c:v>
                </c:pt>
                <c:pt idx="43">
                  <c:v>4.7224632843370404</c:v>
                </c:pt>
                <c:pt idx="44">
                  <c:v>4.419061336527875</c:v>
                </c:pt>
                <c:pt idx="45">
                  <c:v>6.0742143423559058</c:v>
                </c:pt>
                <c:pt idx="46">
                  <c:v>7.0502355542222546</c:v>
                </c:pt>
                <c:pt idx="47">
                  <c:v>4.4482038296170838</c:v>
                </c:pt>
                <c:pt idx="48">
                  <c:v>7.2047755167424903</c:v>
                </c:pt>
                <c:pt idx="49">
                  <c:v>5.4670168915363906</c:v>
                </c:pt>
                <c:pt idx="50">
                  <c:v>7.9937059771338124</c:v>
                </c:pt>
                <c:pt idx="51">
                  <c:v>6.7681125431126414</c:v>
                </c:pt>
                <c:pt idx="52">
                  <c:v>6.4891304259784954</c:v>
                </c:pt>
                <c:pt idx="53">
                  <c:v>6.2417879905525666</c:v>
                </c:pt>
                <c:pt idx="54">
                  <c:v>4.6924053710675446</c:v>
                </c:pt>
                <c:pt idx="55">
                  <c:v>7.6871038325106467</c:v>
                </c:pt>
                <c:pt idx="56">
                  <c:v>7.8725211657055789</c:v>
                </c:pt>
                <c:pt idx="57">
                  <c:v>11.76828205110761</c:v>
                </c:pt>
                <c:pt idx="58">
                  <c:v>5.8721652585356576</c:v>
                </c:pt>
                <c:pt idx="59">
                  <c:v>8.3550780669604503</c:v>
                </c:pt>
                <c:pt idx="60">
                  <c:v>6.9978107667244602</c:v>
                </c:pt>
                <c:pt idx="61">
                  <c:v>6.2185455907808116</c:v>
                </c:pt>
                <c:pt idx="62">
                  <c:v>7.6433706846751326</c:v>
                </c:pt>
                <c:pt idx="63">
                  <c:v>4.6762965636547618</c:v>
                </c:pt>
                <c:pt idx="64">
                  <c:v>6.5027247930374248</c:v>
                </c:pt>
                <c:pt idx="65">
                  <c:v>6.4352705097881699</c:v>
                </c:pt>
                <c:pt idx="66" formatCode="0.000">
                  <c:v>4.9091216642074809</c:v>
                </c:pt>
                <c:pt idx="67" formatCode="0.000">
                  <c:v>7.1430444965285158</c:v>
                </c:pt>
                <c:pt idx="68" formatCode="0.000">
                  <c:v>7.2766505570461266</c:v>
                </c:pt>
                <c:pt idx="69" formatCode="0.000">
                  <c:v>8.8959027026588888</c:v>
                </c:pt>
                <c:pt idx="70" formatCode="0.000">
                  <c:v>5.5616038407652546</c:v>
                </c:pt>
                <c:pt idx="71" formatCode="0.000">
                  <c:v>6.7938650703045411</c:v>
                </c:pt>
                <c:pt idx="72" formatCode="0.000">
                  <c:v>6.2978561288032244</c:v>
                </c:pt>
                <c:pt idx="73" formatCode="0.000">
                  <c:v>6.0890454431566337</c:v>
                </c:pt>
                <c:pt idx="74">
                  <c:v>4.4436957356550453</c:v>
                </c:pt>
                <c:pt idx="75">
                  <c:v>5.7769399951174822</c:v>
                </c:pt>
                <c:pt idx="76">
                  <c:v>5.9506865296888511</c:v>
                </c:pt>
                <c:pt idx="77">
                  <c:v>3.559561576514104</c:v>
                </c:pt>
                <c:pt idx="78" formatCode="0.000">
                  <c:v>5.6769101235445927</c:v>
                </c:pt>
                <c:pt idx="79">
                  <c:v>6.1157726933673517</c:v>
                </c:pt>
                <c:pt idx="80">
                  <c:v>4.8654661491787756</c:v>
                </c:pt>
                <c:pt idx="81">
                  <c:v>8.4490396408011303</c:v>
                </c:pt>
                <c:pt idx="82">
                  <c:v>5.0174323685066211</c:v>
                </c:pt>
                <c:pt idx="83">
                  <c:v>4.7516003862591099</c:v>
                </c:pt>
                <c:pt idx="84" formatCode="0.000">
                  <c:v>6.184805510355047</c:v>
                </c:pt>
                <c:pt idx="85" formatCode="0.000">
                  <c:v>6.8691818317100246</c:v>
                </c:pt>
                <c:pt idx="86" formatCode="0.000">
                  <c:v>5.3167284034223563</c:v>
                </c:pt>
                <c:pt idx="87" formatCode="0.000">
                  <c:v>6.4872931162173577</c:v>
                </c:pt>
                <c:pt idx="88" formatCode="0.000">
                  <c:v>7.5671913365273307</c:v>
                </c:pt>
                <c:pt idx="89" formatCode="0.000">
                  <c:v>8.3388096810003329</c:v>
                </c:pt>
                <c:pt idx="90" formatCode="0.000">
                  <c:v>4.3576354563739912</c:v>
                </c:pt>
                <c:pt idx="91" formatCode="0.000">
                  <c:v>8.0372838593557105</c:v>
                </c:pt>
                <c:pt idx="92" formatCode="0.000">
                  <c:v>4.3961715190870416</c:v>
                </c:pt>
                <c:pt idx="93" formatCode="0.000">
                  <c:v>7.4687270598917506</c:v>
                </c:pt>
                <c:pt idx="94" formatCode="0.000">
                  <c:v>7.8433441691466781</c:v>
                </c:pt>
                <c:pt idx="95" formatCode="0.000">
                  <c:v>5.8248178722498309</c:v>
                </c:pt>
                <c:pt idx="96" formatCode="0.000">
                  <c:v>4.6894121950717063</c:v>
                </c:pt>
                <c:pt idx="97" formatCode="0.000">
                  <c:v>5.640491711283933</c:v>
                </c:pt>
                <c:pt idx="98" formatCode="0.000">
                  <c:v>6.6715416443764477</c:v>
                </c:pt>
                <c:pt idx="99" formatCode="0.000">
                  <c:v>6.902067951260892</c:v>
                </c:pt>
                <c:pt idx="100">
                  <c:v>5.6038490264702716</c:v>
                </c:pt>
                <c:pt idx="101">
                  <c:v>8.5215702470289258</c:v>
                </c:pt>
                <c:pt idx="102">
                  <c:v>6.65892631327005</c:v>
                </c:pt>
                <c:pt idx="103" formatCode="0.000">
                  <c:v>5.0826353003584277</c:v>
                </c:pt>
                <c:pt idx="104" formatCode="0.000_ ">
                  <c:v>4.606030247625549</c:v>
                </c:pt>
                <c:pt idx="105" formatCode="0.000_ ">
                  <c:v>5.3939212909923802</c:v>
                </c:pt>
                <c:pt idx="106" formatCode="0.000_ ">
                  <c:v>7.4050810971098304</c:v>
                </c:pt>
                <c:pt idx="107" formatCode="0.000_ ">
                  <c:v>6.9616683822213448</c:v>
                </c:pt>
                <c:pt idx="108" formatCode="0.000">
                  <c:v>5.5007052167576154</c:v>
                </c:pt>
                <c:pt idx="109" formatCode="0.000">
                  <c:v>5.6160761935426278</c:v>
                </c:pt>
                <c:pt idx="110" formatCode="0.000">
                  <c:v>6.8614185510291623</c:v>
                </c:pt>
                <c:pt idx="111" formatCode="0.000">
                  <c:v>6.6999983810055141</c:v>
                </c:pt>
                <c:pt idx="112" formatCode="0.000">
                  <c:v>6.2024065928320447</c:v>
                </c:pt>
                <c:pt idx="113" formatCode="0.000">
                  <c:v>7.351639535489527</c:v>
                </c:pt>
                <c:pt idx="114" formatCode="0.000">
                  <c:v>6.6231073987953009</c:v>
                </c:pt>
                <c:pt idx="115" formatCode="0.000">
                  <c:v>7.0803215015608751</c:v>
                </c:pt>
                <c:pt idx="116" formatCode="0.000">
                  <c:v>5.6195092887770519</c:v>
                </c:pt>
                <c:pt idx="117" formatCode="0.000">
                  <c:v>4.5573846682925359</c:v>
                </c:pt>
                <c:pt idx="118" formatCode="0.000">
                  <c:v>5.9238687078701906</c:v>
                </c:pt>
                <c:pt idx="119" formatCode="0.000">
                  <c:v>3.8883408262822612</c:v>
                </c:pt>
                <c:pt idx="120" formatCode="0.000">
                  <c:v>5.1678588704994288</c:v>
                </c:pt>
                <c:pt idx="121" formatCode="0.000">
                  <c:v>8.2460816062011659</c:v>
                </c:pt>
                <c:pt idx="122" formatCode="0.000">
                  <c:v>4.2980609030158119</c:v>
                </c:pt>
                <c:pt idx="123" formatCode="0.000">
                  <c:v>8.4308218088033779</c:v>
                </c:pt>
                <c:pt idx="124" formatCode="0.000">
                  <c:v>6.8297228011826938</c:v>
                </c:pt>
                <c:pt idx="125" formatCode="0.000">
                  <c:v>5.8467362013721296</c:v>
                </c:pt>
                <c:pt idx="126" formatCode="0.000">
                  <c:v>8.0757509151293743</c:v>
                </c:pt>
                <c:pt idx="127" formatCode="0.000">
                  <c:v>7.3288198032215082</c:v>
                </c:pt>
                <c:pt idx="128" formatCode="0.000">
                  <c:v>7.0909701348947873</c:v>
                </c:pt>
                <c:pt idx="129" formatCode="0.000">
                  <c:v>7.70586509415606</c:v>
                </c:pt>
                <c:pt idx="130" formatCode="0.000">
                  <c:v>7.5066506860177551</c:v>
                </c:pt>
                <c:pt idx="131" formatCode="0.000">
                  <c:v>7.6414159916829458</c:v>
                </c:pt>
                <c:pt idx="132" formatCode="0.000">
                  <c:v>5.3440551514189814</c:v>
                </c:pt>
                <c:pt idx="133" formatCode="0.000">
                  <c:v>8.2500753828180979</c:v>
                </c:pt>
                <c:pt idx="134" formatCode="0.000">
                  <c:v>6.4492142244777373</c:v>
                </c:pt>
                <c:pt idx="135" formatCode="0.000">
                  <c:v>7.7957293809707329</c:v>
                </c:pt>
                <c:pt idx="136" formatCode="0.000_ ">
                  <c:v>9.1578875480356654</c:v>
                </c:pt>
                <c:pt idx="137" formatCode="0.000_ ">
                  <c:v>6.8399173190356546</c:v>
                </c:pt>
                <c:pt idx="138" formatCode="0.000_ ">
                  <c:v>5.4308775625257502</c:v>
                </c:pt>
                <c:pt idx="139" formatCode="0.000_ ">
                  <c:v>6.9803205630827314</c:v>
                </c:pt>
                <c:pt idx="140" formatCode="0.000_ ">
                  <c:v>5.0819439735233383</c:v>
                </c:pt>
                <c:pt idx="141" formatCode="0.000_ ">
                  <c:v>4.6817554802923969</c:v>
                </c:pt>
                <c:pt idx="142" formatCode="0.000_);[Red]\(0.000\)">
                  <c:v>4.937459908825284</c:v>
                </c:pt>
                <c:pt idx="143" formatCode="0.000_);[Red]\(0.000\)">
                  <c:v>6.3978968963761966</c:v>
                </c:pt>
                <c:pt idx="144" formatCode="0.000_);[Red]\(0.000\)">
                  <c:v>8.834915777175965</c:v>
                </c:pt>
                <c:pt idx="145" formatCode="0.000_);[Red]\(0.000\)">
                  <c:v>6.0619107343759753</c:v>
                </c:pt>
                <c:pt idx="146" formatCode="0.000_);[Red]\(0.000\)">
                  <c:v>7.2449527643986062</c:v>
                </c:pt>
                <c:pt idx="147" formatCode="0.000_);[Red]\(0.000\)">
                  <c:v>8.816626781771971</c:v>
                </c:pt>
                <c:pt idx="148" formatCode="0.000_);[Red]\(0.000\)">
                  <c:v>5.9221242398496567</c:v>
                </c:pt>
                <c:pt idx="149" formatCode="0.000_);[Red]\(0.000\)">
                  <c:v>9.4396149611430449</c:v>
                </c:pt>
                <c:pt idx="150" formatCode="0.000_);[Red]\(0.000\)">
                  <c:v>8.0639254617816309</c:v>
                </c:pt>
                <c:pt idx="151" formatCode="0.000_);[Red]\(0.000\)">
                  <c:v>5.9081961176517099</c:v>
                </c:pt>
                <c:pt idx="152" formatCode="0.000_);[Red]\(0.000\)">
                  <c:v>5.3500895565709303</c:v>
                </c:pt>
                <c:pt idx="153" formatCode="0.000_);[Red]\(0.000\)">
                  <c:v>6.1779916859801718</c:v>
                </c:pt>
                <c:pt idx="154" formatCode="0.000_);[Red]\(0.000\)">
                  <c:v>1.911115793497028</c:v>
                </c:pt>
                <c:pt idx="155" formatCode="0.000_);[Red]\(0.000\)">
                  <c:v>6.9597713022776801</c:v>
                </c:pt>
                <c:pt idx="156" formatCode="0.000_);[Red]\(0.000\)">
                  <c:v>6.7528477501159756</c:v>
                </c:pt>
                <c:pt idx="157" formatCode="0.000_);[Red]\(0.000\)">
                  <c:v>6.9500695828795278</c:v>
                </c:pt>
                <c:pt idx="158" formatCode="0.000_);[Red]\(0.000\)">
                  <c:v>7.5992825556839154</c:v>
                </c:pt>
                <c:pt idx="159" formatCode="0.000_);[Red]\(0.000\)">
                  <c:v>9.0481350032855019</c:v>
                </c:pt>
                <c:pt idx="160" formatCode="0.000_);[Red]\(0.000\)">
                  <c:v>4.6369999999999987</c:v>
                </c:pt>
                <c:pt idx="161" formatCode="0.000_);[Red]\(0.000\)">
                  <c:v>9.8730000000000029</c:v>
                </c:pt>
                <c:pt idx="162" formatCode="0.000_);[Red]\(0.000\)">
                  <c:v>7.927999999999999</c:v>
                </c:pt>
                <c:pt idx="163" formatCode="0.000_);[Red]\(0.000\)">
                  <c:v>6.1259999999999986</c:v>
                </c:pt>
                <c:pt idx="164" formatCode="0.000_);[Red]\(0.000\)">
                  <c:v>6.145999999999999</c:v>
                </c:pt>
                <c:pt idx="165" formatCode="0.000_);[Red]\(0.000\)">
                  <c:v>4.5599999999999996</c:v>
                </c:pt>
                <c:pt idx="166" formatCode="0.000_);[Red]\(0.000\)">
                  <c:v>7.8490000000000002</c:v>
                </c:pt>
                <c:pt idx="167" formatCode="0.000_);[Red]\(0.000\)">
                  <c:v>8.6930000000000014</c:v>
                </c:pt>
                <c:pt idx="168" formatCode="0.000_);[Red]\(0.000\)">
                  <c:v>7.0619999999999994</c:v>
                </c:pt>
                <c:pt idx="169" formatCode="0.000_);[Red]\(0.000\)">
                  <c:v>6.9550000000000001</c:v>
                </c:pt>
                <c:pt idx="170" formatCode="0.000_);[Red]\(0.000\)">
                  <c:v>3.9089999999999998</c:v>
                </c:pt>
                <c:pt idx="171" formatCode="0.000_);[Red]\(0.000\)">
                  <c:v>6.1390000000000002</c:v>
                </c:pt>
                <c:pt idx="172" formatCode="0.000_);[Red]\(0.000\)">
                  <c:v>5.5330000000000004</c:v>
                </c:pt>
                <c:pt idx="173" formatCode="0.000_);[Red]\(0.000\)">
                  <c:v>7.7729999999999997</c:v>
                </c:pt>
                <c:pt idx="174" formatCode="0.000_);[Red]\(0.000\)">
                  <c:v>4.5190000000000001</c:v>
                </c:pt>
                <c:pt idx="175" formatCode="0.000_);[Red]\(0.000\)">
                  <c:v>4.632710044499901</c:v>
                </c:pt>
                <c:pt idx="176" formatCode="0.000_);[Red]\(0.000\)">
                  <c:v>9.7714735208499288</c:v>
                </c:pt>
                <c:pt idx="177" formatCode="0.000_);[Red]\(0.000\)">
                  <c:v>7.7791784867869724</c:v>
                </c:pt>
                <c:pt idx="178" formatCode="0.000_);[Red]\(0.000\)">
                  <c:v>6.4582605918722571</c:v>
                </c:pt>
                <c:pt idx="179" formatCode="0.000_);[Red]\(0.000\)">
                  <c:v>6.3675358858476594</c:v>
                </c:pt>
                <c:pt idx="180" formatCode="0.000_);[Red]\(0.000\)">
                  <c:v>8.0741853201920648</c:v>
                </c:pt>
                <c:pt idx="181" formatCode="0.000_);[Red]\(0.000\)">
                  <c:v>9.7298709733334761</c:v>
                </c:pt>
                <c:pt idx="182" formatCode="0.000_);[Red]\(0.000\)">
                  <c:v>8.7507854220650465</c:v>
                </c:pt>
                <c:pt idx="183" formatCode="0.000_);[Red]\(0.000\)">
                  <c:v>10.91407102605767</c:v>
                </c:pt>
                <c:pt idx="184" formatCode="0.000_);[Red]\(0.000\)">
                  <c:v>7.9051398833663278</c:v>
                </c:pt>
                <c:pt idx="185" formatCode="0.000_);[Red]\(0.000\)">
                  <c:v>4.7040589179562611</c:v>
                </c:pt>
                <c:pt idx="186" formatCode="0.000_);[Red]\(0.000\)">
                  <c:v>8.0871025566582766</c:v>
                </c:pt>
                <c:pt idx="187" formatCode="0.000_);[Red]\(0.000\)">
                  <c:v>3.9194672688788001</c:v>
                </c:pt>
                <c:pt idx="188" formatCode="0.000_);[Red]\(0.000\)">
                  <c:v>6.1869468819428537</c:v>
                </c:pt>
                <c:pt idx="189" formatCode="0.000_);[Red]\(0.000\)">
                  <c:v>4.8237967401242567</c:v>
                </c:pt>
                <c:pt idx="190" formatCode="0.000_);[Red]\(0.000\)">
                  <c:v>7.0229551702630264</c:v>
                </c:pt>
                <c:pt idx="191" formatCode="0.000_);[Red]\(0.000\)">
                  <c:v>7.6177669536962807</c:v>
                </c:pt>
                <c:pt idx="192" formatCode="0.000_);[Red]\(0.000\)">
                  <c:v>6.4870753130649232</c:v>
                </c:pt>
                <c:pt idx="193" formatCode="0.000_);[Red]\(0.000\)">
                  <c:v>3.6665503666306409</c:v>
                </c:pt>
                <c:pt idx="194" formatCode="0.000_);[Red]\(0.000\)">
                  <c:v>6.5238581682242094</c:v>
                </c:pt>
                <c:pt idx="195" formatCode="0.000_);[Red]\(0.000\)">
                  <c:v>6.5813107581962909</c:v>
                </c:pt>
                <c:pt idx="196" formatCode="0.000_);[Red]\(0.000\)">
                  <c:v>4.6881528184279198</c:v>
                </c:pt>
                <c:pt idx="197" formatCode="0.000_);[Red]\(0.000\)">
                  <c:v>7.935477059093647</c:v>
                </c:pt>
                <c:pt idx="198" formatCode="0.000_);[Red]\(0.000\)">
                  <c:v>5.16457672794491</c:v>
                </c:pt>
                <c:pt idx="199" formatCode="0.000_);[Red]\(0.000\)">
                  <c:v>7.0017700398717002</c:v>
                </c:pt>
                <c:pt idx="200" formatCode="0.000_);[Red]\(0.000\)">
                  <c:v>7.7770716297343974</c:v>
                </c:pt>
                <c:pt idx="201" formatCode="0.000_);[Red]\(0.000\)">
                  <c:v>4.7005266252464706</c:v>
                </c:pt>
                <c:pt idx="202" formatCode="0.000_);[Red]\(0.000\)">
                  <c:v>5.678139309652396</c:v>
                </c:pt>
                <c:pt idx="203" formatCode="0.000_);[Red]\(0.000\)">
                  <c:v>5.7751285629586127</c:v>
                </c:pt>
                <c:pt idx="204" formatCode="0.000_);[Red]\(0.000\)">
                  <c:v>6.3333688249844524</c:v>
                </c:pt>
                <c:pt idx="205" formatCode="0.000_);[Red]\(0.000\)">
                  <c:v>6.9680903405178984</c:v>
                </c:pt>
                <c:pt idx="206" formatCode="0.000_);[Red]\(0.000\)">
                  <c:v>5.485605635833342</c:v>
                </c:pt>
                <c:pt idx="207" formatCode="0.000_);[Red]\(0.000\)">
                  <c:v>6.5280244621896069</c:v>
                </c:pt>
                <c:pt idx="208" formatCode="0.000_);[Red]\(0.000\)">
                  <c:v>8.5774874325996855</c:v>
                </c:pt>
                <c:pt idx="209" formatCode="0.000_);[Red]\(0.000\)">
                  <c:v>9.4341697686663544</c:v>
                </c:pt>
                <c:pt idx="210" formatCode="0.000_);[Red]\(0.000\)">
                  <c:v>5.9344483342647196</c:v>
                </c:pt>
                <c:pt idx="211" formatCode="0.000_);[Red]\(0.000\)">
                  <c:v>6.8389309146569373</c:v>
                </c:pt>
                <c:pt idx="212" formatCode="0.000_);[Red]\(0.000\)">
                  <c:v>8.1018851369547473</c:v>
                </c:pt>
                <c:pt idx="213" formatCode="0.000_);[Red]\(0.000\)">
                  <c:v>6.6362165608116772</c:v>
                </c:pt>
                <c:pt idx="214" formatCode="0.000_);[Red]\(0.000\)">
                  <c:v>7.6077458522174046</c:v>
                </c:pt>
                <c:pt idx="215" formatCode="0.000_);[Red]\(0.000\)">
                  <c:v>7.3152944431019664</c:v>
                </c:pt>
                <c:pt idx="216" formatCode="0.000_);[Red]\(0.000\)">
                  <c:v>7.9605826462288061</c:v>
                </c:pt>
                <c:pt idx="217" formatCode="0.000_);[Red]\(0.000\)">
                  <c:v>4.3183575690625489</c:v>
                </c:pt>
                <c:pt idx="218" formatCode="0.000_);[Red]\(0.000\)">
                  <c:v>6.4414035015260502</c:v>
                </c:pt>
                <c:pt idx="219" formatCode="0.000_);[Red]\(0.000\)">
                  <c:v>8.1838426957731034</c:v>
                </c:pt>
                <c:pt idx="220" formatCode="0.000_);[Red]\(0.000\)">
                  <c:v>7.354042875530765</c:v>
                </c:pt>
                <c:pt idx="221" formatCode="0.000_);[Red]\(0.000\)">
                  <c:v>8.1527421307788348</c:v>
                </c:pt>
                <c:pt idx="222" formatCode="0.000_);[Red]\(0.000\)">
                  <c:v>7.9106938214838811</c:v>
                </c:pt>
                <c:pt idx="223" formatCode="0.000_);[Red]\(0.000\)">
                  <c:v>5.3966696657305437</c:v>
                </c:pt>
                <c:pt idx="224" formatCode="0.000_);[Red]\(0.000\)">
                  <c:v>7.6494141407689487</c:v>
                </c:pt>
                <c:pt idx="225" formatCode="0.000_);[Red]\(0.000\)">
                  <c:v>9.2658031748941081</c:v>
                </c:pt>
                <c:pt idx="226" formatCode="0.000_);[Red]\(0.000\)">
                  <c:v>9.2836026523218358</c:v>
                </c:pt>
                <c:pt idx="227" formatCode="0.000_);[Red]\(0.000\)">
                  <c:v>8.1613082936269397</c:v>
                </c:pt>
                <c:pt idx="228" formatCode="0.000_);[Red]\(0.000\)">
                  <c:v>7.7131642904568398</c:v>
                </c:pt>
                <c:pt idx="229" formatCode="0.000_);[Red]\(0.000\)">
                  <c:v>6.3924318516917227</c:v>
                </c:pt>
                <c:pt idx="230" formatCode="0.000_);[Red]\(0.000\)">
                  <c:v>8.4754336653738367</c:v>
                </c:pt>
                <c:pt idx="231" formatCode="0.000_);[Red]\(0.000\)">
                  <c:v>6.9801654251681304</c:v>
                </c:pt>
                <c:pt idx="232" formatCode="0.000_);[Red]\(0.000\)">
                  <c:v>6.6210791902086328</c:v>
                </c:pt>
                <c:pt idx="233" formatCode="0.000_);[Red]\(0.000\)">
                  <c:v>6.5948608661758819</c:v>
                </c:pt>
                <c:pt idx="234" formatCode="0.000_);[Red]\(0.000\)">
                  <c:v>7.1031099135506901</c:v>
                </c:pt>
                <c:pt idx="235" formatCode="0.000_);[Red]\(0.000\)">
                  <c:v>10.08823366215406</c:v>
                </c:pt>
                <c:pt idx="236" formatCode="0.000_);[Red]\(0.000\)">
                  <c:v>7.7862386479656234</c:v>
                </c:pt>
                <c:pt idx="237" formatCode="0.000_);[Red]\(0.000\)">
                  <c:v>5.7258380776629556</c:v>
                </c:pt>
                <c:pt idx="238" formatCode="0.000_);[Red]\(0.000\)">
                  <c:v>7.9435825441130374</c:v>
                </c:pt>
                <c:pt idx="239" formatCode="0.000_);[Red]\(0.000\)">
                  <c:v>10.540098026501081</c:v>
                </c:pt>
                <c:pt idx="240" formatCode="0.000_);[Red]\(0.000\)">
                  <c:v>6.5863001392254761</c:v>
                </c:pt>
                <c:pt idx="241" formatCode="0.000_);[Red]\(0.000\)">
                  <c:v>7.6908640274320303</c:v>
                </c:pt>
                <c:pt idx="242" formatCode="0.000_);[Red]\(0.000\)">
                  <c:v>9.2868453019760633</c:v>
                </c:pt>
                <c:pt idx="243" formatCode="0.000_);[Red]\(0.000\)">
                  <c:v>7.1137779643255517</c:v>
                </c:pt>
                <c:pt idx="244" formatCode="0.000_);[Red]\(0.000\)">
                  <c:v>13.040991008958059</c:v>
                </c:pt>
                <c:pt idx="245" formatCode="0.000_);[Red]\(0.000\)">
                  <c:v>11.141881220667701</c:v>
                </c:pt>
                <c:pt idx="246" formatCode="0.000_);[Red]\(0.000\)">
                  <c:v>14.23865819719669</c:v>
                </c:pt>
                <c:pt idx="247" formatCode="0.000_);[Red]\(0.000\)">
                  <c:v>11.6612576370184</c:v>
                </c:pt>
                <c:pt idx="248" formatCode="0.000_);[Red]\(0.000\)">
                  <c:v>12.744494068021149</c:v>
                </c:pt>
                <c:pt idx="249" formatCode="0.000_);[Red]\(0.000\)">
                  <c:v>6.9272139512737398</c:v>
                </c:pt>
                <c:pt idx="250" formatCode="0.000_);[Red]\(0.000\)">
                  <c:v>8.2374179583384652</c:v>
                </c:pt>
                <c:pt idx="251" formatCode="0.000_);[Red]\(0.000\)">
                  <c:v>6.8583897510606544</c:v>
                </c:pt>
                <c:pt idx="252" formatCode="0.000_);[Red]\(0.000\)">
                  <c:v>6.3698599944573502</c:v>
                </c:pt>
                <c:pt idx="253" formatCode="0.000_);[Red]\(0.000\)">
                  <c:v>6.1351717065412252</c:v>
                </c:pt>
                <c:pt idx="254" formatCode="0.000_);[Red]\(0.000\)">
                  <c:v>7.6911703663398194</c:v>
                </c:pt>
                <c:pt idx="255" formatCode="0.000_);[Red]\(0.000\)">
                  <c:v>6.5988584183303898</c:v>
                </c:pt>
                <c:pt idx="256" formatCode="0.000_);[Red]\(0.000\)">
                  <c:v>7.3165543090742462</c:v>
                </c:pt>
                <c:pt idx="257" formatCode="0.000_);[Red]\(0.000\)">
                  <c:v>6.3611985190869778</c:v>
                </c:pt>
                <c:pt idx="258" formatCode="0.000_);[Red]\(0.000\)">
                  <c:v>6.8145890360519656</c:v>
                </c:pt>
                <c:pt idx="259" formatCode="0.000_);[Red]\(0.000\)">
                  <c:v>5.6710319141589371</c:v>
                </c:pt>
                <c:pt idx="260" formatCode="0.000_);[Red]\(0.000\)">
                  <c:v>9.8038488880847545</c:v>
                </c:pt>
                <c:pt idx="261" formatCode="0.000_);[Red]\(0.000\)">
                  <c:v>7.2704531905658119</c:v>
                </c:pt>
                <c:pt idx="262" formatCode="0.000_);[Red]\(0.000\)">
                  <c:v>7.3853454317088367</c:v>
                </c:pt>
                <c:pt idx="263" formatCode="0.000_);[Red]\(0.000\)">
                  <c:v>7.2709146744729507</c:v>
                </c:pt>
                <c:pt idx="264" formatCode="0.000_);[Red]\(0.000\)">
                  <c:v>10.75386742260393</c:v>
                </c:pt>
                <c:pt idx="265" formatCode="0.000_);[Red]\(0.000\)">
                  <c:v>10.90927105009991</c:v>
                </c:pt>
                <c:pt idx="266" formatCode="0.000_);[Red]\(0.000\)">
                  <c:v>7.9991578446085008</c:v>
                </c:pt>
                <c:pt idx="267" formatCode="0.000_);[Red]\(0.000\)">
                  <c:v>6.7304005700017457</c:v>
                </c:pt>
                <c:pt idx="268" formatCode="0.000_);[Red]\(0.000\)">
                  <c:v>9.0564304146674797</c:v>
                </c:pt>
                <c:pt idx="269" formatCode="0.000_);[Red]\(0.000\)">
                  <c:v>8.3414883320984714</c:v>
                </c:pt>
                <c:pt idx="270" formatCode="0.000_);[Red]\(0.000\)">
                  <c:v>5.8977455876423326</c:v>
                </c:pt>
                <c:pt idx="271" formatCode="0.000_);[Red]\(0.000\)">
                  <c:v>7.0124405571374089</c:v>
                </c:pt>
                <c:pt idx="272" formatCode="0.000_);[Red]\(0.000\)">
                  <c:v>9.299904148554111</c:v>
                </c:pt>
                <c:pt idx="273" formatCode="0.000_);[Red]\(0.000\)">
                  <c:v>7.2762325217393409</c:v>
                </c:pt>
                <c:pt idx="274" formatCode="0.000_);[Red]\(0.000\)">
                  <c:v>8.6405385297926447</c:v>
                </c:pt>
                <c:pt idx="275" formatCode="0.000_);[Red]\(0.000\)">
                  <c:v>7.207613746387957</c:v>
                </c:pt>
                <c:pt idx="276" formatCode="0.000_);[Red]\(0.000\)">
                  <c:v>7.6292375201654936</c:v>
                </c:pt>
                <c:pt idx="277" formatCode="0.000_);[Red]\(0.000\)">
                  <c:v>8.3034870731656607</c:v>
                </c:pt>
                <c:pt idx="278" formatCode="0.000_);[Red]\(0.000\)">
                  <c:v>7.3905252650964544</c:v>
                </c:pt>
                <c:pt idx="279" formatCode="0.000_);[Red]\(0.000\)">
                  <c:v>5.0851845634452149</c:v>
                </c:pt>
                <c:pt idx="280" formatCode="0.000_);[Red]\(0.000\)">
                  <c:v>5.6323794022356726</c:v>
                </c:pt>
                <c:pt idx="281" formatCode="0.000_);[Red]\(0.000\)">
                  <c:v>5.8040212251557888</c:v>
                </c:pt>
                <c:pt idx="282" formatCode="0.000_);[Red]\(0.000\)">
                  <c:v>6.1472229252555008</c:v>
                </c:pt>
                <c:pt idx="283" formatCode="0.000_);[Red]\(0.000\)">
                  <c:v>7.2674255111002752</c:v>
                </c:pt>
                <c:pt idx="284" formatCode="0.000_);[Red]\(0.000\)">
                  <c:v>5.0060422298375542</c:v>
                </c:pt>
                <c:pt idx="285" formatCode="0.000_);[Red]\(0.000\)">
                  <c:v>4.908224893258712</c:v>
                </c:pt>
                <c:pt idx="286" formatCode="0.000_);[Red]\(0.000\)">
                  <c:v>7.2859366225904161</c:v>
                </c:pt>
                <c:pt idx="287" formatCode="0.000_);[Red]\(0.000\)">
                  <c:v>8.4220539338309575</c:v>
                </c:pt>
                <c:pt idx="288" formatCode="0.000_);[Red]\(0.000\)">
                  <c:v>8.683107185526028</c:v>
                </c:pt>
                <c:pt idx="289" formatCode="0.000_);[Red]\(0.000\)">
                  <c:v>6.7652102579879818</c:v>
                </c:pt>
                <c:pt idx="290" formatCode="0.000_);[Red]\(0.000\)">
                  <c:v>8.0739268634326127</c:v>
                </c:pt>
                <c:pt idx="291" formatCode="0.000_);[Red]\(0.000\)">
                  <c:v>8.2398022939803326</c:v>
                </c:pt>
                <c:pt idx="292" formatCode="0.000_);[Red]\(0.000\)">
                  <c:v>5.8465381256846367</c:v>
                </c:pt>
                <c:pt idx="293" formatCode="0.000_);[Red]\(0.000\)">
                  <c:v>6.3446129624338026</c:v>
                </c:pt>
                <c:pt idx="294" formatCode="0.000_);[Red]\(0.000\)">
                  <c:v>5.3907084746407739</c:v>
                </c:pt>
                <c:pt idx="295" formatCode="0.000_);[Red]\(0.000\)">
                  <c:v>7.7541745839228096</c:v>
                </c:pt>
                <c:pt idx="296" formatCode="0.000_);[Red]\(0.000\)">
                  <c:v>7.0325647058356857</c:v>
                </c:pt>
                <c:pt idx="297" formatCode="0.000_);[Red]\(0.000\)">
                  <c:v>6.3523115491089888</c:v>
                </c:pt>
                <c:pt idx="298" formatCode="0.000_);[Red]\(0.000\)">
                  <c:v>8.7065177897125334</c:v>
                </c:pt>
                <c:pt idx="299" formatCode="0.000_);[Red]\(0.000\)">
                  <c:v>7.1305329950944358</c:v>
                </c:pt>
                <c:pt idx="300" formatCode="0.000_);[Red]\(0.000\)">
                  <c:v>5.5024048319032186</c:v>
                </c:pt>
                <c:pt idx="301" formatCode="0.000_);[Red]\(0.000\)">
                  <c:v>6.9491051255827241</c:v>
                </c:pt>
                <c:pt idx="302" formatCode="0.000_);[Red]\(0.000\)">
                  <c:v>4.1608840526482433</c:v>
                </c:pt>
                <c:pt idx="303" formatCode="0.000_);[Red]\(0.000\)">
                  <c:v>5.6828536654623996</c:v>
                </c:pt>
                <c:pt idx="304" formatCode="0.000_);[Red]\(0.000\)">
                  <c:v>5.8297219971431504</c:v>
                </c:pt>
                <c:pt idx="305" formatCode="0.000_);[Red]\(0.000\)">
                  <c:v>6.3601740272652147</c:v>
                </c:pt>
                <c:pt idx="306" formatCode="0.000_);[Red]\(0.000\)">
                  <c:v>8.1617597584691257</c:v>
                </c:pt>
                <c:pt idx="307" formatCode="0.000_);[Red]\(0.000\)">
                  <c:v>10.45349746719401</c:v>
                </c:pt>
                <c:pt idx="308" formatCode="0.000_);[Red]\(0.000\)">
                  <c:v>6.7865463410592151</c:v>
                </c:pt>
                <c:pt idx="309" formatCode="0.000_);[Red]\(0.000\)">
                  <c:v>6.7917865555187946</c:v>
                </c:pt>
                <c:pt idx="310" formatCode="0.000_);[Red]\(0.000\)">
                  <c:v>6.8661415327065907</c:v>
                </c:pt>
                <c:pt idx="311" formatCode="0.000_);[Red]\(0.000\)">
                  <c:v>9.7857130018275171</c:v>
                </c:pt>
                <c:pt idx="312" formatCode="0.000_);[Red]\(0.000\)">
                  <c:v>6.5907909057576051</c:v>
                </c:pt>
                <c:pt idx="313" formatCode="0.000_);[Red]\(0.000\)">
                  <c:v>6.5528802184327342</c:v>
                </c:pt>
                <c:pt idx="314" formatCode="0.000_);[Red]\(0.000\)">
                  <c:v>7.5285046403976166</c:v>
                </c:pt>
                <c:pt idx="315" formatCode="0.000_);[Red]\(0.000\)">
                  <c:v>7.0873260251717349</c:v>
                </c:pt>
                <c:pt idx="316" formatCode="0.000_);[Red]\(0.000\)">
                  <c:v>8.0650982881249895</c:v>
                </c:pt>
                <c:pt idx="317" formatCode="0.000_);[Red]\(0.000\)">
                  <c:v>6.6072921901381463</c:v>
                </c:pt>
                <c:pt idx="318" formatCode="0.000_);[Red]\(0.000\)">
                  <c:v>6.4139951270521403</c:v>
                </c:pt>
                <c:pt idx="319" formatCode="0.000_);[Red]\(0.000\)">
                  <c:v>7.6723668572813857</c:v>
                </c:pt>
                <c:pt idx="320" formatCode="0.000_);[Red]\(0.000\)">
                  <c:v>6.22030989993209</c:v>
                </c:pt>
                <c:pt idx="321" formatCode="0.000_);[Red]\(0.000\)">
                  <c:v>4.0930200406963886</c:v>
                </c:pt>
                <c:pt idx="322" formatCode="0.000_);[Red]\(0.000\)">
                  <c:v>6.2790908734873403</c:v>
                </c:pt>
              </c:numCache>
            </c:numRef>
          </c:yVal>
          <c:smooth val="0"/>
          <c:extLst>
            <c:ext xmlns:c16="http://schemas.microsoft.com/office/drawing/2014/chart" uri="{C3380CC4-5D6E-409C-BE32-E72D297353CC}">
              <c16:uniqueId val="{00000001-3908-4810-ACA4-50B2046323A7}"/>
            </c:ext>
          </c:extLst>
        </c:ser>
        <c:ser>
          <c:idx val="1"/>
          <c:order val="1"/>
          <c:tx>
            <c:strRef>
              <c:f>TL!$F$1</c:f>
              <c:strCache>
                <c:ptCount val="1"/>
                <c:pt idx="0">
                  <c:v>여</c:v>
                </c:pt>
              </c:strCache>
            </c:strRef>
          </c:tx>
          <c:spPr>
            <a:ln w="19050" cap="rnd">
              <a:noFill/>
              <a:round/>
            </a:ln>
            <a:effectLst/>
          </c:spPr>
          <c:marker>
            <c:symbol val="circle"/>
            <c:size val="5"/>
            <c:spPr>
              <a:solidFill>
                <a:schemeClr val="accent2">
                  <a:lumMod val="40000"/>
                  <a:lumOff val="60000"/>
                </a:schemeClr>
              </a:solidFill>
              <a:ln w="9525">
                <a:solidFill>
                  <a:schemeClr val="accent2"/>
                </a:solidFill>
              </a:ln>
              <a:effectLst/>
            </c:spPr>
          </c:marker>
          <c:trendline>
            <c:spPr>
              <a:ln w="19050" cap="rnd">
                <a:solidFill>
                  <a:schemeClr val="accent2"/>
                </a:solidFill>
                <a:prstDash val="solid"/>
              </a:ln>
              <a:effectLst/>
            </c:spPr>
            <c:trendlineType val="linear"/>
            <c:dispRSqr val="0"/>
            <c:dispEq val="0"/>
          </c:trendline>
          <c:xVal>
            <c:numRef>
              <c:f>TL!$C$2:$C$1048155</c:f>
              <c:numCache>
                <c:formatCode>General</c:formatCode>
                <c:ptCount val="1048154"/>
                <c:pt idx="0">
                  <c:v>33</c:v>
                </c:pt>
                <c:pt idx="1">
                  <c:v>59</c:v>
                </c:pt>
                <c:pt idx="2">
                  <c:v>76</c:v>
                </c:pt>
                <c:pt idx="3">
                  <c:v>78</c:v>
                </c:pt>
                <c:pt idx="4">
                  <c:v>56</c:v>
                </c:pt>
                <c:pt idx="5">
                  <c:v>41</c:v>
                </c:pt>
                <c:pt idx="6">
                  <c:v>54</c:v>
                </c:pt>
                <c:pt idx="7">
                  <c:v>43</c:v>
                </c:pt>
                <c:pt idx="8">
                  <c:v>37</c:v>
                </c:pt>
                <c:pt idx="9">
                  <c:v>63</c:v>
                </c:pt>
                <c:pt idx="10">
                  <c:v>66</c:v>
                </c:pt>
                <c:pt idx="11">
                  <c:v>54</c:v>
                </c:pt>
                <c:pt idx="12">
                  <c:v>41</c:v>
                </c:pt>
                <c:pt idx="13">
                  <c:v>51</c:v>
                </c:pt>
                <c:pt idx="14">
                  <c:v>62</c:v>
                </c:pt>
                <c:pt idx="15">
                  <c:v>77</c:v>
                </c:pt>
                <c:pt idx="16">
                  <c:v>58</c:v>
                </c:pt>
                <c:pt idx="17">
                  <c:v>63</c:v>
                </c:pt>
                <c:pt idx="18">
                  <c:v>56</c:v>
                </c:pt>
                <c:pt idx="19">
                  <c:v>43</c:v>
                </c:pt>
                <c:pt idx="20">
                  <c:v>65</c:v>
                </c:pt>
                <c:pt idx="21">
                  <c:v>52</c:v>
                </c:pt>
                <c:pt idx="22">
                  <c:v>53</c:v>
                </c:pt>
                <c:pt idx="23">
                  <c:v>51</c:v>
                </c:pt>
                <c:pt idx="24">
                  <c:v>70</c:v>
                </c:pt>
                <c:pt idx="25">
                  <c:v>57</c:v>
                </c:pt>
                <c:pt idx="26">
                  <c:v>46</c:v>
                </c:pt>
                <c:pt idx="27">
                  <c:v>55</c:v>
                </c:pt>
                <c:pt idx="28">
                  <c:v>60</c:v>
                </c:pt>
                <c:pt idx="29">
                  <c:v>74</c:v>
                </c:pt>
                <c:pt idx="30">
                  <c:v>45</c:v>
                </c:pt>
                <c:pt idx="31">
                  <c:v>59</c:v>
                </c:pt>
                <c:pt idx="32">
                  <c:v>51</c:v>
                </c:pt>
                <c:pt idx="33">
                  <c:v>65</c:v>
                </c:pt>
                <c:pt idx="34">
                  <c:v>51</c:v>
                </c:pt>
                <c:pt idx="35">
                  <c:v>65</c:v>
                </c:pt>
                <c:pt idx="36">
                  <c:v>63</c:v>
                </c:pt>
                <c:pt idx="37">
                  <c:v>55</c:v>
                </c:pt>
                <c:pt idx="38">
                  <c:v>49</c:v>
                </c:pt>
                <c:pt idx="39">
                  <c:v>36</c:v>
                </c:pt>
                <c:pt idx="40">
                  <c:v>48</c:v>
                </c:pt>
                <c:pt idx="41">
                  <c:v>60</c:v>
                </c:pt>
                <c:pt idx="42">
                  <c:v>54</c:v>
                </c:pt>
                <c:pt idx="43">
                  <c:v>55</c:v>
                </c:pt>
                <c:pt idx="44">
                  <c:v>70</c:v>
                </c:pt>
                <c:pt idx="45">
                  <c:v>76</c:v>
                </c:pt>
                <c:pt idx="46">
                  <c:v>51</c:v>
                </c:pt>
                <c:pt idx="47">
                  <c:v>75</c:v>
                </c:pt>
                <c:pt idx="48">
                  <c:v>51</c:v>
                </c:pt>
                <c:pt idx="49">
                  <c:v>61</c:v>
                </c:pt>
                <c:pt idx="50">
                  <c:v>67</c:v>
                </c:pt>
                <c:pt idx="51">
                  <c:v>42</c:v>
                </c:pt>
                <c:pt idx="52">
                  <c:v>43</c:v>
                </c:pt>
                <c:pt idx="53">
                  <c:v>59</c:v>
                </c:pt>
                <c:pt idx="54">
                  <c:v>56</c:v>
                </c:pt>
                <c:pt idx="55">
                  <c:v>71</c:v>
                </c:pt>
                <c:pt idx="56">
                  <c:v>48</c:v>
                </c:pt>
                <c:pt idx="57">
                  <c:v>52</c:v>
                </c:pt>
                <c:pt idx="58">
                  <c:v>67</c:v>
                </c:pt>
                <c:pt idx="59">
                  <c:v>65</c:v>
                </c:pt>
                <c:pt idx="60">
                  <c:v>48</c:v>
                </c:pt>
                <c:pt idx="61">
                  <c:v>67</c:v>
                </c:pt>
                <c:pt idx="62">
                  <c:v>51</c:v>
                </c:pt>
                <c:pt idx="63">
                  <c:v>58</c:v>
                </c:pt>
                <c:pt idx="64">
                  <c:v>64</c:v>
                </c:pt>
                <c:pt idx="65">
                  <c:v>49</c:v>
                </c:pt>
                <c:pt idx="66">
                  <c:v>59</c:v>
                </c:pt>
                <c:pt idx="67">
                  <c:v>60</c:v>
                </c:pt>
                <c:pt idx="68">
                  <c:v>62</c:v>
                </c:pt>
                <c:pt idx="69">
                  <c:v>46</c:v>
                </c:pt>
                <c:pt idx="70">
                  <c:v>52</c:v>
                </c:pt>
                <c:pt idx="71">
                  <c:v>75</c:v>
                </c:pt>
                <c:pt idx="72">
                  <c:v>55</c:v>
                </c:pt>
                <c:pt idx="73">
                  <c:v>54</c:v>
                </c:pt>
                <c:pt idx="74">
                  <c:v>49</c:v>
                </c:pt>
                <c:pt idx="75">
                  <c:v>46</c:v>
                </c:pt>
                <c:pt idx="76">
                  <c:v>62</c:v>
                </c:pt>
                <c:pt idx="77">
                  <c:v>84</c:v>
                </c:pt>
                <c:pt idx="78">
                  <c:v>69</c:v>
                </c:pt>
                <c:pt idx="79">
                  <c:v>72</c:v>
                </c:pt>
                <c:pt idx="80">
                  <c:v>50</c:v>
                </c:pt>
                <c:pt idx="81">
                  <c:v>45</c:v>
                </c:pt>
                <c:pt idx="82">
                  <c:v>50</c:v>
                </c:pt>
                <c:pt idx="83">
                  <c:v>67</c:v>
                </c:pt>
                <c:pt idx="84">
                  <c:v>76</c:v>
                </c:pt>
                <c:pt idx="85">
                  <c:v>36</c:v>
                </c:pt>
                <c:pt idx="86">
                  <c:v>50</c:v>
                </c:pt>
                <c:pt idx="87">
                  <c:v>35</c:v>
                </c:pt>
                <c:pt idx="88">
                  <c:v>54</c:v>
                </c:pt>
                <c:pt idx="89">
                  <c:v>46</c:v>
                </c:pt>
                <c:pt idx="90">
                  <c:v>71</c:v>
                </c:pt>
                <c:pt idx="91">
                  <c:v>60</c:v>
                </c:pt>
                <c:pt idx="92">
                  <c:v>55</c:v>
                </c:pt>
                <c:pt idx="93">
                  <c:v>60</c:v>
                </c:pt>
                <c:pt idx="94">
                  <c:v>45</c:v>
                </c:pt>
                <c:pt idx="95">
                  <c:v>55</c:v>
                </c:pt>
                <c:pt idx="96">
                  <c:v>46</c:v>
                </c:pt>
                <c:pt idx="97">
                  <c:v>55</c:v>
                </c:pt>
                <c:pt idx="98">
                  <c:v>48</c:v>
                </c:pt>
                <c:pt idx="99">
                  <c:v>48</c:v>
                </c:pt>
                <c:pt idx="100">
                  <c:v>62</c:v>
                </c:pt>
                <c:pt idx="101">
                  <c:v>49</c:v>
                </c:pt>
                <c:pt idx="102">
                  <c:v>66</c:v>
                </c:pt>
                <c:pt idx="103">
                  <c:v>54</c:v>
                </c:pt>
                <c:pt idx="104">
                  <c:v>84</c:v>
                </c:pt>
                <c:pt idx="105">
                  <c:v>70</c:v>
                </c:pt>
                <c:pt idx="106">
                  <c:v>68</c:v>
                </c:pt>
                <c:pt idx="107">
                  <c:v>59</c:v>
                </c:pt>
                <c:pt idx="108">
                  <c:v>65</c:v>
                </c:pt>
                <c:pt idx="109">
                  <c:v>55</c:v>
                </c:pt>
                <c:pt idx="110">
                  <c:v>63</c:v>
                </c:pt>
                <c:pt idx="111">
                  <c:v>65</c:v>
                </c:pt>
                <c:pt idx="112">
                  <c:v>60</c:v>
                </c:pt>
                <c:pt idx="113">
                  <c:v>61</c:v>
                </c:pt>
                <c:pt idx="114">
                  <c:v>60</c:v>
                </c:pt>
                <c:pt idx="115">
                  <c:v>56</c:v>
                </c:pt>
                <c:pt idx="116">
                  <c:v>69</c:v>
                </c:pt>
                <c:pt idx="117">
                  <c:v>70</c:v>
                </c:pt>
                <c:pt idx="118">
                  <c:v>56</c:v>
                </c:pt>
                <c:pt idx="119">
                  <c:v>84</c:v>
                </c:pt>
                <c:pt idx="120">
                  <c:v>69</c:v>
                </c:pt>
                <c:pt idx="121">
                  <c:v>46</c:v>
                </c:pt>
                <c:pt idx="122">
                  <c:v>80</c:v>
                </c:pt>
                <c:pt idx="123">
                  <c:v>65</c:v>
                </c:pt>
                <c:pt idx="124">
                  <c:v>56</c:v>
                </c:pt>
                <c:pt idx="125">
                  <c:v>67</c:v>
                </c:pt>
                <c:pt idx="126">
                  <c:v>71</c:v>
                </c:pt>
                <c:pt idx="127">
                  <c:v>67</c:v>
                </c:pt>
                <c:pt idx="128">
                  <c:v>64</c:v>
                </c:pt>
                <c:pt idx="129">
                  <c:v>61</c:v>
                </c:pt>
                <c:pt idx="130">
                  <c:v>70</c:v>
                </c:pt>
                <c:pt idx="131">
                  <c:v>47</c:v>
                </c:pt>
                <c:pt idx="132">
                  <c:v>58</c:v>
                </c:pt>
                <c:pt idx="133">
                  <c:v>48</c:v>
                </c:pt>
                <c:pt idx="134">
                  <c:v>66</c:v>
                </c:pt>
                <c:pt idx="135">
                  <c:v>50</c:v>
                </c:pt>
                <c:pt idx="136">
                  <c:v>58</c:v>
                </c:pt>
                <c:pt idx="137">
                  <c:v>50</c:v>
                </c:pt>
                <c:pt idx="138">
                  <c:v>49</c:v>
                </c:pt>
                <c:pt idx="139">
                  <c:v>58</c:v>
                </c:pt>
                <c:pt idx="140">
                  <c:v>59</c:v>
                </c:pt>
                <c:pt idx="141">
                  <c:v>46</c:v>
                </c:pt>
                <c:pt idx="142">
                  <c:v>78</c:v>
                </c:pt>
                <c:pt idx="143">
                  <c:v>62</c:v>
                </c:pt>
                <c:pt idx="144">
                  <c:v>49</c:v>
                </c:pt>
                <c:pt idx="145">
                  <c:v>51</c:v>
                </c:pt>
                <c:pt idx="146">
                  <c:v>46</c:v>
                </c:pt>
                <c:pt idx="147">
                  <c:v>42</c:v>
                </c:pt>
                <c:pt idx="148">
                  <c:v>79</c:v>
                </c:pt>
                <c:pt idx="149">
                  <c:v>57</c:v>
                </c:pt>
                <c:pt idx="150">
                  <c:v>55</c:v>
                </c:pt>
                <c:pt idx="151">
                  <c:v>67</c:v>
                </c:pt>
                <c:pt idx="152">
                  <c:v>46</c:v>
                </c:pt>
                <c:pt idx="153">
                  <c:v>42</c:v>
                </c:pt>
                <c:pt idx="154">
                  <c:v>74</c:v>
                </c:pt>
                <c:pt idx="155">
                  <c:v>54</c:v>
                </c:pt>
                <c:pt idx="156">
                  <c:v>60</c:v>
                </c:pt>
                <c:pt idx="157">
                  <c:v>61</c:v>
                </c:pt>
                <c:pt idx="158">
                  <c:v>46</c:v>
                </c:pt>
                <c:pt idx="159">
                  <c:v>68</c:v>
                </c:pt>
                <c:pt idx="160">
                  <c:v>69</c:v>
                </c:pt>
                <c:pt idx="161">
                  <c:v>47</c:v>
                </c:pt>
                <c:pt idx="162">
                  <c:v>41</c:v>
                </c:pt>
                <c:pt idx="163">
                  <c:v>73</c:v>
                </c:pt>
                <c:pt idx="164">
                  <c:v>61</c:v>
                </c:pt>
                <c:pt idx="165">
                  <c:v>68</c:v>
                </c:pt>
                <c:pt idx="166">
                  <c:v>49</c:v>
                </c:pt>
                <c:pt idx="167">
                  <c:v>45</c:v>
                </c:pt>
                <c:pt idx="168">
                  <c:v>71</c:v>
                </c:pt>
                <c:pt idx="169">
                  <c:v>59</c:v>
                </c:pt>
                <c:pt idx="170">
                  <c:v>61</c:v>
                </c:pt>
                <c:pt idx="171">
                  <c:v>54</c:v>
                </c:pt>
                <c:pt idx="172">
                  <c:v>53</c:v>
                </c:pt>
                <c:pt idx="173">
                  <c:v>45</c:v>
                </c:pt>
                <c:pt idx="174">
                  <c:v>53</c:v>
                </c:pt>
                <c:pt idx="175">
                  <c:v>62</c:v>
                </c:pt>
                <c:pt idx="176">
                  <c:v>43</c:v>
                </c:pt>
                <c:pt idx="177">
                  <c:v>64</c:v>
                </c:pt>
                <c:pt idx="178">
                  <c:v>76</c:v>
                </c:pt>
                <c:pt idx="179">
                  <c:v>69</c:v>
                </c:pt>
                <c:pt idx="180">
                  <c:v>51</c:v>
                </c:pt>
                <c:pt idx="181">
                  <c:v>55</c:v>
                </c:pt>
                <c:pt idx="182">
                  <c:v>70</c:v>
                </c:pt>
                <c:pt idx="183">
                  <c:v>42</c:v>
                </c:pt>
                <c:pt idx="184">
                  <c:v>65</c:v>
                </c:pt>
                <c:pt idx="185">
                  <c:v>76</c:v>
                </c:pt>
                <c:pt idx="186">
                  <c:v>48</c:v>
                </c:pt>
                <c:pt idx="187">
                  <c:v>58</c:v>
                </c:pt>
                <c:pt idx="188">
                  <c:v>57</c:v>
                </c:pt>
                <c:pt idx="189">
                  <c:v>79</c:v>
                </c:pt>
                <c:pt idx="190">
                  <c:v>70</c:v>
                </c:pt>
                <c:pt idx="191">
                  <c:v>65</c:v>
                </c:pt>
                <c:pt idx="192">
                  <c:v>60</c:v>
                </c:pt>
                <c:pt idx="193">
                  <c:v>89</c:v>
                </c:pt>
                <c:pt idx="194">
                  <c:v>54</c:v>
                </c:pt>
                <c:pt idx="195">
                  <c:v>45</c:v>
                </c:pt>
                <c:pt idx="196">
                  <c:v>53</c:v>
                </c:pt>
                <c:pt idx="197">
                  <c:v>54</c:v>
                </c:pt>
                <c:pt idx="198">
                  <c:v>43</c:v>
                </c:pt>
                <c:pt idx="199">
                  <c:v>51</c:v>
                </c:pt>
                <c:pt idx="200">
                  <c:v>44</c:v>
                </c:pt>
                <c:pt idx="201">
                  <c:v>70</c:v>
                </c:pt>
                <c:pt idx="202">
                  <c:v>65</c:v>
                </c:pt>
                <c:pt idx="203">
                  <c:v>54</c:v>
                </c:pt>
                <c:pt idx="204">
                  <c:v>58</c:v>
                </c:pt>
                <c:pt idx="205">
                  <c:v>59</c:v>
                </c:pt>
                <c:pt idx="206">
                  <c:v>62</c:v>
                </c:pt>
                <c:pt idx="207">
                  <c:v>54</c:v>
                </c:pt>
                <c:pt idx="208">
                  <c:v>40</c:v>
                </c:pt>
                <c:pt idx="209">
                  <c:v>54</c:v>
                </c:pt>
                <c:pt idx="210">
                  <c:v>64</c:v>
                </c:pt>
                <c:pt idx="211">
                  <c:v>53</c:v>
                </c:pt>
                <c:pt idx="212">
                  <c:v>48</c:v>
                </c:pt>
                <c:pt idx="213">
                  <c:v>53</c:v>
                </c:pt>
                <c:pt idx="214">
                  <c:v>56</c:v>
                </c:pt>
                <c:pt idx="215">
                  <c:v>45</c:v>
                </c:pt>
                <c:pt idx="216">
                  <c:v>41</c:v>
                </c:pt>
                <c:pt idx="217">
                  <c:v>58</c:v>
                </c:pt>
                <c:pt idx="218">
                  <c:v>53</c:v>
                </c:pt>
                <c:pt idx="219">
                  <c:v>73</c:v>
                </c:pt>
                <c:pt idx="220">
                  <c:v>56</c:v>
                </c:pt>
                <c:pt idx="221">
                  <c:v>41</c:v>
                </c:pt>
                <c:pt idx="222">
                  <c:v>54</c:v>
                </c:pt>
                <c:pt idx="223">
                  <c:v>76</c:v>
                </c:pt>
                <c:pt idx="224">
                  <c:v>49</c:v>
                </c:pt>
                <c:pt idx="225">
                  <c:v>44</c:v>
                </c:pt>
                <c:pt idx="226">
                  <c:v>50</c:v>
                </c:pt>
                <c:pt idx="227">
                  <c:v>67</c:v>
                </c:pt>
                <c:pt idx="228">
                  <c:v>45</c:v>
                </c:pt>
                <c:pt idx="229">
                  <c:v>65</c:v>
                </c:pt>
                <c:pt idx="230">
                  <c:v>45</c:v>
                </c:pt>
                <c:pt idx="231">
                  <c:v>60</c:v>
                </c:pt>
                <c:pt idx="232">
                  <c:v>50</c:v>
                </c:pt>
                <c:pt idx="233">
                  <c:v>60</c:v>
                </c:pt>
                <c:pt idx="234">
                  <c:v>58</c:v>
                </c:pt>
                <c:pt idx="235">
                  <c:v>50</c:v>
                </c:pt>
                <c:pt idx="236">
                  <c:v>68</c:v>
                </c:pt>
                <c:pt idx="237">
                  <c:v>67</c:v>
                </c:pt>
                <c:pt idx="238">
                  <c:v>76</c:v>
                </c:pt>
                <c:pt idx="239">
                  <c:v>66</c:v>
                </c:pt>
                <c:pt idx="240">
                  <c:v>65</c:v>
                </c:pt>
                <c:pt idx="241">
                  <c:v>59</c:v>
                </c:pt>
                <c:pt idx="242">
                  <c:v>74</c:v>
                </c:pt>
                <c:pt idx="243">
                  <c:v>68</c:v>
                </c:pt>
                <c:pt idx="244">
                  <c:v>37</c:v>
                </c:pt>
                <c:pt idx="245">
                  <c:v>61</c:v>
                </c:pt>
                <c:pt idx="246">
                  <c:v>47</c:v>
                </c:pt>
                <c:pt idx="247">
                  <c:v>53</c:v>
                </c:pt>
                <c:pt idx="248">
                  <c:v>58</c:v>
                </c:pt>
                <c:pt idx="249">
                  <c:v>53</c:v>
                </c:pt>
                <c:pt idx="250">
                  <c:v>68</c:v>
                </c:pt>
                <c:pt idx="251">
                  <c:v>68</c:v>
                </c:pt>
                <c:pt idx="252">
                  <c:v>55</c:v>
                </c:pt>
                <c:pt idx="253">
                  <c:v>35</c:v>
                </c:pt>
                <c:pt idx="255">
                  <c:v>56</c:v>
                </c:pt>
                <c:pt idx="256">
                  <c:v>37</c:v>
                </c:pt>
                <c:pt idx="257">
                  <c:v>57</c:v>
                </c:pt>
                <c:pt idx="258">
                  <c:v>47</c:v>
                </c:pt>
                <c:pt idx="259">
                  <c:v>31</c:v>
                </c:pt>
                <c:pt idx="260">
                  <c:v>31</c:v>
                </c:pt>
                <c:pt idx="261">
                  <c:v>30</c:v>
                </c:pt>
                <c:pt idx="262">
                  <c:v>27</c:v>
                </c:pt>
                <c:pt idx="263">
                  <c:v>29</c:v>
                </c:pt>
                <c:pt idx="264">
                  <c:v>53</c:v>
                </c:pt>
                <c:pt idx="265">
                  <c:v>43</c:v>
                </c:pt>
                <c:pt idx="266">
                  <c:v>55</c:v>
                </c:pt>
                <c:pt idx="267">
                  <c:v>59</c:v>
                </c:pt>
                <c:pt idx="268">
                  <c:v>61</c:v>
                </c:pt>
                <c:pt idx="269">
                  <c:v>55</c:v>
                </c:pt>
                <c:pt idx="270" formatCode="0_);[Red]\(0\)">
                  <c:v>31.523</c:v>
                </c:pt>
                <c:pt idx="271" formatCode="0_);[Red]\(0\)">
                  <c:v>48.211000000000013</c:v>
                </c:pt>
                <c:pt idx="272" formatCode="0_);[Red]\(0\)">
                  <c:v>26.581</c:v>
                </c:pt>
                <c:pt idx="273" formatCode="0_);[Red]\(0\)">
                  <c:v>48.195</c:v>
                </c:pt>
                <c:pt idx="274" formatCode="0_);[Red]\(0\)">
                  <c:v>22.86</c:v>
                </c:pt>
                <c:pt idx="275" formatCode="0_);[Red]\(0\)">
                  <c:v>31.696000000000002</c:v>
                </c:pt>
                <c:pt idx="276" formatCode="0_);[Red]\(0\)">
                  <c:v>46.744999999999997</c:v>
                </c:pt>
                <c:pt idx="277" formatCode="0_);[Red]\(0\)">
                  <c:v>40.384</c:v>
                </c:pt>
                <c:pt idx="278" formatCode="0_);[Red]\(0\)">
                  <c:v>43.263000000000012</c:v>
                </c:pt>
                <c:pt idx="279" formatCode="0_);[Red]\(0\)">
                  <c:v>46.418999999999997</c:v>
                </c:pt>
                <c:pt idx="280" formatCode="0_);[Red]\(0\)">
                  <c:v>59.216000000000001</c:v>
                </c:pt>
                <c:pt idx="281" formatCode="0_);[Red]\(0\)">
                  <c:v>55.055</c:v>
                </c:pt>
                <c:pt idx="282" formatCode="0_);[Red]\(0\)">
                  <c:v>41.558999999999997</c:v>
                </c:pt>
                <c:pt idx="283" formatCode="0_);[Red]\(0\)">
                  <c:v>34.011000000000003</c:v>
                </c:pt>
                <c:pt idx="284" formatCode="0_);[Red]\(0\)">
                  <c:v>47.071000000000012</c:v>
                </c:pt>
                <c:pt idx="285" formatCode="0_);[Red]\(0\)">
                  <c:v>51.145000000000003</c:v>
                </c:pt>
                <c:pt idx="286" formatCode="0_);[Red]\(0\)">
                  <c:v>23.536999999999999</c:v>
                </c:pt>
                <c:pt idx="287" formatCode="0_);[Red]\(0\)">
                  <c:v>34.037999999999997</c:v>
                </c:pt>
                <c:pt idx="288" formatCode="0_);[Red]\(0\)">
                  <c:v>22.805</c:v>
                </c:pt>
                <c:pt idx="289" formatCode="0_);[Red]\(0\)">
                  <c:v>32.247</c:v>
                </c:pt>
                <c:pt idx="290" formatCode="0_);[Red]\(0\)">
                  <c:v>36.397000000000013</c:v>
                </c:pt>
                <c:pt idx="291" formatCode="0_);[Red]\(0\)">
                  <c:v>44.851999999999997</c:v>
                </c:pt>
                <c:pt idx="292" formatCode="0_);[Red]\(0\)">
                  <c:v>44.249000000000002</c:v>
                </c:pt>
                <c:pt idx="293" formatCode="0_);[Red]\(0\)">
                  <c:v>20.213999999999999</c:v>
                </c:pt>
                <c:pt idx="294" formatCode="0_);[Red]\(0\)">
                  <c:v>28.263000000000002</c:v>
                </c:pt>
                <c:pt idx="295" formatCode="0_);[Red]\(0\)">
                  <c:v>27.849</c:v>
                </c:pt>
                <c:pt idx="296" formatCode="0_);[Red]\(0\)">
                  <c:v>33.552999999999997</c:v>
                </c:pt>
                <c:pt idx="297" formatCode="0_);[Red]\(0\)">
                  <c:v>48</c:v>
                </c:pt>
                <c:pt idx="298" formatCode="0_);[Red]\(0\)">
                  <c:v>31</c:v>
                </c:pt>
                <c:pt idx="299" formatCode="0_);[Red]\(0\)">
                  <c:v>48</c:v>
                </c:pt>
                <c:pt idx="300" formatCode="0_);[Red]\(0\)">
                  <c:v>63</c:v>
                </c:pt>
                <c:pt idx="301" formatCode="0_);[Red]\(0\)">
                  <c:v>42</c:v>
                </c:pt>
                <c:pt idx="302" formatCode="0_);[Red]\(0\)">
                  <c:v>67</c:v>
                </c:pt>
                <c:pt idx="303" formatCode="0_);[Red]\(0\)">
                  <c:v>62</c:v>
                </c:pt>
                <c:pt idx="304" formatCode="0_);[Red]\(0\)">
                  <c:v>47</c:v>
                </c:pt>
                <c:pt idx="305" formatCode="0_);[Red]\(0\)">
                  <c:v>49</c:v>
                </c:pt>
                <c:pt idx="306" formatCode="0_);[Red]\(0\)">
                  <c:v>30</c:v>
                </c:pt>
                <c:pt idx="307" formatCode="0_);[Red]\(0\)">
                  <c:v>24</c:v>
                </c:pt>
                <c:pt idx="308" formatCode="0_);[Red]\(0\)">
                  <c:v>31</c:v>
                </c:pt>
                <c:pt idx="309" formatCode="0_);[Red]\(0\)">
                  <c:v>22</c:v>
                </c:pt>
                <c:pt idx="310">
                  <c:v>79</c:v>
                </c:pt>
                <c:pt idx="311">
                  <c:v>43</c:v>
                </c:pt>
                <c:pt idx="312">
                  <c:v>52</c:v>
                </c:pt>
                <c:pt idx="313">
                  <c:v>46</c:v>
                </c:pt>
                <c:pt idx="314">
                  <c:v>41</c:v>
                </c:pt>
                <c:pt idx="315">
                  <c:v>56</c:v>
                </c:pt>
                <c:pt idx="316">
                  <c:v>46</c:v>
                </c:pt>
                <c:pt idx="317">
                  <c:v>61</c:v>
                </c:pt>
                <c:pt idx="318">
                  <c:v>47</c:v>
                </c:pt>
                <c:pt idx="319">
                  <c:v>69</c:v>
                </c:pt>
                <c:pt idx="320">
                  <c:v>52</c:v>
                </c:pt>
                <c:pt idx="321">
                  <c:v>63</c:v>
                </c:pt>
                <c:pt idx="322">
                  <c:v>52</c:v>
                </c:pt>
                <c:pt idx="323">
                  <c:v>55</c:v>
                </c:pt>
                <c:pt idx="324">
                  <c:v>73</c:v>
                </c:pt>
                <c:pt idx="325">
                  <c:v>59</c:v>
                </c:pt>
                <c:pt idx="326">
                  <c:v>43</c:v>
                </c:pt>
                <c:pt idx="327">
                  <c:v>45</c:v>
                </c:pt>
                <c:pt idx="328">
                  <c:v>56</c:v>
                </c:pt>
                <c:pt idx="329">
                  <c:v>48</c:v>
                </c:pt>
                <c:pt idx="330">
                  <c:v>50</c:v>
                </c:pt>
                <c:pt idx="331">
                  <c:v>43</c:v>
                </c:pt>
                <c:pt idx="332">
                  <c:v>22</c:v>
                </c:pt>
                <c:pt idx="333">
                  <c:v>39</c:v>
                </c:pt>
                <c:pt idx="334">
                  <c:v>50</c:v>
                </c:pt>
                <c:pt idx="335">
                  <c:v>53</c:v>
                </c:pt>
                <c:pt idx="336">
                  <c:v>65</c:v>
                </c:pt>
                <c:pt idx="337">
                  <c:v>80</c:v>
                </c:pt>
                <c:pt idx="338">
                  <c:v>40</c:v>
                </c:pt>
                <c:pt idx="339">
                  <c:v>64</c:v>
                </c:pt>
                <c:pt idx="340">
                  <c:v>54</c:v>
                </c:pt>
                <c:pt idx="341">
                  <c:v>74</c:v>
                </c:pt>
                <c:pt idx="342">
                  <c:v>43</c:v>
                </c:pt>
                <c:pt idx="343">
                  <c:v>22</c:v>
                </c:pt>
                <c:pt idx="344">
                  <c:v>23</c:v>
                </c:pt>
                <c:pt idx="345">
                  <c:v>41</c:v>
                </c:pt>
                <c:pt idx="346">
                  <c:v>48</c:v>
                </c:pt>
                <c:pt idx="347">
                  <c:v>54</c:v>
                </c:pt>
                <c:pt idx="348">
                  <c:v>50</c:v>
                </c:pt>
                <c:pt idx="349">
                  <c:v>53</c:v>
                </c:pt>
                <c:pt idx="350">
                  <c:v>57</c:v>
                </c:pt>
                <c:pt idx="351">
                  <c:v>75</c:v>
                </c:pt>
                <c:pt idx="352">
                  <c:v>48</c:v>
                </c:pt>
                <c:pt idx="353">
                  <c:v>49</c:v>
                </c:pt>
                <c:pt idx="354">
                  <c:v>46</c:v>
                </c:pt>
                <c:pt idx="355">
                  <c:v>22</c:v>
                </c:pt>
                <c:pt idx="356">
                  <c:v>56</c:v>
                </c:pt>
                <c:pt idx="357">
                  <c:v>28</c:v>
                </c:pt>
                <c:pt idx="358">
                  <c:v>37</c:v>
                </c:pt>
                <c:pt idx="359">
                  <c:v>64</c:v>
                </c:pt>
                <c:pt idx="360">
                  <c:v>68</c:v>
                </c:pt>
                <c:pt idx="361">
                  <c:v>59</c:v>
                </c:pt>
                <c:pt idx="362">
                  <c:v>77</c:v>
                </c:pt>
                <c:pt idx="363">
                  <c:v>79</c:v>
                </c:pt>
                <c:pt idx="364">
                  <c:v>31</c:v>
                </c:pt>
                <c:pt idx="365">
                  <c:v>50</c:v>
                </c:pt>
                <c:pt idx="366">
                  <c:v>46</c:v>
                </c:pt>
                <c:pt idx="367">
                  <c:v>63</c:v>
                </c:pt>
                <c:pt idx="368">
                  <c:v>58</c:v>
                </c:pt>
                <c:pt idx="369">
                  <c:v>48</c:v>
                </c:pt>
                <c:pt idx="370">
                  <c:v>65</c:v>
                </c:pt>
                <c:pt idx="371">
                  <c:v>45</c:v>
                </c:pt>
                <c:pt idx="372">
                  <c:v>56</c:v>
                </c:pt>
                <c:pt idx="373">
                  <c:v>67</c:v>
                </c:pt>
                <c:pt idx="374">
                  <c:v>43</c:v>
                </c:pt>
                <c:pt idx="375">
                  <c:v>39</c:v>
                </c:pt>
                <c:pt idx="376">
                  <c:v>29</c:v>
                </c:pt>
                <c:pt idx="377">
                  <c:v>43</c:v>
                </c:pt>
                <c:pt idx="378">
                  <c:v>60</c:v>
                </c:pt>
                <c:pt idx="379">
                  <c:v>43</c:v>
                </c:pt>
                <c:pt idx="380">
                  <c:v>48</c:v>
                </c:pt>
                <c:pt idx="381">
                  <c:v>54</c:v>
                </c:pt>
                <c:pt idx="382">
                  <c:v>41</c:v>
                </c:pt>
                <c:pt idx="383">
                  <c:v>64</c:v>
                </c:pt>
                <c:pt idx="384">
                  <c:v>72</c:v>
                </c:pt>
                <c:pt idx="385">
                  <c:v>75</c:v>
                </c:pt>
                <c:pt idx="386">
                  <c:v>73</c:v>
                </c:pt>
                <c:pt idx="387">
                  <c:v>65</c:v>
                </c:pt>
                <c:pt idx="388">
                  <c:v>38</c:v>
                </c:pt>
                <c:pt idx="389">
                  <c:v>58</c:v>
                </c:pt>
                <c:pt idx="390">
                  <c:v>50</c:v>
                </c:pt>
                <c:pt idx="391">
                  <c:v>69</c:v>
                </c:pt>
                <c:pt idx="392">
                  <c:v>71</c:v>
                </c:pt>
                <c:pt idx="393">
                  <c:v>46</c:v>
                </c:pt>
                <c:pt idx="394">
                  <c:v>53</c:v>
                </c:pt>
                <c:pt idx="395">
                  <c:v>47</c:v>
                </c:pt>
                <c:pt idx="396">
                  <c:v>51</c:v>
                </c:pt>
                <c:pt idx="397">
                  <c:v>61</c:v>
                </c:pt>
                <c:pt idx="398">
                  <c:v>83</c:v>
                </c:pt>
                <c:pt idx="399">
                  <c:v>65</c:v>
                </c:pt>
                <c:pt idx="400">
                  <c:v>53</c:v>
                </c:pt>
                <c:pt idx="401">
                  <c:v>55</c:v>
                </c:pt>
                <c:pt idx="402">
                  <c:v>40</c:v>
                </c:pt>
                <c:pt idx="403">
                  <c:v>37</c:v>
                </c:pt>
                <c:pt idx="404">
                  <c:v>62</c:v>
                </c:pt>
                <c:pt idx="405">
                  <c:v>57</c:v>
                </c:pt>
                <c:pt idx="406">
                  <c:v>61</c:v>
                </c:pt>
                <c:pt idx="407">
                  <c:v>50</c:v>
                </c:pt>
                <c:pt idx="408">
                  <c:v>34</c:v>
                </c:pt>
                <c:pt idx="409">
                  <c:v>54</c:v>
                </c:pt>
                <c:pt idx="410">
                  <c:v>46</c:v>
                </c:pt>
                <c:pt idx="411">
                  <c:v>58</c:v>
                </c:pt>
                <c:pt idx="412">
                  <c:v>50</c:v>
                </c:pt>
                <c:pt idx="413">
                  <c:v>60</c:v>
                </c:pt>
                <c:pt idx="414">
                  <c:v>79</c:v>
                </c:pt>
                <c:pt idx="415">
                  <c:v>46</c:v>
                </c:pt>
                <c:pt idx="416">
                  <c:v>72</c:v>
                </c:pt>
                <c:pt idx="417">
                  <c:v>50</c:v>
                </c:pt>
                <c:pt idx="418">
                  <c:v>34</c:v>
                </c:pt>
                <c:pt idx="419">
                  <c:v>50</c:v>
                </c:pt>
                <c:pt idx="420">
                  <c:v>73</c:v>
                </c:pt>
                <c:pt idx="421">
                  <c:v>64</c:v>
                </c:pt>
                <c:pt idx="422">
                  <c:v>52</c:v>
                </c:pt>
                <c:pt idx="423">
                  <c:v>53</c:v>
                </c:pt>
                <c:pt idx="424">
                  <c:v>46</c:v>
                </c:pt>
                <c:pt idx="425">
                  <c:v>38</c:v>
                </c:pt>
                <c:pt idx="426">
                  <c:v>40</c:v>
                </c:pt>
                <c:pt idx="427">
                  <c:v>46</c:v>
                </c:pt>
                <c:pt idx="428">
                  <c:v>46</c:v>
                </c:pt>
                <c:pt idx="429">
                  <c:v>46</c:v>
                </c:pt>
                <c:pt idx="430">
                  <c:v>47</c:v>
                </c:pt>
                <c:pt idx="431">
                  <c:v>42</c:v>
                </c:pt>
                <c:pt idx="432">
                  <c:v>50</c:v>
                </c:pt>
                <c:pt idx="433">
                  <c:v>61</c:v>
                </c:pt>
                <c:pt idx="434">
                  <c:v>78</c:v>
                </c:pt>
                <c:pt idx="435">
                  <c:v>55</c:v>
                </c:pt>
                <c:pt idx="436">
                  <c:v>65</c:v>
                </c:pt>
                <c:pt idx="437">
                  <c:v>57</c:v>
                </c:pt>
                <c:pt idx="438">
                  <c:v>59</c:v>
                </c:pt>
                <c:pt idx="439">
                  <c:v>59</c:v>
                </c:pt>
                <c:pt idx="440">
                  <c:v>56</c:v>
                </c:pt>
                <c:pt idx="441">
                  <c:v>58</c:v>
                </c:pt>
                <c:pt idx="442">
                  <c:v>44</c:v>
                </c:pt>
                <c:pt idx="443">
                  <c:v>63</c:v>
                </c:pt>
                <c:pt idx="444">
                  <c:v>60</c:v>
                </c:pt>
                <c:pt idx="445">
                  <c:v>65</c:v>
                </c:pt>
                <c:pt idx="446">
                  <c:v>55</c:v>
                </c:pt>
                <c:pt idx="447">
                  <c:v>55</c:v>
                </c:pt>
                <c:pt idx="448">
                  <c:v>69</c:v>
                </c:pt>
                <c:pt idx="449">
                  <c:v>60</c:v>
                </c:pt>
                <c:pt idx="450">
                  <c:v>76</c:v>
                </c:pt>
                <c:pt idx="451">
                  <c:v>48</c:v>
                </c:pt>
                <c:pt idx="452">
                  <c:v>57</c:v>
                </c:pt>
                <c:pt idx="453">
                  <c:v>50</c:v>
                </c:pt>
                <c:pt idx="454">
                  <c:v>53</c:v>
                </c:pt>
                <c:pt idx="455">
                  <c:v>70</c:v>
                </c:pt>
                <c:pt idx="456">
                  <c:v>71</c:v>
                </c:pt>
                <c:pt idx="457">
                  <c:v>40</c:v>
                </c:pt>
                <c:pt idx="458">
                  <c:v>64</c:v>
                </c:pt>
                <c:pt idx="459">
                  <c:v>43</c:v>
                </c:pt>
                <c:pt idx="460">
                  <c:v>49</c:v>
                </c:pt>
                <c:pt idx="461">
                  <c:v>28</c:v>
                </c:pt>
                <c:pt idx="462">
                  <c:v>45</c:v>
                </c:pt>
                <c:pt idx="463">
                  <c:v>52</c:v>
                </c:pt>
                <c:pt idx="464">
                  <c:v>43</c:v>
                </c:pt>
                <c:pt idx="465">
                  <c:v>70</c:v>
                </c:pt>
                <c:pt idx="466">
                  <c:v>44</c:v>
                </c:pt>
                <c:pt idx="467">
                  <c:v>64</c:v>
                </c:pt>
                <c:pt idx="468">
                  <c:v>61</c:v>
                </c:pt>
                <c:pt idx="469">
                  <c:v>60</c:v>
                </c:pt>
                <c:pt idx="470">
                  <c:v>77</c:v>
                </c:pt>
                <c:pt idx="471">
                  <c:v>50</c:v>
                </c:pt>
                <c:pt idx="472">
                  <c:v>82</c:v>
                </c:pt>
                <c:pt idx="473">
                  <c:v>75</c:v>
                </c:pt>
                <c:pt idx="474">
                  <c:v>59</c:v>
                </c:pt>
                <c:pt idx="475">
                  <c:v>35</c:v>
                </c:pt>
                <c:pt idx="476">
                  <c:v>44</c:v>
                </c:pt>
                <c:pt idx="477">
                  <c:v>44</c:v>
                </c:pt>
                <c:pt idx="478">
                  <c:v>40</c:v>
                </c:pt>
                <c:pt idx="479">
                  <c:v>67</c:v>
                </c:pt>
                <c:pt idx="480">
                  <c:v>53</c:v>
                </c:pt>
                <c:pt idx="481">
                  <c:v>74</c:v>
                </c:pt>
                <c:pt idx="482">
                  <c:v>44</c:v>
                </c:pt>
                <c:pt idx="483">
                  <c:v>57</c:v>
                </c:pt>
                <c:pt idx="484">
                  <c:v>71</c:v>
                </c:pt>
                <c:pt idx="485">
                  <c:v>52</c:v>
                </c:pt>
                <c:pt idx="486">
                  <c:v>66</c:v>
                </c:pt>
                <c:pt idx="487">
                  <c:v>29</c:v>
                </c:pt>
                <c:pt idx="488">
                  <c:v>38</c:v>
                </c:pt>
                <c:pt idx="489">
                  <c:v>48</c:v>
                </c:pt>
                <c:pt idx="490">
                  <c:v>64</c:v>
                </c:pt>
                <c:pt idx="491">
                  <c:v>48</c:v>
                </c:pt>
                <c:pt idx="492">
                  <c:v>72</c:v>
                </c:pt>
                <c:pt idx="493">
                  <c:v>42</c:v>
                </c:pt>
                <c:pt idx="494">
                  <c:v>58</c:v>
                </c:pt>
                <c:pt idx="495">
                  <c:v>47</c:v>
                </c:pt>
                <c:pt idx="496">
                  <c:v>45</c:v>
                </c:pt>
                <c:pt idx="497">
                  <c:v>71</c:v>
                </c:pt>
                <c:pt idx="498">
                  <c:v>66</c:v>
                </c:pt>
                <c:pt idx="499">
                  <c:v>59</c:v>
                </c:pt>
                <c:pt idx="500">
                  <c:v>62</c:v>
                </c:pt>
                <c:pt idx="501">
                  <c:v>74</c:v>
                </c:pt>
                <c:pt idx="502">
                  <c:v>58</c:v>
                </c:pt>
                <c:pt idx="503">
                  <c:v>64</c:v>
                </c:pt>
                <c:pt idx="504">
                  <c:v>72</c:v>
                </c:pt>
                <c:pt idx="505">
                  <c:v>50</c:v>
                </c:pt>
                <c:pt idx="506">
                  <c:v>53</c:v>
                </c:pt>
                <c:pt idx="507">
                  <c:v>83</c:v>
                </c:pt>
                <c:pt idx="508">
                  <c:v>64</c:v>
                </c:pt>
                <c:pt idx="509">
                  <c:v>64</c:v>
                </c:pt>
                <c:pt idx="510">
                  <c:v>68</c:v>
                </c:pt>
                <c:pt idx="511">
                  <c:v>47</c:v>
                </c:pt>
                <c:pt idx="512">
                  <c:v>47</c:v>
                </c:pt>
                <c:pt idx="513">
                  <c:v>49</c:v>
                </c:pt>
                <c:pt idx="514">
                  <c:v>54</c:v>
                </c:pt>
                <c:pt idx="515">
                  <c:v>53</c:v>
                </c:pt>
                <c:pt idx="516">
                  <c:v>64</c:v>
                </c:pt>
                <c:pt idx="517">
                  <c:v>51</c:v>
                </c:pt>
                <c:pt idx="518">
                  <c:v>69</c:v>
                </c:pt>
                <c:pt idx="519">
                  <c:v>43</c:v>
                </c:pt>
                <c:pt idx="520">
                  <c:v>79</c:v>
                </c:pt>
                <c:pt idx="521">
                  <c:v>55</c:v>
                </c:pt>
                <c:pt idx="522">
                  <c:v>48</c:v>
                </c:pt>
                <c:pt idx="523">
                  <c:v>42</c:v>
                </c:pt>
                <c:pt idx="524">
                  <c:v>77</c:v>
                </c:pt>
                <c:pt idx="525">
                  <c:v>64</c:v>
                </c:pt>
                <c:pt idx="526">
                  <c:v>54</c:v>
                </c:pt>
                <c:pt idx="527">
                  <c:v>22</c:v>
                </c:pt>
                <c:pt idx="528">
                  <c:v>22</c:v>
                </c:pt>
                <c:pt idx="529">
                  <c:v>56</c:v>
                </c:pt>
                <c:pt idx="530">
                  <c:v>56</c:v>
                </c:pt>
                <c:pt idx="531">
                  <c:v>56</c:v>
                </c:pt>
                <c:pt idx="532">
                  <c:v>68</c:v>
                </c:pt>
                <c:pt idx="533">
                  <c:v>43</c:v>
                </c:pt>
                <c:pt idx="534">
                  <c:v>51</c:v>
                </c:pt>
                <c:pt idx="535">
                  <c:v>48</c:v>
                </c:pt>
                <c:pt idx="536">
                  <c:v>67</c:v>
                </c:pt>
                <c:pt idx="537">
                  <c:v>53</c:v>
                </c:pt>
                <c:pt idx="538">
                  <c:v>56</c:v>
                </c:pt>
                <c:pt idx="539">
                  <c:v>29</c:v>
                </c:pt>
                <c:pt idx="540">
                  <c:v>41</c:v>
                </c:pt>
                <c:pt idx="541">
                  <c:v>43</c:v>
                </c:pt>
                <c:pt idx="542">
                  <c:v>46</c:v>
                </c:pt>
                <c:pt idx="543">
                  <c:v>54</c:v>
                </c:pt>
                <c:pt idx="544">
                  <c:v>70</c:v>
                </c:pt>
                <c:pt idx="545">
                  <c:v>71</c:v>
                </c:pt>
                <c:pt idx="546">
                  <c:v>57</c:v>
                </c:pt>
                <c:pt idx="547">
                  <c:v>70</c:v>
                </c:pt>
                <c:pt idx="548">
                  <c:v>54</c:v>
                </c:pt>
                <c:pt idx="549">
                  <c:v>48</c:v>
                </c:pt>
                <c:pt idx="550">
                  <c:v>67</c:v>
                </c:pt>
                <c:pt idx="551">
                  <c:v>53</c:v>
                </c:pt>
                <c:pt idx="552">
                  <c:v>68</c:v>
                </c:pt>
                <c:pt idx="553">
                  <c:v>53</c:v>
                </c:pt>
                <c:pt idx="554">
                  <c:v>54</c:v>
                </c:pt>
                <c:pt idx="555">
                  <c:v>39</c:v>
                </c:pt>
                <c:pt idx="556">
                  <c:v>33</c:v>
                </c:pt>
                <c:pt idx="557">
                  <c:v>44</c:v>
                </c:pt>
                <c:pt idx="558">
                  <c:v>64</c:v>
                </c:pt>
                <c:pt idx="559">
                  <c:v>62</c:v>
                </c:pt>
                <c:pt idx="560">
                  <c:v>52</c:v>
                </c:pt>
                <c:pt idx="561">
                  <c:v>56</c:v>
                </c:pt>
                <c:pt idx="562">
                  <c:v>41</c:v>
                </c:pt>
                <c:pt idx="563">
                  <c:v>40</c:v>
                </c:pt>
                <c:pt idx="564">
                  <c:v>30</c:v>
                </c:pt>
                <c:pt idx="565">
                  <c:v>68</c:v>
                </c:pt>
                <c:pt idx="566">
                  <c:v>64</c:v>
                </c:pt>
                <c:pt idx="567">
                  <c:v>60</c:v>
                </c:pt>
                <c:pt idx="568">
                  <c:v>57</c:v>
                </c:pt>
                <c:pt idx="569">
                  <c:v>40</c:v>
                </c:pt>
                <c:pt idx="570">
                  <c:v>71</c:v>
                </c:pt>
                <c:pt idx="571">
                  <c:v>54</c:v>
                </c:pt>
                <c:pt idx="572">
                  <c:v>66</c:v>
                </c:pt>
                <c:pt idx="573">
                  <c:v>73</c:v>
                </c:pt>
                <c:pt idx="574">
                  <c:v>55</c:v>
                </c:pt>
                <c:pt idx="575">
                  <c:v>39</c:v>
                </c:pt>
                <c:pt idx="576">
                  <c:v>42</c:v>
                </c:pt>
                <c:pt idx="577">
                  <c:v>29</c:v>
                </c:pt>
                <c:pt idx="578">
                  <c:v>66</c:v>
                </c:pt>
                <c:pt idx="579">
                  <c:v>27</c:v>
                </c:pt>
                <c:pt idx="580">
                  <c:v>25</c:v>
                </c:pt>
                <c:pt idx="581">
                  <c:v>30</c:v>
                </c:pt>
                <c:pt idx="582">
                  <c:v>35</c:v>
                </c:pt>
                <c:pt idx="583">
                  <c:v>72</c:v>
                </c:pt>
                <c:pt idx="584">
                  <c:v>54</c:v>
                </c:pt>
                <c:pt idx="585">
                  <c:v>36</c:v>
                </c:pt>
                <c:pt idx="586">
                  <c:v>39</c:v>
                </c:pt>
                <c:pt idx="587">
                  <c:v>46</c:v>
                </c:pt>
                <c:pt idx="588">
                  <c:v>58</c:v>
                </c:pt>
                <c:pt idx="589" formatCode="0_);[Red]\(0\)">
                  <c:v>20.353000000000009</c:v>
                </c:pt>
                <c:pt idx="590" formatCode="0_);[Red]\(0\)">
                  <c:v>50.959000000000003</c:v>
                </c:pt>
                <c:pt idx="591" formatCode="0_);[Red]\(0\)">
                  <c:v>28.048999999999999</c:v>
                </c:pt>
                <c:pt idx="592" formatCode="0_);[Red]\(0\)">
                  <c:v>58.991999999999997</c:v>
                </c:pt>
                <c:pt idx="593" formatCode="0_);[Red]\(0\)">
                  <c:v>44.750999999999998</c:v>
                </c:pt>
                <c:pt idx="594" formatCode="0_);[Red]\(0\)">
                  <c:v>20.643999999999991</c:v>
                </c:pt>
                <c:pt idx="595" formatCode="0_);[Red]\(0\)">
                  <c:v>39.814</c:v>
                </c:pt>
                <c:pt idx="596" formatCode="0_);[Red]\(0\)">
                  <c:v>29.959</c:v>
                </c:pt>
                <c:pt idx="597" formatCode="0_);[Red]\(0\)">
                  <c:v>50.454999999999998</c:v>
                </c:pt>
                <c:pt idx="598" formatCode="0_);[Red]\(0\)">
                  <c:v>49.287999999999997</c:v>
                </c:pt>
                <c:pt idx="599" formatCode="0_);[Red]\(0\)">
                  <c:v>29.577999999999999</c:v>
                </c:pt>
                <c:pt idx="600" formatCode="0_);[Red]\(0\)">
                  <c:v>34.964000000000013</c:v>
                </c:pt>
                <c:pt idx="601" formatCode="0_);[Red]\(0\)">
                  <c:v>54.914999999999999</c:v>
                </c:pt>
                <c:pt idx="602" formatCode="0_);[Red]\(0\)">
                  <c:v>46.238</c:v>
                </c:pt>
                <c:pt idx="603" formatCode="0_);[Red]\(0\)">
                  <c:v>51.767000000000003</c:v>
                </c:pt>
                <c:pt idx="604" formatCode="0_);[Red]\(0\)">
                  <c:v>47.058</c:v>
                </c:pt>
                <c:pt idx="605" formatCode="0_);[Red]\(0\)">
                  <c:v>51.767000000000003</c:v>
                </c:pt>
                <c:pt idx="606" formatCode="0_);[Red]\(0\)">
                  <c:v>20.071000000000009</c:v>
                </c:pt>
                <c:pt idx="607" formatCode="0_);[Red]\(0\)">
                  <c:v>55.021999999999998</c:v>
                </c:pt>
                <c:pt idx="608" formatCode="0_);[Red]\(0\)">
                  <c:v>56.57</c:v>
                </c:pt>
                <c:pt idx="609" formatCode="0_);[Red]\(0\)">
                  <c:v>51.115000000000002</c:v>
                </c:pt>
                <c:pt idx="610" formatCode="0_);[Red]\(0\)">
                  <c:v>38.249000000000002</c:v>
                </c:pt>
                <c:pt idx="611" formatCode="0_);[Red]\(0\)">
                  <c:v>38.682000000000002</c:v>
                </c:pt>
                <c:pt idx="612" formatCode="0_);[Red]\(0\)">
                  <c:v>43.616</c:v>
                </c:pt>
                <c:pt idx="613" formatCode="0_);[Red]\(0\)">
                  <c:v>22.388999999999999</c:v>
                </c:pt>
                <c:pt idx="614" formatCode="0_);[Red]\(0\)">
                  <c:v>48.591999999999999</c:v>
                </c:pt>
                <c:pt idx="615" formatCode="0_);[Red]\(0\)">
                  <c:v>20.677</c:v>
                </c:pt>
                <c:pt idx="616" formatCode="0_);[Red]\(0\)">
                  <c:v>27.244</c:v>
                </c:pt>
                <c:pt idx="617" formatCode="0_);[Red]\(0\)">
                  <c:v>50.994999999999997</c:v>
                </c:pt>
                <c:pt idx="618" formatCode="0_);[Red]\(0\)">
                  <c:v>40.027000000000001</c:v>
                </c:pt>
                <c:pt idx="619" formatCode="0_);[Red]\(0\)">
                  <c:v>54.926000000000002</c:v>
                </c:pt>
                <c:pt idx="620" formatCode="0_);[Red]\(0\)">
                  <c:v>23.638000000000009</c:v>
                </c:pt>
                <c:pt idx="621" formatCode="0_);[Red]\(0\)">
                  <c:v>31.414000000000001</c:v>
                </c:pt>
                <c:pt idx="622" formatCode="0_);[Red]\(0\)">
                  <c:v>58.2</c:v>
                </c:pt>
                <c:pt idx="623" formatCode="0_);[Red]\(0\)">
                  <c:v>52.126000000000012</c:v>
                </c:pt>
                <c:pt idx="624" formatCode="0_);[Red]\(0\)">
                  <c:v>52.74</c:v>
                </c:pt>
                <c:pt idx="625" formatCode="0_);[Red]\(0\)">
                  <c:v>26.504000000000001</c:v>
                </c:pt>
                <c:pt idx="626" formatCode="0_);[Red]\(0\)">
                  <c:v>52.353000000000002</c:v>
                </c:pt>
                <c:pt idx="627" formatCode="0_);[Red]\(0\)">
                  <c:v>53.479000000000013</c:v>
                </c:pt>
                <c:pt idx="628" formatCode="0_);[Red]\(0\)">
                  <c:v>27.786000000000001</c:v>
                </c:pt>
                <c:pt idx="629" formatCode="0_);[Red]\(0\)">
                  <c:v>36.142000000000003</c:v>
                </c:pt>
                <c:pt idx="630" formatCode="0_);[Red]\(0\)">
                  <c:v>49.024999999999999</c:v>
                </c:pt>
                <c:pt idx="631" formatCode="0_);[Red]\(0\)">
                  <c:v>51.115000000000002</c:v>
                </c:pt>
                <c:pt idx="632" formatCode="0_);[Red]\(0\)">
                  <c:v>35.896000000000001</c:v>
                </c:pt>
                <c:pt idx="633" formatCode="0_);[Red]\(0\)">
                  <c:v>41.619</c:v>
                </c:pt>
                <c:pt idx="634" formatCode="0_);[Red]\(0\)">
                  <c:v>24.247</c:v>
                </c:pt>
                <c:pt idx="635" formatCode="0_);[Red]\(0\)">
                  <c:v>26.911999999999999</c:v>
                </c:pt>
                <c:pt idx="636" formatCode="0_);[Red]\(0\)">
                  <c:v>41.049000000000007</c:v>
                </c:pt>
                <c:pt idx="637" formatCode="0_);[Red]\(0\)">
                  <c:v>50.822000000000003</c:v>
                </c:pt>
                <c:pt idx="638" formatCode="0_);[Red]\(0\)">
                  <c:v>56.016000000000012</c:v>
                </c:pt>
                <c:pt idx="639" formatCode="0_);[Red]\(0\)">
                  <c:v>56.91</c:v>
                </c:pt>
                <c:pt idx="640" formatCode="0_);[Red]\(0\)">
                  <c:v>20.254999999999999</c:v>
                </c:pt>
                <c:pt idx="641" formatCode="0_);[Red]\(0\)">
                  <c:v>51.795000000000002</c:v>
                </c:pt>
                <c:pt idx="642" formatCode="0_);[Red]\(0\)">
                  <c:v>23.219000000000001</c:v>
                </c:pt>
                <c:pt idx="643" formatCode="0_);[Red]\(0\)">
                  <c:v>23.945</c:v>
                </c:pt>
                <c:pt idx="644" formatCode="0_);[Red]\(0\)">
                  <c:v>20.736999999999991</c:v>
                </c:pt>
                <c:pt idx="645" formatCode="0_);[Red]\(0\)">
                  <c:v>53.173000000000002</c:v>
                </c:pt>
                <c:pt idx="646" formatCode="0_);[Red]\(0\)">
                  <c:v>26.849</c:v>
                </c:pt>
                <c:pt idx="647" formatCode="0_);[Red]\(0\)">
                  <c:v>38.468000000000011</c:v>
                </c:pt>
                <c:pt idx="648" formatCode="0_);[Red]\(0\)">
                  <c:v>33.607999999999997</c:v>
                </c:pt>
                <c:pt idx="649" formatCode="0_);[Red]\(0\)">
                  <c:v>21.832999999999991</c:v>
                </c:pt>
                <c:pt idx="650" formatCode="0_);[Red]\(0\)">
                  <c:v>51.099000000000011</c:v>
                </c:pt>
                <c:pt idx="651" formatCode="0_);[Red]\(0\)">
                  <c:v>22.928999999999991</c:v>
                </c:pt>
                <c:pt idx="652" formatCode="0_);[Red]\(0\)">
                  <c:v>43.721000000000011</c:v>
                </c:pt>
                <c:pt idx="653" formatCode="0_);[Red]\(0\)">
                  <c:v>33.301000000000002</c:v>
                </c:pt>
                <c:pt idx="654" formatCode="0_);[Red]\(0\)">
                  <c:v>22.184000000000001</c:v>
                </c:pt>
                <c:pt idx="655" formatCode="0_);[Red]\(0\)">
                  <c:v>26.667999999999999</c:v>
                </c:pt>
                <c:pt idx="656" formatCode="0_);[Red]\(0\)">
                  <c:v>24.632999999999999</c:v>
                </c:pt>
                <c:pt idx="657" formatCode="0_);[Red]\(0\)">
                  <c:v>26.263000000000002</c:v>
                </c:pt>
                <c:pt idx="658" formatCode="0_);[Red]\(0\)">
                  <c:v>38.619</c:v>
                </c:pt>
                <c:pt idx="659" formatCode="0_);[Red]\(0\)">
                  <c:v>26.106999999999999</c:v>
                </c:pt>
                <c:pt idx="660" formatCode="0_);[Red]\(0\)">
                  <c:v>39.819000000000003</c:v>
                </c:pt>
                <c:pt idx="661" formatCode="0_);[Red]\(0\)">
                  <c:v>33.287999999999997</c:v>
                </c:pt>
                <c:pt idx="662" formatCode="0_);[Red]\(0\)">
                  <c:v>36.552999999999997</c:v>
                </c:pt>
                <c:pt idx="663" formatCode="0_);[Red]\(0\)">
                  <c:v>29.326000000000001</c:v>
                </c:pt>
                <c:pt idx="664" formatCode="0_);[Red]\(0\)">
                  <c:v>27.37</c:v>
                </c:pt>
                <c:pt idx="665" formatCode="0_);[Red]\(0\)">
                  <c:v>24.536999999999999</c:v>
                </c:pt>
                <c:pt idx="666" formatCode="0_);[Red]\(0\)">
                  <c:v>44</c:v>
                </c:pt>
                <c:pt idx="667" formatCode="0_);[Red]\(0\)">
                  <c:v>36</c:v>
                </c:pt>
                <c:pt idx="668" formatCode="0_);[Red]\(0\)">
                  <c:v>25</c:v>
                </c:pt>
                <c:pt idx="669" formatCode="0_);[Red]\(0\)">
                  <c:v>43</c:v>
                </c:pt>
                <c:pt idx="670" formatCode="0_);[Red]\(0\)">
                  <c:v>54</c:v>
                </c:pt>
                <c:pt idx="671" formatCode="0_);[Red]\(0\)">
                  <c:v>59</c:v>
                </c:pt>
                <c:pt idx="672" formatCode="0_);[Red]\(0\)">
                  <c:v>60</c:v>
                </c:pt>
                <c:pt idx="673" formatCode="0_);[Red]\(0\)">
                  <c:v>57</c:v>
                </c:pt>
                <c:pt idx="674" formatCode="0_);[Red]\(0\)">
                  <c:v>53</c:v>
                </c:pt>
                <c:pt idx="675" formatCode="0_);[Red]\(0\)">
                  <c:v>51</c:v>
                </c:pt>
                <c:pt idx="676" formatCode="0_);[Red]\(0\)">
                  <c:v>52</c:v>
                </c:pt>
                <c:pt idx="677" formatCode="0_);[Red]\(0\)">
                  <c:v>27</c:v>
                </c:pt>
                <c:pt idx="678" formatCode="0_);[Red]\(0\)">
                  <c:v>45</c:v>
                </c:pt>
                <c:pt idx="679" formatCode="0_);[Red]\(0\)">
                  <c:v>34</c:v>
                </c:pt>
                <c:pt idx="680" formatCode="0_);[Red]\(0\)">
                  <c:v>39</c:v>
                </c:pt>
                <c:pt idx="681" formatCode="0_);[Red]\(0\)">
                  <c:v>67</c:v>
                </c:pt>
                <c:pt idx="682" formatCode="0_);[Red]\(0\)">
                  <c:v>30</c:v>
                </c:pt>
                <c:pt idx="683" formatCode="0_);[Red]\(0\)">
                  <c:v>38</c:v>
                </c:pt>
                <c:pt idx="684" formatCode="0_);[Red]\(0\)">
                  <c:v>57</c:v>
                </c:pt>
                <c:pt idx="685" formatCode="0_);[Red]\(0\)">
                  <c:v>37</c:v>
                </c:pt>
                <c:pt idx="686" formatCode="0_);[Red]\(0\)">
                  <c:v>22</c:v>
                </c:pt>
                <c:pt idx="687" formatCode="0_);[Red]\(0\)">
                  <c:v>49</c:v>
                </c:pt>
                <c:pt idx="688" formatCode="0_);[Red]\(0\)">
                  <c:v>47</c:v>
                </c:pt>
                <c:pt idx="689" formatCode="0_);[Red]\(0\)">
                  <c:v>59</c:v>
                </c:pt>
                <c:pt idx="690" formatCode="0_);[Red]\(0\)">
                  <c:v>50</c:v>
                </c:pt>
                <c:pt idx="691" formatCode="0_);[Red]\(0\)">
                  <c:v>68</c:v>
                </c:pt>
                <c:pt idx="692" formatCode="0_);[Red]\(0\)">
                  <c:v>23</c:v>
                </c:pt>
                <c:pt idx="693" formatCode="0_);[Red]\(0\)">
                  <c:v>27</c:v>
                </c:pt>
                <c:pt idx="694" formatCode="0_);[Red]\(0\)">
                  <c:v>40</c:v>
                </c:pt>
                <c:pt idx="695" formatCode="0_);[Red]\(0\)">
                  <c:v>40</c:v>
                </c:pt>
                <c:pt idx="696" formatCode="0_);[Red]\(0\)">
                  <c:v>56.03</c:v>
                </c:pt>
                <c:pt idx="697" formatCode="0_);[Red]\(0\)">
                  <c:v>45</c:v>
                </c:pt>
                <c:pt idx="698" formatCode="0_);[Red]\(0\)">
                  <c:v>67</c:v>
                </c:pt>
                <c:pt idx="699">
                  <c:v>61</c:v>
                </c:pt>
                <c:pt idx="700">
                  <c:v>65</c:v>
                </c:pt>
                <c:pt idx="701">
                  <c:v>58</c:v>
                </c:pt>
                <c:pt idx="702">
                  <c:v>64</c:v>
                </c:pt>
                <c:pt idx="703">
                  <c:v>47</c:v>
                </c:pt>
                <c:pt idx="704">
                  <c:v>37</c:v>
                </c:pt>
                <c:pt idx="705">
                  <c:v>37</c:v>
                </c:pt>
                <c:pt idx="706">
                  <c:v>62</c:v>
                </c:pt>
                <c:pt idx="707">
                  <c:v>45</c:v>
                </c:pt>
              </c:numCache>
            </c:numRef>
          </c:xVal>
          <c:yVal>
            <c:numRef>
              <c:f>TL!$F$2:$F$1048155</c:f>
              <c:numCache>
                <c:formatCode>General</c:formatCode>
                <c:ptCount val="1048154"/>
                <c:pt idx="323">
                  <c:v>6.2389630189714751</c:v>
                </c:pt>
                <c:pt idx="324">
                  <c:v>6.8365286105795819</c:v>
                </c:pt>
                <c:pt idx="325">
                  <c:v>8.3654679242716696</c:v>
                </c:pt>
                <c:pt idx="326">
                  <c:v>7.4712026838422041</c:v>
                </c:pt>
                <c:pt idx="327">
                  <c:v>6.9685690761598869</c:v>
                </c:pt>
                <c:pt idx="328" formatCode="0.000">
                  <c:v>6.3731685772749946</c:v>
                </c:pt>
                <c:pt idx="329" formatCode="0.000">
                  <c:v>7.8349123837405212</c:v>
                </c:pt>
                <c:pt idx="330" formatCode="0.000">
                  <c:v>6.6561789744957673</c:v>
                </c:pt>
                <c:pt idx="331" formatCode="0.000">
                  <c:v>8.8402141025748477</c:v>
                </c:pt>
                <c:pt idx="332" formatCode="0.000">
                  <c:v>6.7481220953594283</c:v>
                </c:pt>
                <c:pt idx="333" formatCode="0.000">
                  <c:v>9.0702228574139028</c:v>
                </c:pt>
                <c:pt idx="334">
                  <c:v>9.7580063964010328</c:v>
                </c:pt>
                <c:pt idx="335">
                  <c:v>5.7617714072538222</c:v>
                </c:pt>
                <c:pt idx="336">
                  <c:v>8.3975173346824867</c:v>
                </c:pt>
                <c:pt idx="337">
                  <c:v>7.6206328981476341</c:v>
                </c:pt>
                <c:pt idx="338">
                  <c:v>7.4753387872716202</c:v>
                </c:pt>
                <c:pt idx="339" formatCode="0.000">
                  <c:v>4.90487126803471</c:v>
                </c:pt>
                <c:pt idx="340" formatCode="0.000">
                  <c:v>8.3759073803205695</c:v>
                </c:pt>
                <c:pt idx="341" formatCode="0.000">
                  <c:v>7.960938463260014</c:v>
                </c:pt>
                <c:pt idx="342" formatCode="0.000">
                  <c:v>7.6495964044878129</c:v>
                </c:pt>
                <c:pt idx="343">
                  <c:v>8.8474512053428942</c:v>
                </c:pt>
                <c:pt idx="344">
                  <c:v>9.8313823376363008</c:v>
                </c:pt>
                <c:pt idx="345">
                  <c:v>6.3108984403470707</c:v>
                </c:pt>
                <c:pt idx="346">
                  <c:v>5.8868939271607363</c:v>
                </c:pt>
                <c:pt idx="347" formatCode="0.000_ ">
                  <c:v>7.1665065978335942</c:v>
                </c:pt>
                <c:pt idx="348" formatCode="0.000_ ">
                  <c:v>8.257137933913107</c:v>
                </c:pt>
                <c:pt idx="349" formatCode="0.000_ ">
                  <c:v>8.156864160073221</c:v>
                </c:pt>
                <c:pt idx="350" formatCode="0.000_ ">
                  <c:v>7.8339869046256991</c:v>
                </c:pt>
                <c:pt idx="351" formatCode="0.000_ ">
                  <c:v>6.2068767458817096</c:v>
                </c:pt>
                <c:pt idx="352" formatCode="0.000_ ">
                  <c:v>7.1542869682512151</c:v>
                </c:pt>
                <c:pt idx="353" formatCode="0.000_ ">
                  <c:v>6.8293173854138063</c:v>
                </c:pt>
                <c:pt idx="354" formatCode="0.000_ ">
                  <c:v>11.51519478797784</c:v>
                </c:pt>
                <c:pt idx="355" formatCode="0.000_ ">
                  <c:v>8.8977572641548708</c:v>
                </c:pt>
                <c:pt idx="356" formatCode="0.000_ ">
                  <c:v>8.6946461204081462</c:v>
                </c:pt>
                <c:pt idx="357" formatCode="0.000">
                  <c:v>6.2561888762155604</c:v>
                </c:pt>
                <c:pt idx="358" formatCode="0.000">
                  <c:v>7.1285702909924211</c:v>
                </c:pt>
                <c:pt idx="359" formatCode="0.000">
                  <c:v>7.08239602267615</c:v>
                </c:pt>
                <c:pt idx="360" formatCode="0.000">
                  <c:v>6.5298617719507437</c:v>
                </c:pt>
                <c:pt idx="361" formatCode="0.000">
                  <c:v>7.6910070375196362</c:v>
                </c:pt>
                <c:pt idx="362" formatCode="0.000">
                  <c:v>8.1959135612679628</c:v>
                </c:pt>
                <c:pt idx="363" formatCode="0.000">
                  <c:v>6.1964849348460307</c:v>
                </c:pt>
                <c:pt idx="364">
                  <c:v>8.1289078231247078</c:v>
                </c:pt>
                <c:pt idx="365">
                  <c:v>6.5015516750678719</c:v>
                </c:pt>
                <c:pt idx="366">
                  <c:v>8.6332838560265106</c:v>
                </c:pt>
                <c:pt idx="367">
                  <c:v>7.8209859207857972</c:v>
                </c:pt>
                <c:pt idx="368">
                  <c:v>8.0592884471522375</c:v>
                </c:pt>
                <c:pt idx="369">
                  <c:v>6.4721417800885472</c:v>
                </c:pt>
                <c:pt idx="370">
                  <c:v>5.71527798184289</c:v>
                </c:pt>
                <c:pt idx="371">
                  <c:v>6.1520315270806831</c:v>
                </c:pt>
                <c:pt idx="372">
                  <c:v>6.7017149286227262</c:v>
                </c:pt>
                <c:pt idx="373">
                  <c:v>5.5807403276435767</c:v>
                </c:pt>
                <c:pt idx="374">
                  <c:v>8.9952036884345183</c:v>
                </c:pt>
                <c:pt idx="375">
                  <c:v>8.1255739253656518</c:v>
                </c:pt>
                <c:pt idx="376">
                  <c:v>8.8613172872256545</c:v>
                </c:pt>
                <c:pt idx="377">
                  <c:v>8.4056558405962551</c:v>
                </c:pt>
                <c:pt idx="378">
                  <c:v>2.9948292710188968</c:v>
                </c:pt>
                <c:pt idx="379">
                  <c:v>9.8977788738927881</c:v>
                </c:pt>
                <c:pt idx="380">
                  <c:v>11.3357368509389</c:v>
                </c:pt>
                <c:pt idx="381">
                  <c:v>5.467947406984667</c:v>
                </c:pt>
                <c:pt idx="382">
                  <c:v>10.577078872269221</c:v>
                </c:pt>
                <c:pt idx="383">
                  <c:v>3.783361863275323</c:v>
                </c:pt>
                <c:pt idx="384">
                  <c:v>6.9314853938742136</c:v>
                </c:pt>
                <c:pt idx="385">
                  <c:v>5.2702489950459874</c:v>
                </c:pt>
                <c:pt idx="386">
                  <c:v>4.1506070905837174</c:v>
                </c:pt>
                <c:pt idx="387">
                  <c:v>6.2291467818438981</c:v>
                </c:pt>
                <c:pt idx="388">
                  <c:v>7.3171058752608307</c:v>
                </c:pt>
                <c:pt idx="389">
                  <c:v>5.8604513305749819</c:v>
                </c:pt>
                <c:pt idx="390">
                  <c:v>5.3138818671727046</c:v>
                </c:pt>
                <c:pt idx="391">
                  <c:v>5.9695685534781902</c:v>
                </c:pt>
                <c:pt idx="392">
                  <c:v>4.9072972932474803</c:v>
                </c:pt>
                <c:pt idx="393">
                  <c:v>6.1013847465054898</c:v>
                </c:pt>
                <c:pt idx="394">
                  <c:v>7.0647604367294594</c:v>
                </c:pt>
                <c:pt idx="395">
                  <c:v>6.5371075005862114</c:v>
                </c:pt>
                <c:pt idx="396">
                  <c:v>7.6311521434702012</c:v>
                </c:pt>
                <c:pt idx="397">
                  <c:v>5.943259657837495</c:v>
                </c:pt>
                <c:pt idx="398">
                  <c:v>3.4543950008907132</c:v>
                </c:pt>
                <c:pt idx="399" formatCode="0.000">
                  <c:v>9.4098707001352633</c:v>
                </c:pt>
                <c:pt idx="400" formatCode="0.000">
                  <c:v>8.6618441030646522</c:v>
                </c:pt>
                <c:pt idx="401" formatCode="0.000">
                  <c:v>6.4829413661023647</c:v>
                </c:pt>
                <c:pt idx="402" formatCode="0.000">
                  <c:v>3.843425934609769</c:v>
                </c:pt>
                <c:pt idx="403" formatCode="0.000">
                  <c:v>7.2353499038239502</c:v>
                </c:pt>
                <c:pt idx="404" formatCode="0.000">
                  <c:v>6.338074235663794</c:v>
                </c:pt>
                <c:pt idx="405" formatCode="0.000">
                  <c:v>7.6135381221920699</c:v>
                </c:pt>
                <c:pt idx="406" formatCode="0.000">
                  <c:v>6.8332982232296011</c:v>
                </c:pt>
                <c:pt idx="407" formatCode="0.000">
                  <c:v>4.7444797327012758</c:v>
                </c:pt>
                <c:pt idx="408" formatCode="0.000">
                  <c:v>9.5640278897885942</c:v>
                </c:pt>
                <c:pt idx="409">
                  <c:v>7.9213306365196354</c:v>
                </c:pt>
                <c:pt idx="410">
                  <c:v>6.3395837624628504</c:v>
                </c:pt>
                <c:pt idx="411">
                  <c:v>7.2630820675894654</c:v>
                </c:pt>
                <c:pt idx="412">
                  <c:v>9.8027919000621733</c:v>
                </c:pt>
                <c:pt idx="413">
                  <c:v>4.6072766854682001</c:v>
                </c:pt>
                <c:pt idx="414">
                  <c:v>4.8440783109030043</c:v>
                </c:pt>
                <c:pt idx="415">
                  <c:v>7.0284670995464369</c:v>
                </c:pt>
                <c:pt idx="416">
                  <c:v>8.0172287175968169</c:v>
                </c:pt>
                <c:pt idx="417">
                  <c:v>6.2835716923504421</c:v>
                </c:pt>
                <c:pt idx="418">
                  <c:v>6.2439918996791874</c:v>
                </c:pt>
                <c:pt idx="419">
                  <c:v>7.3817610645312683</c:v>
                </c:pt>
                <c:pt idx="420">
                  <c:v>5.0728320020319853</c:v>
                </c:pt>
                <c:pt idx="421" formatCode="0.000">
                  <c:v>8.1317371076395109</c:v>
                </c:pt>
                <c:pt idx="422" formatCode="0.000">
                  <c:v>7.0683272329089446</c:v>
                </c:pt>
                <c:pt idx="423" formatCode="0.000">
                  <c:v>4.4563843866345403</c:v>
                </c:pt>
                <c:pt idx="424" formatCode="0.000">
                  <c:v>7.5047098658475404</c:v>
                </c:pt>
                <c:pt idx="425" formatCode="0.000">
                  <c:v>9.6181207043993489</c:v>
                </c:pt>
                <c:pt idx="426" formatCode="0.000">
                  <c:v>6.811737867605367</c:v>
                </c:pt>
                <c:pt idx="427" formatCode="0.000">
                  <c:v>8.2184572657784383</c:v>
                </c:pt>
                <c:pt idx="428" formatCode="0.000">
                  <c:v>6.8522923832954401</c:v>
                </c:pt>
                <c:pt idx="429">
                  <c:v>7.9895655607706884</c:v>
                </c:pt>
                <c:pt idx="430">
                  <c:v>6.4224438449299006</c:v>
                </c:pt>
                <c:pt idx="431">
                  <c:v>8.8935047115152486</c:v>
                </c:pt>
                <c:pt idx="432">
                  <c:v>7.0008082556540154</c:v>
                </c:pt>
                <c:pt idx="433">
                  <c:v>5.6567385325754866</c:v>
                </c:pt>
                <c:pt idx="434" formatCode="0.000_ ">
                  <c:v>3.374968013658084</c:v>
                </c:pt>
                <c:pt idx="435" formatCode="0.000_ ">
                  <c:v>8.2347127129374158</c:v>
                </c:pt>
                <c:pt idx="436" formatCode="0.000_ ">
                  <c:v>7.3481072427797347</c:v>
                </c:pt>
                <c:pt idx="437" formatCode="0.000_ ">
                  <c:v>4.6854270443221981</c:v>
                </c:pt>
                <c:pt idx="438" formatCode="0.000_ ">
                  <c:v>7.3050857290066329</c:v>
                </c:pt>
                <c:pt idx="439" formatCode="0.000">
                  <c:v>4.6269350373256222</c:v>
                </c:pt>
                <c:pt idx="440" formatCode="0.000">
                  <c:v>6.3638310757894043</c:v>
                </c:pt>
                <c:pt idx="441" formatCode="0.000">
                  <c:v>7.0639437310897568</c:v>
                </c:pt>
                <c:pt idx="442" formatCode="0.000">
                  <c:v>7.7629036424918283</c:v>
                </c:pt>
                <c:pt idx="443" formatCode="0.000">
                  <c:v>8.0034316426534442</c:v>
                </c:pt>
                <c:pt idx="444" formatCode="0.000">
                  <c:v>6.2307339414497616</c:v>
                </c:pt>
                <c:pt idx="445" formatCode="0.000">
                  <c:v>6.5147018099545084</c:v>
                </c:pt>
                <c:pt idx="446" formatCode="0.000">
                  <c:v>7.6370910531910576</c:v>
                </c:pt>
                <c:pt idx="447" formatCode="0.000">
                  <c:v>7.6756357417715311</c:v>
                </c:pt>
                <c:pt idx="448" formatCode="0.000">
                  <c:v>4.7916934180420432</c:v>
                </c:pt>
                <c:pt idx="449" formatCode="0.000">
                  <c:v>6.6363481052898816</c:v>
                </c:pt>
                <c:pt idx="450" formatCode="0.000">
                  <c:v>6.5978939883173506</c:v>
                </c:pt>
                <c:pt idx="451" formatCode="0.000">
                  <c:v>7.1133650431922142</c:v>
                </c:pt>
                <c:pt idx="452" formatCode="0.000">
                  <c:v>6.0123485429634416</c:v>
                </c:pt>
                <c:pt idx="453" formatCode="0.000">
                  <c:v>5.1429085489778856</c:v>
                </c:pt>
                <c:pt idx="454" formatCode="0.000">
                  <c:v>8.3631216883325639</c:v>
                </c:pt>
                <c:pt idx="455" formatCode="0.000">
                  <c:v>8.4224245268669193</c:v>
                </c:pt>
                <c:pt idx="456" formatCode="0.000">
                  <c:v>7.96916538431487</c:v>
                </c:pt>
                <c:pt idx="457" formatCode="0.000">
                  <c:v>9.8475860295907403</c:v>
                </c:pt>
                <c:pt idx="458" formatCode="0.000">
                  <c:v>5.4787998264364548</c:v>
                </c:pt>
                <c:pt idx="459" formatCode="0.000">
                  <c:v>9.1608030912247003</c:v>
                </c:pt>
                <c:pt idx="460" formatCode="0.000">
                  <c:v>9.7099085596493904</c:v>
                </c:pt>
                <c:pt idx="461" formatCode="0.000">
                  <c:v>11.210498960055199</c:v>
                </c:pt>
                <c:pt idx="462" formatCode="0.000">
                  <c:v>10.76815449983201</c:v>
                </c:pt>
                <c:pt idx="463" formatCode="0.000">
                  <c:v>9.2449371349413418</c:v>
                </c:pt>
                <c:pt idx="464" formatCode="0.000">
                  <c:v>8.4967411576628322</c:v>
                </c:pt>
                <c:pt idx="465" formatCode="0.000">
                  <c:v>6.3563222581975287</c:v>
                </c:pt>
                <c:pt idx="466" formatCode="0.000">
                  <c:v>9.8044739442096951</c:v>
                </c:pt>
                <c:pt idx="467" formatCode="0.000">
                  <c:v>7.6985201680452233</c:v>
                </c:pt>
                <c:pt idx="468">
                  <c:v>4.2679999999999989</c:v>
                </c:pt>
                <c:pt idx="469" formatCode="0.000_ ">
                  <c:v>5.6170582849876336</c:v>
                </c:pt>
                <c:pt idx="470" formatCode="0.000_ ">
                  <c:v>6.4128333711792456</c:v>
                </c:pt>
                <c:pt idx="471" formatCode="0.000_ ">
                  <c:v>7.2768865109590273</c:v>
                </c:pt>
                <c:pt idx="472" formatCode="0.000_ ">
                  <c:v>4.1281235879373934</c:v>
                </c:pt>
                <c:pt idx="473" formatCode="0.000_);[Red]\(0.000\)">
                  <c:v>5.3485514984791216</c:v>
                </c:pt>
                <c:pt idx="474" formatCode="0.000_);[Red]\(0.000\)">
                  <c:v>7.7759137206986422</c:v>
                </c:pt>
                <c:pt idx="475" formatCode="0.000_);[Red]\(0.000\)">
                  <c:v>8.6017025125892062</c:v>
                </c:pt>
                <c:pt idx="476" formatCode="0.000_);[Red]\(0.000\)">
                  <c:v>10.4032839308594</c:v>
                </c:pt>
                <c:pt idx="477" formatCode="0.000_);[Red]\(0.000\)">
                  <c:v>7.4370918047830497</c:v>
                </c:pt>
                <c:pt idx="478" formatCode="0.000_);[Red]\(0.000\)">
                  <c:v>8.7411547547528698</c:v>
                </c:pt>
                <c:pt idx="479" formatCode="0.000_);[Red]\(0.000\)">
                  <c:v>7.7106331560400276</c:v>
                </c:pt>
                <c:pt idx="480" formatCode="0.000_);[Red]\(0.000\)">
                  <c:v>8.4082329321547356</c:v>
                </c:pt>
                <c:pt idx="481" formatCode="0.000_);[Red]\(0.000\)">
                  <c:v>5.3430093786597297</c:v>
                </c:pt>
                <c:pt idx="482" formatCode="0.000_);[Red]\(0.000\)">
                  <c:v>6.8038630615374398</c:v>
                </c:pt>
                <c:pt idx="483" formatCode="0.000_);[Red]\(0.000\)">
                  <c:v>6.4416930789741604</c:v>
                </c:pt>
                <c:pt idx="484" formatCode="0.000_);[Red]\(0.000\)">
                  <c:v>5.4125429931816003</c:v>
                </c:pt>
                <c:pt idx="485" formatCode="0.000_);[Red]\(0.000\)">
                  <c:v>6.8439819709226404</c:v>
                </c:pt>
                <c:pt idx="486" formatCode="0.000_);[Red]\(0.000\)">
                  <c:v>6.6065075278288274</c:v>
                </c:pt>
                <c:pt idx="487" formatCode="0.000_);[Red]\(0.000\)">
                  <c:v>9.0843852111314103</c:v>
                </c:pt>
                <c:pt idx="488" formatCode="0.000_);[Red]\(0.000\)">
                  <c:v>7.3610878526602681</c:v>
                </c:pt>
                <c:pt idx="489" formatCode="0.000_);[Red]\(0.000\)">
                  <c:v>8.0794112752591634</c:v>
                </c:pt>
                <c:pt idx="490" formatCode="0.000_);[Red]\(0.000\)">
                  <c:v>8.7371918908816184</c:v>
                </c:pt>
                <c:pt idx="491" formatCode="0.000_);[Red]\(0.000\)">
                  <c:v>10.401999999999999</c:v>
                </c:pt>
                <c:pt idx="492" formatCode="0.000_);[Red]\(0.000\)">
                  <c:v>8.952</c:v>
                </c:pt>
                <c:pt idx="493" formatCode="0.000_);[Red]\(0.000\)">
                  <c:v>8.0070000000000014</c:v>
                </c:pt>
                <c:pt idx="494" formatCode="0.000_);[Red]\(0.000\)">
                  <c:v>8.0330000000000013</c:v>
                </c:pt>
                <c:pt idx="495" formatCode="0.000_);[Red]\(0.000\)">
                  <c:v>8.1580000000000013</c:v>
                </c:pt>
                <c:pt idx="496" formatCode="0.000_);[Red]\(0.000\)">
                  <c:v>9.2580000000000009</c:v>
                </c:pt>
                <c:pt idx="497" formatCode="0.000_);[Red]\(0.000\)">
                  <c:v>5.4880000000000004</c:v>
                </c:pt>
                <c:pt idx="498" formatCode="0.000_);[Red]\(0.000\)">
                  <c:v>5.6959999999999988</c:v>
                </c:pt>
                <c:pt idx="499" formatCode="0.000_);[Red]\(0.000\)">
                  <c:v>6.2450000000000001</c:v>
                </c:pt>
                <c:pt idx="500" formatCode="0.000_);[Red]\(0.000\)">
                  <c:v>7.2673798949675259</c:v>
                </c:pt>
                <c:pt idx="501" formatCode="0.000_);[Red]\(0.000\)">
                  <c:v>8.0084971722321683</c:v>
                </c:pt>
                <c:pt idx="502" formatCode="0.000_);[Red]\(0.000\)">
                  <c:v>6.533508346338353</c:v>
                </c:pt>
                <c:pt idx="503" formatCode="0.000_);[Red]\(0.000\)">
                  <c:v>7.7790641940436158</c:v>
                </c:pt>
                <c:pt idx="504" formatCode="0.000_);[Red]\(0.000\)">
                  <c:v>8.0271312023330879</c:v>
                </c:pt>
                <c:pt idx="505" formatCode="0.000_);[Red]\(0.000\)">
                  <c:v>9.0580086291426802</c:v>
                </c:pt>
                <c:pt idx="506" formatCode="0.000_);[Red]\(0.000\)">
                  <c:v>9.1281326183594107</c:v>
                </c:pt>
                <c:pt idx="507" formatCode="0.000_);[Red]\(0.000\)">
                  <c:v>6.8828063893049336</c:v>
                </c:pt>
                <c:pt idx="509" formatCode="0.000_);[Red]\(0.000\)">
                  <c:v>5.5927130316269462</c:v>
                </c:pt>
                <c:pt idx="510" formatCode="0.000_);[Red]\(0.000\)">
                  <c:v>6.3200159822133708</c:v>
                </c:pt>
                <c:pt idx="512" formatCode="0.000_);[Red]\(0.000\)">
                  <c:v>6.7420753622957772</c:v>
                </c:pt>
                <c:pt idx="513" formatCode="0.000_);[Red]\(0.000\)">
                  <c:v>7.1027509133279914</c:v>
                </c:pt>
                <c:pt idx="514" formatCode="0.000_);[Red]\(0.000\)">
                  <c:v>10.25755841294642</c:v>
                </c:pt>
                <c:pt idx="515" formatCode="0.000_);[Red]\(0.000\)">
                  <c:v>9.3001820135152702</c:v>
                </c:pt>
                <c:pt idx="516" formatCode="0.000_);[Red]\(0.000\)">
                  <c:v>6.1248880787667934</c:v>
                </c:pt>
                <c:pt idx="517" formatCode="0.000_);[Red]\(0.000\)">
                  <c:v>7.8815740135662056</c:v>
                </c:pt>
                <c:pt idx="518" formatCode="0.000_);[Red]\(0.000\)">
                  <c:v>6.5651846990486566</c:v>
                </c:pt>
                <c:pt idx="519" formatCode="0.000_);[Red]\(0.000\)">
                  <c:v>6.6516331423637531</c:v>
                </c:pt>
                <c:pt idx="520" formatCode="0.000_);[Red]\(0.000\)">
                  <c:v>6.0618178926353714</c:v>
                </c:pt>
                <c:pt idx="521" formatCode="0.000_);[Red]\(0.000\)">
                  <c:v>5.606583426443418</c:v>
                </c:pt>
                <c:pt idx="522" formatCode="0.000_);[Red]\(0.000\)">
                  <c:v>5.617009943691186</c:v>
                </c:pt>
                <c:pt idx="523" formatCode="0.000_);[Red]\(0.000\)">
                  <c:v>7.7730778531174671</c:v>
                </c:pt>
                <c:pt idx="524" formatCode="0.000_);[Red]\(0.000\)">
                  <c:v>6.5749362421705611</c:v>
                </c:pt>
                <c:pt idx="525" formatCode="0.000_);[Red]\(0.000\)">
                  <c:v>7.4686753046872116</c:v>
                </c:pt>
                <c:pt idx="526" formatCode="0.000_);[Red]\(0.000\)">
                  <c:v>7.5650197744035479</c:v>
                </c:pt>
                <c:pt idx="528" formatCode="0.000_);[Red]\(0.000\)">
                  <c:v>8.8657423572137493</c:v>
                </c:pt>
                <c:pt idx="530" formatCode="0.000_);[Red]\(0.000\)">
                  <c:v>8.0446244725328331</c:v>
                </c:pt>
                <c:pt idx="531" formatCode="0.000_);[Red]\(0.000\)">
                  <c:v>4.6259991307102073</c:v>
                </c:pt>
                <c:pt idx="532" formatCode="0.000_);[Red]\(0.000\)">
                  <c:v>4.8544767940816467</c:v>
                </c:pt>
                <c:pt idx="533" formatCode="0.000_);[Red]\(0.000\)">
                  <c:v>8.4290405671804933</c:v>
                </c:pt>
                <c:pt idx="534" formatCode="0.000_);[Red]\(0.000\)">
                  <c:v>7.9368140685442388</c:v>
                </c:pt>
                <c:pt idx="535" formatCode="0.000_);[Red]\(0.000\)">
                  <c:v>6.6810775408127716</c:v>
                </c:pt>
                <c:pt idx="536" formatCode="0.000_);[Red]\(0.000\)">
                  <c:v>5.413342431495666</c:v>
                </c:pt>
                <c:pt idx="538" formatCode="0.000_);[Red]\(0.000\)">
                  <c:v>6.4354947823411726</c:v>
                </c:pt>
                <c:pt idx="539" formatCode="0.000_);[Red]\(0.000\)">
                  <c:v>9.1947545054023276</c:v>
                </c:pt>
                <c:pt idx="540" formatCode="0.000_);[Red]\(0.000\)">
                  <c:v>9.7514032948885898</c:v>
                </c:pt>
                <c:pt idx="541" formatCode="0.000_);[Red]\(0.000\)">
                  <c:v>6.891285616981917</c:v>
                </c:pt>
                <c:pt idx="542" formatCode="0.000_);[Red]\(0.000\)">
                  <c:v>10.631043377102049</c:v>
                </c:pt>
                <c:pt idx="543" formatCode="0.000_);[Red]\(0.000\)">
                  <c:v>7.7102901641441504</c:v>
                </c:pt>
                <c:pt idx="544" formatCode="0.000_);[Red]\(0.000\)">
                  <c:v>6.5132267866251432</c:v>
                </c:pt>
                <c:pt idx="545" formatCode="0.000_);[Red]\(0.000\)">
                  <c:v>9.5844733520483842</c:v>
                </c:pt>
                <c:pt idx="546" formatCode="0.000_);[Red]\(0.000\)">
                  <c:v>7.1990220631712321</c:v>
                </c:pt>
                <c:pt idx="547" formatCode="0.000_);[Red]\(0.000\)">
                  <c:v>6.2641386490099009</c:v>
                </c:pt>
                <c:pt idx="548" formatCode="0.000_);[Red]\(0.000\)">
                  <c:v>7.304998349829428</c:v>
                </c:pt>
                <c:pt idx="549" formatCode="0.000_);[Red]\(0.000\)">
                  <c:v>5.2411150855546564</c:v>
                </c:pt>
                <c:pt idx="550" formatCode="0.000_);[Red]\(0.000\)">
                  <c:v>7.9752864732154984</c:v>
                </c:pt>
                <c:pt idx="551" formatCode="0.000_);[Red]\(0.000\)">
                  <c:v>5.80679731469984</c:v>
                </c:pt>
                <c:pt idx="552" formatCode="0.000_);[Red]\(0.000\)">
                  <c:v>7.9377710958221304</c:v>
                </c:pt>
                <c:pt idx="553" formatCode="0.000_);[Red]\(0.000\)">
                  <c:v>10.3769313482097</c:v>
                </c:pt>
                <c:pt idx="554" formatCode="0.000_);[Red]\(0.000\)">
                  <c:v>9.1384271471228828</c:v>
                </c:pt>
                <c:pt idx="555" formatCode="0.000_);[Red]\(0.000\)">
                  <c:v>9.5598676212176823</c:v>
                </c:pt>
                <c:pt idx="556" formatCode="0.000_);[Red]\(0.000\)">
                  <c:v>8.3353955499615271</c:v>
                </c:pt>
                <c:pt idx="557" formatCode="0.000_);[Red]\(0.000\)">
                  <c:v>8.5179182188998475</c:v>
                </c:pt>
                <c:pt idx="558" formatCode="0.000_);[Red]\(0.000\)">
                  <c:v>9.7898907855885877</c:v>
                </c:pt>
                <c:pt idx="559" formatCode="0.000_);[Red]\(0.000\)">
                  <c:v>8.6652243133523204</c:v>
                </c:pt>
                <c:pt idx="560" formatCode="0.000_);[Red]\(0.000\)">
                  <c:v>8.9539450348072371</c:v>
                </c:pt>
                <c:pt idx="561" formatCode="0.000_);[Red]\(0.000\)">
                  <c:v>8.2611175198444027</c:v>
                </c:pt>
                <c:pt idx="562" formatCode="0.000_);[Red]\(0.000\)">
                  <c:v>8.7711919455486704</c:v>
                </c:pt>
                <c:pt idx="563" formatCode="0.000_);[Red]\(0.000\)">
                  <c:v>9.6679171537582338</c:v>
                </c:pt>
                <c:pt idx="564" formatCode="0.000_);[Red]\(0.000\)">
                  <c:v>6.3867467285629624</c:v>
                </c:pt>
                <c:pt idx="565" formatCode="0.000_);[Red]\(0.000\)">
                  <c:v>7.4312702665704817</c:v>
                </c:pt>
                <c:pt idx="566" formatCode="0.000_);[Red]\(0.000\)">
                  <c:v>5.9989320421505719</c:v>
                </c:pt>
                <c:pt idx="567" formatCode="0.000_);[Red]\(0.000\)">
                  <c:v>15.50970995253801</c:v>
                </c:pt>
                <c:pt idx="568" formatCode="0.000_);[Red]\(0.000\)">
                  <c:v>10.546722246070649</c:v>
                </c:pt>
                <c:pt idx="569" formatCode="0.000_);[Red]\(0.000\)">
                  <c:v>6.2896200218883722</c:v>
                </c:pt>
                <c:pt idx="570" formatCode="0.000_);[Red]\(0.000\)">
                  <c:v>7.2681443312638976</c:v>
                </c:pt>
                <c:pt idx="571" formatCode="0.000_);[Red]\(0.000\)">
                  <c:v>8.0426658379669203</c:v>
                </c:pt>
                <c:pt idx="572" formatCode="0.000_);[Red]\(0.000\)">
                  <c:v>7.0528691158257519</c:v>
                </c:pt>
                <c:pt idx="573" formatCode="0.000_);[Red]\(0.000\)">
                  <c:v>5.2198895401351866</c:v>
                </c:pt>
                <c:pt idx="574" formatCode="0.000_);[Red]\(0.000\)">
                  <c:v>5.420206954826158</c:v>
                </c:pt>
                <c:pt idx="575" formatCode="0.000_);[Red]\(0.000\)">
                  <c:v>7.642405251821673</c:v>
                </c:pt>
                <c:pt idx="576" formatCode="0.000_);[Red]\(0.000\)">
                  <c:v>9.7732295602340216</c:v>
                </c:pt>
                <c:pt idx="577" formatCode="0.000_);[Red]\(0.000\)">
                  <c:v>7.6705295475202488</c:v>
                </c:pt>
                <c:pt idx="578" formatCode="0.000_);[Red]\(0.000\)">
                  <c:v>4.8291213760544531</c:v>
                </c:pt>
                <c:pt idx="579" formatCode="0.000_);[Red]\(0.000\)">
                  <c:v>8.1921961316718104</c:v>
                </c:pt>
                <c:pt idx="580" formatCode="0.000_);[Red]\(0.000\)">
                  <c:v>6.7200063997568158</c:v>
                </c:pt>
                <c:pt idx="581" formatCode="0.000_);[Red]\(0.000\)">
                  <c:v>7.3609946079732032</c:v>
                </c:pt>
                <c:pt idx="582" formatCode="0.000_);[Red]\(0.000\)">
                  <c:v>9.7069329546516325</c:v>
                </c:pt>
                <c:pt idx="583" formatCode="0.000_);[Red]\(0.000\)">
                  <c:v>7.8014831538052336</c:v>
                </c:pt>
                <c:pt idx="584" formatCode="0.000_);[Red]\(0.000\)">
                  <c:v>9.1178422777867993</c:v>
                </c:pt>
                <c:pt idx="585" formatCode="0.000_);[Red]\(0.000\)">
                  <c:v>10.31057115692566</c:v>
                </c:pt>
                <c:pt idx="586" formatCode="0.000_);[Red]\(0.000\)">
                  <c:v>9.0625202770682485</c:v>
                </c:pt>
                <c:pt idx="587" formatCode="0.000_);[Red]\(0.000\)">
                  <c:v>9.5345449941994111</c:v>
                </c:pt>
                <c:pt idx="588" formatCode="0.000_);[Red]\(0.000\)">
                  <c:v>10.69266258030277</c:v>
                </c:pt>
                <c:pt idx="589" formatCode="0.000_);[Red]\(0.000\)">
                  <c:v>9.1870389862555317</c:v>
                </c:pt>
                <c:pt idx="590" formatCode="0.000_);[Red]\(0.000\)">
                  <c:v>5.8233992363219587</c:v>
                </c:pt>
                <c:pt idx="591" formatCode="0.000_);[Red]\(0.000\)">
                  <c:v>11.36765827083504</c:v>
                </c:pt>
                <c:pt idx="592" formatCode="0.000_);[Red]\(0.000\)">
                  <c:v>4.8844347509055837</c:v>
                </c:pt>
                <c:pt idx="593" formatCode="0.000_);[Red]\(0.000\)">
                  <c:v>7.8413562259688758</c:v>
                </c:pt>
                <c:pt idx="594" formatCode="0.000_);[Red]\(0.000\)">
                  <c:v>12.079451911794591</c:v>
                </c:pt>
                <c:pt idx="595" formatCode="0.000_);[Red]\(0.000\)">
                  <c:v>4.2117464799090172</c:v>
                </c:pt>
                <c:pt idx="596" formatCode="0.000_);[Red]\(0.000\)">
                  <c:v>7.003353205807092</c:v>
                </c:pt>
                <c:pt idx="597" formatCode="0.000_);[Red]\(0.000\)">
                  <c:v>7.6400198544444686</c:v>
                </c:pt>
                <c:pt idx="598" formatCode="0.000_);[Red]\(0.000\)">
                  <c:v>7.3142596582744241</c:v>
                </c:pt>
                <c:pt idx="599" formatCode="0.000_);[Red]\(0.000\)">
                  <c:v>9.2859000527925808</c:v>
                </c:pt>
                <c:pt idx="600" formatCode="0.000_);[Red]\(0.000\)">
                  <c:v>8.3966766318719674</c:v>
                </c:pt>
                <c:pt idx="601" formatCode="0.000_);[Red]\(0.000\)">
                  <c:v>6.9143428798673154</c:v>
                </c:pt>
                <c:pt idx="602" formatCode="0.000_);[Red]\(0.000\)">
                  <c:v>5.1752299934757762</c:v>
                </c:pt>
                <c:pt idx="603" formatCode="0.000_);[Red]\(0.000\)">
                  <c:v>6.1453424861572481</c:v>
                </c:pt>
                <c:pt idx="604" formatCode="0.000_);[Red]\(0.000\)">
                  <c:v>6.2291255364385787</c:v>
                </c:pt>
                <c:pt idx="605" formatCode="0.000_);[Red]\(0.000\)">
                  <c:v>7.5774478121567306</c:v>
                </c:pt>
                <c:pt idx="606" formatCode="0.000_);[Red]\(0.000\)">
                  <c:v>6.2608385380198941</c:v>
                </c:pt>
                <c:pt idx="607" formatCode="0.000_);[Red]\(0.000\)">
                  <c:v>6.8956376863601516</c:v>
                </c:pt>
                <c:pt idx="608" formatCode="0.000_);[Red]\(0.000\)">
                  <c:v>6.3650993975638519</c:v>
                </c:pt>
                <c:pt idx="609" formatCode="0.000_);[Red]\(0.000\)">
                  <c:v>8.7172785593229491</c:v>
                </c:pt>
                <c:pt idx="610" formatCode="0.000_);[Red]\(0.000\)">
                  <c:v>6.6330447173300424</c:v>
                </c:pt>
                <c:pt idx="611" formatCode="0.000_);[Red]\(0.000\)">
                  <c:v>7.2270391998249544</c:v>
                </c:pt>
                <c:pt idx="612" formatCode="0.000_);[Red]\(0.000\)">
                  <c:v>5.6599347357190153</c:v>
                </c:pt>
                <c:pt idx="613" formatCode="0.000_);[Red]\(0.000\)">
                  <c:v>10.079264209039421</c:v>
                </c:pt>
                <c:pt idx="614" formatCode="0.000_);[Red]\(0.000\)">
                  <c:v>7.9545577970969568</c:v>
                </c:pt>
                <c:pt idx="615" formatCode="0.000_);[Red]\(0.000\)">
                  <c:v>13.106249292247471</c:v>
                </c:pt>
                <c:pt idx="616" formatCode="0.000_);[Red]\(0.000\)">
                  <c:v>9.0741953886255153</c:v>
                </c:pt>
                <c:pt idx="617" formatCode="0.000_);[Red]\(0.000\)">
                  <c:v>6.1020061282231994</c:v>
                </c:pt>
                <c:pt idx="618" formatCode="0.000_);[Red]\(0.000\)">
                  <c:v>5.6062128334074606</c:v>
                </c:pt>
                <c:pt idx="619" formatCode="0.000_);[Red]\(0.000\)">
                  <c:v>7.217343724841303</c:v>
                </c:pt>
                <c:pt idx="620" formatCode="0.000_);[Red]\(0.000\)">
                  <c:v>7.1571437960949407</c:v>
                </c:pt>
                <c:pt idx="621" formatCode="0.000_);[Red]\(0.000\)">
                  <c:v>6.717828368232464</c:v>
                </c:pt>
                <c:pt idx="622" formatCode="0.000_);[Red]\(0.000\)">
                  <c:v>5.7916301666023946</c:v>
                </c:pt>
                <c:pt idx="623" formatCode="0.000_);[Red]\(0.000\)">
                  <c:v>7.8896955870083669</c:v>
                </c:pt>
                <c:pt idx="624" formatCode="0.000_);[Red]\(0.000\)">
                  <c:v>6.6190751250382069</c:v>
                </c:pt>
                <c:pt idx="625" formatCode="0.000_);[Red]\(0.000\)">
                  <c:v>6.9097064761273561</c:v>
                </c:pt>
                <c:pt idx="626" formatCode="0.000_);[Red]\(0.000\)">
                  <c:v>6.3359914079443369</c:v>
                </c:pt>
                <c:pt idx="627" formatCode="0.000_);[Red]\(0.000\)">
                  <c:v>5.2749752114236976</c:v>
                </c:pt>
                <c:pt idx="628" formatCode="0.000_);[Red]\(0.000\)">
                  <c:v>6.7090127317259753</c:v>
                </c:pt>
                <c:pt idx="629" formatCode="0.000_);[Red]\(0.000\)">
                  <c:v>5.957350331536496</c:v>
                </c:pt>
                <c:pt idx="630" formatCode="0.000_);[Red]\(0.000\)">
                  <c:v>5.1890400072202842</c:v>
                </c:pt>
                <c:pt idx="631" formatCode="0.000_);[Red]\(0.000\)">
                  <c:v>6.3863492219608524</c:v>
                </c:pt>
                <c:pt idx="632" formatCode="0.000_);[Red]\(0.000\)">
                  <c:v>7.5669458185690086</c:v>
                </c:pt>
                <c:pt idx="633" formatCode="0.000_);[Red]\(0.000\)">
                  <c:v>8.2797831894867642</c:v>
                </c:pt>
                <c:pt idx="634" formatCode="0.000_);[Red]\(0.000\)">
                  <c:v>6.6392380901398873</c:v>
                </c:pt>
                <c:pt idx="635" formatCode="0.000_);[Red]\(0.000\)">
                  <c:v>5.9805711666396943</c:v>
                </c:pt>
                <c:pt idx="636" formatCode="0.000_);[Red]\(0.000\)">
                  <c:v>8.3475695686318137</c:v>
                </c:pt>
                <c:pt idx="637" formatCode="0.000_);[Red]\(0.000\)">
                  <c:v>9.141481467460018</c:v>
                </c:pt>
                <c:pt idx="638" formatCode="0.000_);[Red]\(0.000\)">
                  <c:v>6.5461477289089443</c:v>
                </c:pt>
                <c:pt idx="639" formatCode="0.000_);[Red]\(0.000\)">
                  <c:v>6.0057026313771251</c:v>
                </c:pt>
                <c:pt idx="640" formatCode="0.000_);[Red]\(0.000\)">
                  <c:v>9.3444912572645222</c:v>
                </c:pt>
                <c:pt idx="641" formatCode="0.000_);[Red]\(0.000\)">
                  <c:v>6.3257525033130237</c:v>
                </c:pt>
                <c:pt idx="642" formatCode="0.000_);[Red]\(0.000\)">
                  <c:v>10.34216770929676</c:v>
                </c:pt>
                <c:pt idx="643" formatCode="0.000_);[Red]\(0.000\)">
                  <c:v>9.0783228661875039</c:v>
                </c:pt>
                <c:pt idx="644" formatCode="0.000_);[Red]\(0.000\)">
                  <c:v>8.2375380037817472</c:v>
                </c:pt>
                <c:pt idx="645" formatCode="0.000_);[Red]\(0.000\)">
                  <c:v>5.710883421654021</c:v>
                </c:pt>
                <c:pt idx="646" formatCode="0.000_);[Red]\(0.000\)">
                  <c:v>7.4862076994880633</c:v>
                </c:pt>
                <c:pt idx="647" formatCode="0.000_);[Red]\(0.000\)">
                  <c:v>7.8752688237431023</c:v>
                </c:pt>
                <c:pt idx="648" formatCode="0.000_);[Red]\(0.000\)">
                  <c:v>9.0663199716681522</c:v>
                </c:pt>
                <c:pt idx="649" formatCode="0.000_);[Red]\(0.000\)">
                  <c:v>8.266262142300933</c:v>
                </c:pt>
                <c:pt idx="650" formatCode="0.000_);[Red]\(0.000\)">
                  <c:v>7.2629012436368177</c:v>
                </c:pt>
                <c:pt idx="651" formatCode="0.000_);[Red]\(0.000\)">
                  <c:v>6.9138468924904828</c:v>
                </c:pt>
                <c:pt idx="652" formatCode="0.000_);[Red]\(0.000\)">
                  <c:v>7.0222567942649876</c:v>
                </c:pt>
                <c:pt idx="653" formatCode="0.000_);[Red]\(0.000\)">
                  <c:v>9.4051138535146208</c:v>
                </c:pt>
                <c:pt idx="654" formatCode="0.000_);[Red]\(0.000\)">
                  <c:v>6.3463467617858624</c:v>
                </c:pt>
                <c:pt idx="655" formatCode="0.000_);[Red]\(0.000\)">
                  <c:v>8.1280714332479</c:v>
                </c:pt>
                <c:pt idx="656" formatCode="0.000_);[Red]\(0.000\)">
                  <c:v>7.6141379392412194</c:v>
                </c:pt>
                <c:pt idx="657" formatCode="0.000_);[Red]\(0.000\)">
                  <c:v>7.193251677128365</c:v>
                </c:pt>
                <c:pt idx="658" formatCode="0.000_);[Red]\(0.000\)">
                  <c:v>9.4178973890357707</c:v>
                </c:pt>
                <c:pt idx="659" formatCode="0.000_);[Red]\(0.000\)">
                  <c:v>9.3582365770033604</c:v>
                </c:pt>
                <c:pt idx="660" formatCode="0.000_);[Red]\(0.000\)">
                  <c:v>4.9574052763719596</c:v>
                </c:pt>
                <c:pt idx="661" formatCode="0.000_);[Red]\(0.000\)">
                  <c:v>7.7246007974624424</c:v>
                </c:pt>
                <c:pt idx="662" formatCode="0.000_);[Red]\(0.000\)">
                  <c:v>7.0932563090251701</c:v>
                </c:pt>
                <c:pt idx="663" formatCode="0.000_);[Red]\(0.000\)">
                  <c:v>8.1778642529482006</c:v>
                </c:pt>
                <c:pt idx="664" formatCode="0.000_);[Red]\(0.000\)">
                  <c:v>10.008269007212951</c:v>
                </c:pt>
                <c:pt idx="665" formatCode="0.000_);[Red]\(0.000\)">
                  <c:v>8.9350083918851109</c:v>
                </c:pt>
                <c:pt idx="666" formatCode="0.000_);[Red]\(0.000\)">
                  <c:v>7.6827480887251829</c:v>
                </c:pt>
                <c:pt idx="667" formatCode="0.000_);[Red]\(0.000\)">
                  <c:v>5.6571658322761751</c:v>
                </c:pt>
                <c:pt idx="668" formatCode="0.000_);[Red]\(0.000\)">
                  <c:v>8.7938460715047952</c:v>
                </c:pt>
                <c:pt idx="669" formatCode="0.000_);[Red]\(0.000\)">
                  <c:v>6.0347631787258109</c:v>
                </c:pt>
                <c:pt idx="670" formatCode="0.000_);[Red]\(0.000\)">
                  <c:v>6.7808575814936303</c:v>
                </c:pt>
                <c:pt idx="671" formatCode="0.000_);[Red]\(0.000\)">
                  <c:v>7.0094171906055873</c:v>
                </c:pt>
                <c:pt idx="672" formatCode="0.000_);[Red]\(0.000\)">
                  <c:v>6.9877015693677356</c:v>
                </c:pt>
                <c:pt idx="673" formatCode="0.000_);[Red]\(0.000\)">
                  <c:v>6.1277759071499416</c:v>
                </c:pt>
                <c:pt idx="674" formatCode="0.000_);[Red]\(0.000\)">
                  <c:v>5.3364776461509607</c:v>
                </c:pt>
                <c:pt idx="675" formatCode="0.000_);[Red]\(0.000\)">
                  <c:v>5.9256804592922974</c:v>
                </c:pt>
                <c:pt idx="676" formatCode="0.000_);[Red]\(0.000\)">
                  <c:v>8.9547702541516099</c:v>
                </c:pt>
                <c:pt idx="677" formatCode="0.000_);[Red]\(0.000\)">
                  <c:v>8.8366260609900458</c:v>
                </c:pt>
                <c:pt idx="678" formatCode="0.000_);[Red]\(0.000\)">
                  <c:v>6.3501938986566007</c:v>
                </c:pt>
                <c:pt idx="679" formatCode="0.000_);[Red]\(0.000\)">
                  <c:v>7.3626205839824728</c:v>
                </c:pt>
                <c:pt idx="680" formatCode="0.000_);[Red]\(0.000\)">
                  <c:v>8.0963498057991625</c:v>
                </c:pt>
                <c:pt idx="681" formatCode="0.000_);[Red]\(0.000\)">
                  <c:v>6.6285204498665848</c:v>
                </c:pt>
                <c:pt idx="682" formatCode="0.000_);[Red]\(0.000\)">
                  <c:v>6.9239046539059066</c:v>
                </c:pt>
                <c:pt idx="683" formatCode="0.000_);[Red]\(0.000\)">
                  <c:v>6.3487663175980646</c:v>
                </c:pt>
                <c:pt idx="684" formatCode="0.000_);[Red]\(0.000\)">
                  <c:v>6.578792324171963</c:v>
                </c:pt>
                <c:pt idx="685" formatCode="0.000_);[Red]\(0.000\)">
                  <c:v>7.5026744803989098</c:v>
                </c:pt>
                <c:pt idx="686" formatCode="0.000_);[Red]\(0.000\)">
                  <c:v>9.5019564670746437</c:v>
                </c:pt>
                <c:pt idx="687" formatCode="0.000_);[Red]\(0.000\)">
                  <c:v>6.8619407352715056</c:v>
                </c:pt>
                <c:pt idx="688" formatCode="0.000_);[Red]\(0.000\)">
                  <c:v>7.4510917932083043</c:v>
                </c:pt>
                <c:pt idx="689" formatCode="0.000_);[Red]\(0.000\)">
                  <c:v>5.7978796075504846</c:v>
                </c:pt>
                <c:pt idx="690" formatCode="0.000_);[Red]\(0.000\)">
                  <c:v>3.935123537515107</c:v>
                </c:pt>
                <c:pt idx="691" formatCode="0.000_);[Red]\(0.000\)">
                  <c:v>5.9201383394729046</c:v>
                </c:pt>
                <c:pt idx="692" formatCode="0.000_);[Red]\(0.000\)">
                  <c:v>8.1627560461565025</c:v>
                </c:pt>
                <c:pt idx="693" formatCode="0.000_);[Red]\(0.000\)">
                  <c:v>7.1814558034271689</c:v>
                </c:pt>
                <c:pt idx="694" formatCode="0.000_);[Red]\(0.000\)">
                  <c:v>6.1056376184083554</c:v>
                </c:pt>
                <c:pt idx="695" formatCode="0.000_);[Red]\(0.000\)">
                  <c:v>5.7675467447568787</c:v>
                </c:pt>
                <c:pt idx="696" formatCode="0.000_);[Red]\(0.000\)">
                  <c:v>5.8082047887988031</c:v>
                </c:pt>
                <c:pt idx="697" formatCode="0.000_);[Red]\(0.000\)">
                  <c:v>6.6016818941444697</c:v>
                </c:pt>
                <c:pt idx="698" formatCode="0.000_);[Red]\(0.000\)">
                  <c:v>7.3656036100736806</c:v>
                </c:pt>
                <c:pt idx="699" formatCode="0.000_);[Red]\(0.000\)">
                  <c:v>7.2210399090321351</c:v>
                </c:pt>
                <c:pt idx="700" formatCode="0.000_);[Red]\(0.000\)">
                  <c:v>9.2042519046984861</c:v>
                </c:pt>
                <c:pt idx="701" formatCode="0.000_);[Red]\(0.000\)">
                  <c:v>5.8974221176139654</c:v>
                </c:pt>
                <c:pt idx="702" formatCode="0.000_);[Red]\(0.000\)">
                  <c:v>7.0468103258850663</c:v>
                </c:pt>
                <c:pt idx="703" formatCode="0.000_);[Red]\(0.000\)">
                  <c:v>8.011855121455417</c:v>
                </c:pt>
                <c:pt idx="704" formatCode="0.000_);[Red]\(0.000\)">
                  <c:v>8.4681980116112516</c:v>
                </c:pt>
                <c:pt idx="705" formatCode="0.000_);[Red]\(0.000\)">
                  <c:v>9.2454706121801458</c:v>
                </c:pt>
                <c:pt idx="706" formatCode="0.000_);[Red]\(0.000\)">
                  <c:v>6.7432919288656858</c:v>
                </c:pt>
                <c:pt idx="707" formatCode="0.000_);[Red]\(0.000\)">
                  <c:v>6.9162405707004124</c:v>
                </c:pt>
              </c:numCache>
            </c:numRef>
          </c:yVal>
          <c:smooth val="0"/>
          <c:extLst>
            <c:ext xmlns:c16="http://schemas.microsoft.com/office/drawing/2014/chart" uri="{C3380CC4-5D6E-409C-BE32-E72D297353CC}">
              <c16:uniqueId val="{00000003-3908-4810-ACA4-50B2046323A7}"/>
            </c:ext>
          </c:extLst>
        </c:ser>
        <c:dLbls>
          <c:showLegendKey val="0"/>
          <c:showVal val="0"/>
          <c:showCatName val="0"/>
          <c:showSerName val="0"/>
          <c:showPercent val="0"/>
          <c:showBubbleSize val="0"/>
        </c:dLbls>
        <c:axId val="-958086144"/>
        <c:axId val="-958082880"/>
      </c:scatterChart>
      <c:valAx>
        <c:axId val="-958086144"/>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r>
                  <a:rPr lang="en-US"/>
                  <a:t>AGE</a:t>
                </a:r>
              </a:p>
            </c:rich>
          </c:tx>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300" b="0" i="0" u="none" strike="noStrike" kern="1200" baseline="0">
                <a:solidFill>
                  <a:schemeClr val="tx1">
                    <a:lumMod val="65000"/>
                    <a:lumOff val="35000"/>
                  </a:schemeClr>
                </a:solidFill>
                <a:latin typeface="+mn-lt"/>
                <a:ea typeface="+mn-ea"/>
                <a:cs typeface="+mn-cs"/>
              </a:defRPr>
            </a:pPr>
            <a:endParaRPr lang="en-US"/>
          </a:p>
        </c:txPr>
        <c:crossAx val="-958082880"/>
        <c:crosses val="autoZero"/>
        <c:crossBetween val="midCat"/>
      </c:valAx>
      <c:valAx>
        <c:axId val="-958082880"/>
        <c:scaling>
          <c:orientation val="minMax"/>
          <c:max val="16"/>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r>
                  <a:rPr lang="en-US"/>
                  <a:t>Telomere length (kb)</a:t>
                </a:r>
              </a:p>
            </c:rich>
          </c:tx>
          <c:overlay val="0"/>
          <c:spPr>
            <a:noFill/>
            <a:ln>
              <a:noFill/>
            </a:ln>
            <a:effectLst/>
          </c:spPr>
          <c:txPr>
            <a:bodyPr rot="-54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300" b="0" i="0" u="none" strike="noStrike" kern="1200" baseline="0">
                <a:solidFill>
                  <a:schemeClr val="tx1">
                    <a:lumMod val="65000"/>
                    <a:lumOff val="35000"/>
                  </a:schemeClr>
                </a:solidFill>
                <a:latin typeface="+mn-lt"/>
                <a:ea typeface="+mn-ea"/>
                <a:cs typeface="+mn-cs"/>
              </a:defRPr>
            </a:pPr>
            <a:endParaRPr lang="en-US"/>
          </a:p>
        </c:txPr>
        <c:crossAx val="-958086144"/>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accent3"/>
      </a:solidFill>
    </a:ln>
    <a:effectLst/>
  </c:spPr>
  <c:txPr>
    <a:bodyPr/>
    <a:lstStyle/>
    <a:p>
      <a:pPr>
        <a:defRPr sz="15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524000" y="1122363"/>
            <a:ext cx="9144000" cy="2387600"/>
          </a:xfrm>
        </p:spPr>
        <p:txBody>
          <a:bodyPr anchor="b"/>
          <a:lstStyle>
            <a:lvl1pPr algn="ctr">
              <a:defRPr sz="6000"/>
            </a:lvl1pPr>
          </a:lstStyle>
          <a:p>
            <a:r>
              <a:rPr lang="ko-KR" altLang="en-US"/>
              <a:t>마스터 제목 스타일 편집</a:t>
            </a:r>
          </a:p>
        </p:txBody>
      </p:sp>
      <p:sp>
        <p:nvSpPr>
          <p:cNvPr id="3" name="부제목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마스터 부제목 스타일 편집</a:t>
            </a:r>
          </a:p>
        </p:txBody>
      </p:sp>
      <p:sp>
        <p:nvSpPr>
          <p:cNvPr id="4" name="날짜 개체 틀 3"/>
          <p:cNvSpPr>
            <a:spLocks noGrp="1"/>
          </p:cNvSpPr>
          <p:nvPr>
            <p:ph type="dt" sz="half" idx="10"/>
          </p:nvPr>
        </p:nvSpPr>
        <p:spPr/>
        <p:txBody>
          <a:bodyPr/>
          <a:lstStyle/>
          <a:p>
            <a:fld id="{0DA617C2-34A6-48FF-AA34-B3144C01D868}" type="datetimeFigureOut">
              <a:rPr lang="ko-KR" altLang="en-US" smtClean="0"/>
              <a:t>2025-03-13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D93A70F7-8125-45F6-8B51-3609CF61C12E}" type="slidenum">
              <a:rPr lang="ko-KR" altLang="en-US" smtClean="0"/>
              <a:t>‹#›</a:t>
            </a:fld>
            <a:endParaRPr lang="ko-KR" altLang="en-US"/>
          </a:p>
        </p:txBody>
      </p:sp>
    </p:spTree>
    <p:extLst>
      <p:ext uri="{BB962C8B-B14F-4D97-AF65-F5344CB8AC3E}">
        <p14:creationId xmlns:p14="http://schemas.microsoft.com/office/powerpoint/2010/main" val="2885653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0DA617C2-34A6-48FF-AA34-B3144C01D868}" type="datetimeFigureOut">
              <a:rPr lang="ko-KR" altLang="en-US" smtClean="0"/>
              <a:t>2025-03-13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D93A70F7-8125-45F6-8B51-3609CF61C12E}" type="slidenum">
              <a:rPr lang="ko-KR" altLang="en-US" smtClean="0"/>
              <a:t>‹#›</a:t>
            </a:fld>
            <a:endParaRPr lang="ko-KR" altLang="en-US"/>
          </a:p>
        </p:txBody>
      </p:sp>
    </p:spTree>
    <p:extLst>
      <p:ext uri="{BB962C8B-B14F-4D97-AF65-F5344CB8AC3E}">
        <p14:creationId xmlns:p14="http://schemas.microsoft.com/office/powerpoint/2010/main" val="3988385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0" y="365125"/>
            <a:ext cx="2628900" cy="5811838"/>
          </a:xfrm>
        </p:spPr>
        <p:txBody>
          <a:bodyPr vert="eaVert"/>
          <a:lstStyle/>
          <a:p>
            <a:r>
              <a:rPr lang="ko-KR" altLang="en-US"/>
              <a:t>마스터 제목 스타일 편집</a:t>
            </a:r>
          </a:p>
        </p:txBody>
      </p:sp>
      <p:sp>
        <p:nvSpPr>
          <p:cNvPr id="3" name="세로 텍스트 개체 틀 2"/>
          <p:cNvSpPr>
            <a:spLocks noGrp="1"/>
          </p:cNvSpPr>
          <p:nvPr>
            <p:ph type="body" orient="vert" idx="1"/>
          </p:nvPr>
        </p:nvSpPr>
        <p:spPr>
          <a:xfrm>
            <a:off x="838200" y="365125"/>
            <a:ext cx="7734300" cy="581183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0DA617C2-34A6-48FF-AA34-B3144C01D868}" type="datetimeFigureOut">
              <a:rPr lang="ko-KR" altLang="en-US" smtClean="0"/>
              <a:t>2025-03-13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D93A70F7-8125-45F6-8B51-3609CF61C12E}" type="slidenum">
              <a:rPr lang="ko-KR" altLang="en-US" smtClean="0"/>
              <a:t>‹#›</a:t>
            </a:fld>
            <a:endParaRPr lang="ko-KR" altLang="en-US"/>
          </a:p>
        </p:txBody>
      </p:sp>
    </p:spTree>
    <p:extLst>
      <p:ext uri="{BB962C8B-B14F-4D97-AF65-F5344CB8AC3E}">
        <p14:creationId xmlns:p14="http://schemas.microsoft.com/office/powerpoint/2010/main" val="1768449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내용 개체 틀 2"/>
          <p:cNvSpPr>
            <a:spLocks noGrp="1"/>
          </p:cNvSpPr>
          <p:nvPr>
            <p:ph idx="1"/>
          </p:nvPr>
        </p:nvSpPr>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0DA617C2-34A6-48FF-AA34-B3144C01D868}" type="datetimeFigureOut">
              <a:rPr lang="ko-KR" altLang="en-US" smtClean="0"/>
              <a:t>2025-03-13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D93A70F7-8125-45F6-8B51-3609CF61C12E}" type="slidenum">
              <a:rPr lang="ko-KR" altLang="en-US" smtClean="0"/>
              <a:t>‹#›</a:t>
            </a:fld>
            <a:endParaRPr lang="ko-KR" altLang="en-US"/>
          </a:p>
        </p:txBody>
      </p:sp>
    </p:spTree>
    <p:extLst>
      <p:ext uri="{BB962C8B-B14F-4D97-AF65-F5344CB8AC3E}">
        <p14:creationId xmlns:p14="http://schemas.microsoft.com/office/powerpoint/2010/main" val="948974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0" y="1709738"/>
            <a:ext cx="10515600" cy="2852737"/>
          </a:xfrm>
        </p:spPr>
        <p:txBody>
          <a:bodyPr anchor="b"/>
          <a:lstStyle>
            <a:lvl1pPr>
              <a:defRPr sz="6000"/>
            </a:lvl1pPr>
          </a:lstStyle>
          <a:p>
            <a:r>
              <a:rPr lang="ko-KR" altLang="en-US"/>
              <a:t>마스터 제목 스타일 편집</a:t>
            </a:r>
          </a:p>
        </p:txBody>
      </p:sp>
      <p:sp>
        <p:nvSpPr>
          <p:cNvPr id="3" name="텍스트 개체 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p>
            <a:fld id="{0DA617C2-34A6-48FF-AA34-B3144C01D868}" type="datetimeFigureOut">
              <a:rPr lang="ko-KR" altLang="en-US" smtClean="0"/>
              <a:t>2025-03-13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D93A70F7-8125-45F6-8B51-3609CF61C12E}" type="slidenum">
              <a:rPr lang="ko-KR" altLang="en-US" smtClean="0"/>
              <a:t>‹#›</a:t>
            </a:fld>
            <a:endParaRPr lang="ko-KR" altLang="en-US"/>
          </a:p>
        </p:txBody>
      </p:sp>
    </p:spTree>
    <p:extLst>
      <p:ext uri="{BB962C8B-B14F-4D97-AF65-F5344CB8AC3E}">
        <p14:creationId xmlns:p14="http://schemas.microsoft.com/office/powerpoint/2010/main" val="4059595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내용 개체 틀 2"/>
          <p:cNvSpPr>
            <a:spLocks noGrp="1"/>
          </p:cNvSpPr>
          <p:nvPr>
            <p:ph sz="half" idx="1"/>
          </p:nvPr>
        </p:nvSpPr>
        <p:spPr>
          <a:xfrm>
            <a:off x="838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6172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p:txBody>
          <a:bodyPr/>
          <a:lstStyle/>
          <a:p>
            <a:fld id="{0DA617C2-34A6-48FF-AA34-B3144C01D868}" type="datetimeFigureOut">
              <a:rPr lang="ko-KR" altLang="en-US" smtClean="0"/>
              <a:t>2025-03-13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D93A70F7-8125-45F6-8B51-3609CF61C12E}" type="slidenum">
              <a:rPr lang="ko-KR" altLang="en-US" smtClean="0"/>
              <a:t>‹#›</a:t>
            </a:fld>
            <a:endParaRPr lang="ko-KR" altLang="en-US"/>
          </a:p>
        </p:txBody>
      </p:sp>
    </p:spTree>
    <p:extLst>
      <p:ext uri="{BB962C8B-B14F-4D97-AF65-F5344CB8AC3E}">
        <p14:creationId xmlns:p14="http://schemas.microsoft.com/office/powerpoint/2010/main" val="963060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5"/>
            <a:ext cx="10515600" cy="1325563"/>
          </a:xfrm>
        </p:spPr>
        <p:txBody>
          <a:bodyPr/>
          <a:lstStyle/>
          <a:p>
            <a:r>
              <a:rPr lang="ko-KR" altLang="en-US"/>
              <a:t>마스터 제목 스타일 편집</a:t>
            </a:r>
          </a:p>
        </p:txBody>
      </p:sp>
      <p:sp>
        <p:nvSpPr>
          <p:cNvPr id="3" name="텍스트 개체 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4" name="내용 개체 틀 3"/>
          <p:cNvSpPr>
            <a:spLocks noGrp="1"/>
          </p:cNvSpPr>
          <p:nvPr>
            <p:ph sz="half" idx="2"/>
          </p:nvPr>
        </p:nvSpPr>
        <p:spPr>
          <a:xfrm>
            <a:off x="839788" y="2505075"/>
            <a:ext cx="5157787"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6172200" y="2505075"/>
            <a:ext cx="5183188"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p:txBody>
          <a:bodyPr/>
          <a:lstStyle/>
          <a:p>
            <a:fld id="{0DA617C2-34A6-48FF-AA34-B3144C01D868}" type="datetimeFigureOut">
              <a:rPr lang="ko-KR" altLang="en-US" smtClean="0"/>
              <a:t>2025-03-13</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D93A70F7-8125-45F6-8B51-3609CF61C12E}" type="slidenum">
              <a:rPr lang="ko-KR" altLang="en-US" smtClean="0"/>
              <a:t>‹#›</a:t>
            </a:fld>
            <a:endParaRPr lang="ko-KR" altLang="en-US"/>
          </a:p>
        </p:txBody>
      </p:sp>
    </p:spTree>
    <p:extLst>
      <p:ext uri="{BB962C8B-B14F-4D97-AF65-F5344CB8AC3E}">
        <p14:creationId xmlns:p14="http://schemas.microsoft.com/office/powerpoint/2010/main" val="38487785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날짜 개체 틀 2"/>
          <p:cNvSpPr>
            <a:spLocks noGrp="1"/>
          </p:cNvSpPr>
          <p:nvPr>
            <p:ph type="dt" sz="half" idx="10"/>
          </p:nvPr>
        </p:nvSpPr>
        <p:spPr/>
        <p:txBody>
          <a:bodyPr/>
          <a:lstStyle/>
          <a:p>
            <a:fld id="{0DA617C2-34A6-48FF-AA34-B3144C01D868}" type="datetimeFigureOut">
              <a:rPr lang="ko-KR" altLang="en-US" smtClean="0"/>
              <a:t>2025-03-13</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D93A70F7-8125-45F6-8B51-3609CF61C12E}" type="slidenum">
              <a:rPr lang="ko-KR" altLang="en-US" smtClean="0"/>
              <a:t>‹#›</a:t>
            </a:fld>
            <a:endParaRPr lang="ko-KR" altLang="en-US"/>
          </a:p>
        </p:txBody>
      </p:sp>
    </p:spTree>
    <p:extLst>
      <p:ext uri="{BB962C8B-B14F-4D97-AF65-F5344CB8AC3E}">
        <p14:creationId xmlns:p14="http://schemas.microsoft.com/office/powerpoint/2010/main" val="2395656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0DA617C2-34A6-48FF-AA34-B3144C01D868}" type="datetimeFigureOut">
              <a:rPr lang="ko-KR" altLang="en-US" smtClean="0"/>
              <a:t>2025-03-13</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D93A70F7-8125-45F6-8B51-3609CF61C12E}" type="slidenum">
              <a:rPr lang="ko-KR" altLang="en-US" smtClean="0"/>
              <a:t>‹#›</a:t>
            </a:fld>
            <a:endParaRPr lang="ko-KR" altLang="en-US"/>
          </a:p>
        </p:txBody>
      </p:sp>
    </p:spTree>
    <p:extLst>
      <p:ext uri="{BB962C8B-B14F-4D97-AF65-F5344CB8AC3E}">
        <p14:creationId xmlns:p14="http://schemas.microsoft.com/office/powerpoint/2010/main" val="32910161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내용 개체 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0DA617C2-34A6-48FF-AA34-B3144C01D868}" type="datetimeFigureOut">
              <a:rPr lang="ko-KR" altLang="en-US" smtClean="0"/>
              <a:t>2025-03-13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D93A70F7-8125-45F6-8B51-3609CF61C12E}" type="slidenum">
              <a:rPr lang="ko-KR" altLang="en-US" smtClean="0"/>
              <a:t>‹#›</a:t>
            </a:fld>
            <a:endParaRPr lang="ko-KR" altLang="en-US"/>
          </a:p>
        </p:txBody>
      </p:sp>
    </p:spTree>
    <p:extLst>
      <p:ext uri="{BB962C8B-B14F-4D97-AF65-F5344CB8AC3E}">
        <p14:creationId xmlns:p14="http://schemas.microsoft.com/office/powerpoint/2010/main" val="5702445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그림 개체 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0DA617C2-34A6-48FF-AA34-B3144C01D868}" type="datetimeFigureOut">
              <a:rPr lang="ko-KR" altLang="en-US" smtClean="0"/>
              <a:t>2025-03-13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D93A70F7-8125-45F6-8B51-3609CF61C12E}" type="slidenum">
              <a:rPr lang="ko-KR" altLang="en-US" smtClean="0"/>
              <a:t>‹#›</a:t>
            </a:fld>
            <a:endParaRPr lang="ko-KR" altLang="en-US"/>
          </a:p>
        </p:txBody>
      </p:sp>
    </p:spTree>
    <p:extLst>
      <p:ext uri="{BB962C8B-B14F-4D97-AF65-F5344CB8AC3E}">
        <p14:creationId xmlns:p14="http://schemas.microsoft.com/office/powerpoint/2010/main" val="3113551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A617C2-34A6-48FF-AA34-B3144C01D868}" type="datetimeFigureOut">
              <a:rPr lang="ko-KR" altLang="en-US" smtClean="0"/>
              <a:t>2025-03-13</a:t>
            </a:fld>
            <a:endParaRPr lang="ko-KR" altLang="en-US"/>
          </a:p>
        </p:txBody>
      </p:sp>
      <p:sp>
        <p:nvSpPr>
          <p:cNvPr id="5" name="바닥글 개체 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A70F7-8125-45F6-8B51-3609CF61C12E}" type="slidenum">
              <a:rPr lang="ko-KR" altLang="en-US" smtClean="0"/>
              <a:t>‹#›</a:t>
            </a:fld>
            <a:endParaRPr lang="ko-KR" altLang="en-US"/>
          </a:p>
        </p:txBody>
      </p:sp>
    </p:spTree>
    <p:extLst>
      <p:ext uri="{BB962C8B-B14F-4D97-AF65-F5344CB8AC3E}">
        <p14:creationId xmlns:p14="http://schemas.microsoft.com/office/powerpoint/2010/main" val="1765051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en.wikipedia.org/wiki/Enzyme" TargetMode="External"/><Relationship Id="rId2" Type="http://schemas.openxmlformats.org/officeDocument/2006/relationships/hyperlink" Target="https://en.wikipedia.org/wiki/DNA_replication"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en.wikipedia.org/wiki/RNA_primers" TargetMode="External"/><Relationship Id="rId2" Type="http://schemas.openxmlformats.org/officeDocument/2006/relationships/hyperlink" Target="https://en.wikipedia.org/wiki/Okazaki_fragments" TargetMode="External"/><Relationship Id="rId1" Type="http://schemas.openxmlformats.org/officeDocument/2006/relationships/slideLayout" Target="../slideLayouts/slideLayout2.xml"/><Relationship Id="rId4" Type="http://schemas.openxmlformats.org/officeDocument/2006/relationships/hyperlink" Target="https://www.youtube.com/watch?v=AJNoTmWsE0s"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youtube.com/watch?v=2NS0jBPurWQ"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en.wikipedia.org/wiki/Gene"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en.wikipedia.org/wiki/Telomerase_reverse_transcriptase"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en.wikipedia.org/wiki/Telomerase" TargetMode="External"/><Relationship Id="rId2" Type="http://schemas.openxmlformats.org/officeDocument/2006/relationships/hyperlink" Target="https://en.wikipedia.org/wiki/University_of_California,_San_Francisco" TargetMode="External"/><Relationship Id="rId1" Type="http://schemas.openxmlformats.org/officeDocument/2006/relationships/slideLayout" Target="../slideLayouts/slideLayout2.xml"/><Relationship Id="rId5" Type="http://schemas.openxmlformats.org/officeDocument/2006/relationships/hyperlink" Target="https://en.wikipedia.org/wiki/Elizabeth_Blackburn#cite_note-Valera-2010-9" TargetMode="External"/><Relationship Id="rId4" Type="http://schemas.openxmlformats.org/officeDocument/2006/relationships/hyperlink" Target="https://en.wikipedia.org/wiki/Elizabeth_Blackburn#cite_note-11"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en.wikipedia.org/wiki/Drosophila_melanogaster" TargetMode="External"/><Relationship Id="rId2" Type="http://schemas.openxmlformats.org/officeDocument/2006/relationships/hyperlink" Target="https://en.wikipedia.org/wiki/Hermann_Joseph_Muller" TargetMode="External"/><Relationship Id="rId1" Type="http://schemas.openxmlformats.org/officeDocument/2006/relationships/slideLayout" Target="../slideLayouts/slideLayout2.xml"/><Relationship Id="rId6" Type="http://schemas.openxmlformats.org/officeDocument/2006/relationships/hyperlink" Target="https://en.wikipedia.org/wiki/Telomere#cite_note-2" TargetMode="External"/><Relationship Id="rId5" Type="http://schemas.openxmlformats.org/officeDocument/2006/relationships/hyperlink" Target="https://en.wikipedia.org/wiki/Telomere#cite_note-1" TargetMode="External"/><Relationship Id="rId4" Type="http://schemas.openxmlformats.org/officeDocument/2006/relationships/hyperlink" Target="https://en.wikipedia.org/wiki/Barbara_McClintock"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en.wikipedia.org/wiki/Leonard_Hayflick" TargetMode="External"/><Relationship Id="rId7" Type="http://schemas.openxmlformats.org/officeDocument/2006/relationships/hyperlink" Target="https://en.wikipedia.org/wiki/Telomere#cite_note-5" TargetMode="External"/><Relationship Id="rId2" Type="http://schemas.openxmlformats.org/officeDocument/2006/relationships/hyperlink" Target="https://en.wikipedia.org/wiki/Alexei_Olovnikov" TargetMode="External"/><Relationship Id="rId1" Type="http://schemas.openxmlformats.org/officeDocument/2006/relationships/slideLayout" Target="../slideLayouts/slideLayout2.xml"/><Relationship Id="rId6" Type="http://schemas.openxmlformats.org/officeDocument/2006/relationships/hyperlink" Target="https://en.wikipedia.org/wiki/Telomere#cite_note-4" TargetMode="External"/><Relationship Id="rId5" Type="http://schemas.openxmlformats.org/officeDocument/2006/relationships/hyperlink" Target="https://en.wikipedia.org/wiki/Telomere#cite_note-3" TargetMode="External"/><Relationship Id="rId4" Type="http://schemas.openxmlformats.org/officeDocument/2006/relationships/hyperlink" Target="https://en.wikipedia.org/wiki/Somatic_cell"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en.wikipedia.org/wiki/Joseph_G._Gall" TargetMode="External"/><Relationship Id="rId2" Type="http://schemas.openxmlformats.org/officeDocument/2006/relationships/hyperlink" Target="https://en.wikipedia.org/wiki/Elizabeth_Blackburn" TargetMode="External"/><Relationship Id="rId1" Type="http://schemas.openxmlformats.org/officeDocument/2006/relationships/slideLayout" Target="../slideLayouts/slideLayout2.xml"/><Relationship Id="rId4" Type="http://schemas.openxmlformats.org/officeDocument/2006/relationships/hyperlink" Target="https://en.wikipedia.org/wiki/Telomere#cite_note-7"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en.wikipedia.org/wiki/Jack_Szostak" TargetMode="External"/><Relationship Id="rId2" Type="http://schemas.openxmlformats.org/officeDocument/2006/relationships/hyperlink" Target="https://en.wikipedia.org/wiki/Carol_Greider" TargetMode="External"/><Relationship Id="rId1" Type="http://schemas.openxmlformats.org/officeDocument/2006/relationships/slideLayout" Target="../slideLayouts/slideLayout2.xml"/><Relationship Id="rId6" Type="http://schemas.openxmlformats.org/officeDocument/2006/relationships/hyperlink" Target="https://en.wikipedia.org/wiki/Telomere#cite_note-8" TargetMode="External"/><Relationship Id="rId5" Type="http://schemas.openxmlformats.org/officeDocument/2006/relationships/hyperlink" Target="https://en.wikipedia.org/wiki/Nobel_Prize_in_Physiology_or_Medicine" TargetMode="External"/><Relationship Id="rId4" Type="http://schemas.openxmlformats.org/officeDocument/2006/relationships/hyperlink" Target="https://en.wikipedia.org/wiki/Nobel_Prize"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s://en.wikipedia.org/wiki/Salk_Institute_for_Biological_Studies" TargetMode="External"/><Relationship Id="rId13" Type="http://schemas.openxmlformats.org/officeDocument/2006/relationships/hyperlink" Target="https://en.wikipedia.org/wiki/Nobel_Prize_in_Physiology_or_Medicine" TargetMode="External"/><Relationship Id="rId3" Type="http://schemas.openxmlformats.org/officeDocument/2006/relationships/hyperlink" Target="https://en.wikipedia.org/wiki/Fellow_of_the_Royal_Society" TargetMode="External"/><Relationship Id="rId7" Type="http://schemas.openxmlformats.org/officeDocument/2006/relationships/hyperlink" Target="https://en.wikipedia.org/wiki/Australian_Americans" TargetMode="External"/><Relationship Id="rId12" Type="http://schemas.openxmlformats.org/officeDocument/2006/relationships/hyperlink" Target="https://en.wikipedia.org/wiki/Carol_W._Greider" TargetMode="External"/><Relationship Id="rId2" Type="http://schemas.openxmlformats.org/officeDocument/2006/relationships/hyperlink" Target="https://en.wikipedia.org/wiki/Companion_of_the_Order_of_Australia" TargetMode="External"/><Relationship Id="rId1" Type="http://schemas.openxmlformats.org/officeDocument/2006/relationships/slideLayout" Target="../slideLayouts/slideLayout2.xml"/><Relationship Id="rId6" Type="http://schemas.openxmlformats.org/officeDocument/2006/relationships/hyperlink" Target="https://en.wikipedia.org/wiki/Elizabeth_Blackburn#cite_note-frs-2" TargetMode="External"/><Relationship Id="rId11" Type="http://schemas.openxmlformats.org/officeDocument/2006/relationships/hyperlink" Target="https://en.wikipedia.org/wiki/Enzyme" TargetMode="External"/><Relationship Id="rId5" Type="http://schemas.openxmlformats.org/officeDocument/2006/relationships/hyperlink" Target="https://en.wikipedia.org/wiki/Fellow_of_the_Royal_Society_of_New_South_Wales" TargetMode="External"/><Relationship Id="rId15" Type="http://schemas.openxmlformats.org/officeDocument/2006/relationships/image" Target="../media/image14.jpeg"/><Relationship Id="rId10" Type="http://schemas.openxmlformats.org/officeDocument/2006/relationships/hyperlink" Target="https://en.wikipedia.org/wiki/Telomerase" TargetMode="External"/><Relationship Id="rId4" Type="http://schemas.openxmlformats.org/officeDocument/2006/relationships/hyperlink" Target="https://en.wikipedia.org/wiki/Fellow_of_the_Australian_Academy_of_Science" TargetMode="External"/><Relationship Id="rId9" Type="http://schemas.openxmlformats.org/officeDocument/2006/relationships/hyperlink" Target="https://en.wikipedia.org/wiki/Elizabeth_Blackburn#cite_note-Nobel_laureate_Elizabeth_Blackburn_named_Salk_Institute_President-3" TargetMode="External"/><Relationship Id="rId14" Type="http://schemas.openxmlformats.org/officeDocument/2006/relationships/hyperlink" Target="https://en.wikipedia.org/wiki/Jack_W._Szostak"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en.wikipedia.org/wiki/List_of_Nobel_laureates_in_Physiology_or_Medicine#2001%E2%80%93current" TargetMode="External"/><Relationship Id="rId3" Type="http://schemas.openxmlformats.org/officeDocument/2006/relationships/hyperlink" Target="https://en.wikipedia.org/wiki/Yale_University" TargetMode="External"/><Relationship Id="rId7" Type="http://schemas.openxmlformats.org/officeDocument/2006/relationships/hyperlink" Target="https://en.wikipedia.org/wiki/Jack_Szostak" TargetMode="External"/><Relationship Id="rId12" Type="http://schemas.openxmlformats.org/officeDocument/2006/relationships/hyperlink" Target="https://en.wikipedia.org/wiki/Telomere#cite_note-7" TargetMode="External"/><Relationship Id="rId2" Type="http://schemas.openxmlformats.org/officeDocument/2006/relationships/hyperlink" Target="https://en.wikipedia.org/wiki/Elizabeth_Blackburn" TargetMode="External"/><Relationship Id="rId1" Type="http://schemas.openxmlformats.org/officeDocument/2006/relationships/slideLayout" Target="../slideLayouts/slideLayout2.xml"/><Relationship Id="rId6" Type="http://schemas.openxmlformats.org/officeDocument/2006/relationships/hyperlink" Target="https://en.wikipedia.org/wiki/Carol_Greider" TargetMode="External"/><Relationship Id="rId11" Type="http://schemas.openxmlformats.org/officeDocument/2006/relationships/hyperlink" Target="https://en.wikipedia.org/wiki/Telomerase" TargetMode="External"/><Relationship Id="rId5" Type="http://schemas.openxmlformats.org/officeDocument/2006/relationships/hyperlink" Target="https://en.wikipedia.org/wiki/Telomere#cite_note-:0-6" TargetMode="External"/><Relationship Id="rId10" Type="http://schemas.openxmlformats.org/officeDocument/2006/relationships/hyperlink" Target="https://en.wikipedia.org/wiki/Enzyme" TargetMode="External"/><Relationship Id="rId4" Type="http://schemas.openxmlformats.org/officeDocument/2006/relationships/hyperlink" Target="https://en.wikipedia.org/wiki/Joseph_G._Gall" TargetMode="External"/><Relationship Id="rId9" Type="http://schemas.openxmlformats.org/officeDocument/2006/relationships/hyperlink" Target="https://en.wikipedia.org/wiki/Nobel_Prize_in_Physiology_or_Medicine" TargetMode="External"/></Relationships>
</file>

<file path=ppt/slides/_rels/slide33.xml.rels><?xml version="1.0" encoding="UTF-8" standalone="yes"?>
<Relationships xmlns="http://schemas.openxmlformats.org/package/2006/relationships"><Relationship Id="rId8" Type="http://schemas.openxmlformats.org/officeDocument/2006/relationships/hyperlink" Target="https://en.wikipedia.org/wiki/Phi_X_174" TargetMode="External"/><Relationship Id="rId3" Type="http://schemas.openxmlformats.org/officeDocument/2006/relationships/hyperlink" Target="https://en.wikipedia.org/wiki/Darwin_College,_Cambridge" TargetMode="External"/><Relationship Id="rId7" Type="http://schemas.openxmlformats.org/officeDocument/2006/relationships/hyperlink" Target="https://en.wikipedia.org/wiki/MRC_Laboratory_of_Molecular_Biology" TargetMode="External"/><Relationship Id="rId2" Type="http://schemas.openxmlformats.org/officeDocument/2006/relationships/hyperlink" Target="https://en.wikipedia.org/wiki/PhD" TargetMode="External"/><Relationship Id="rId1" Type="http://schemas.openxmlformats.org/officeDocument/2006/relationships/slideLayout" Target="../slideLayouts/slideLayout2.xml"/><Relationship Id="rId6" Type="http://schemas.openxmlformats.org/officeDocument/2006/relationships/hyperlink" Target="https://en.wikipedia.org/wiki/Frederick_Sanger" TargetMode="External"/><Relationship Id="rId5" Type="http://schemas.openxmlformats.org/officeDocument/2006/relationships/hyperlink" Target="https://en.wikipedia.org/wiki/Elizabeth_Blackburn#cite_note-Grady-2013-6" TargetMode="External"/><Relationship Id="rId10" Type="http://schemas.openxmlformats.org/officeDocument/2006/relationships/hyperlink" Target="https://en.wikipedia.org/wiki/Elizabeth_Blackburn#cite_note-8" TargetMode="External"/><Relationship Id="rId4" Type="http://schemas.openxmlformats.org/officeDocument/2006/relationships/hyperlink" Target="https://en.wikipedia.org/wiki/University_of_Cambridge" TargetMode="External"/><Relationship Id="rId9" Type="http://schemas.openxmlformats.org/officeDocument/2006/relationships/hyperlink" Target="https://en.wikipedia.org/wiki/Elizabeth_Blackburn#cite_note-NobelPrize.org-5"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en.wikipedia.org/wiki/Codon" TargetMode="External"/><Relationship Id="rId2" Type="http://schemas.openxmlformats.org/officeDocument/2006/relationships/hyperlink" Target="https://en.wikipedia.org/wiki/Tetrahymena_thermophila" TargetMode="External"/><Relationship Id="rId1" Type="http://schemas.openxmlformats.org/officeDocument/2006/relationships/slideLayout" Target="../slideLayouts/slideLayout2.xml"/><Relationship Id="rId5" Type="http://schemas.openxmlformats.org/officeDocument/2006/relationships/hyperlink" Target="https://en.wikipedia.org/wiki/Tandem_repeat" TargetMode="External"/><Relationship Id="rId4" Type="http://schemas.openxmlformats.org/officeDocument/2006/relationships/hyperlink" Target="https://en.wikipedia.org/wiki/Elizabeth_Blackburn#cite_note-Valera-2010-9" TargetMode="External"/></Relationships>
</file>

<file path=ppt/slides/_rels/slide35.xml.rels><?xml version="1.0" encoding="UTF-8" standalone="yes"?>
<Relationships xmlns="http://schemas.openxmlformats.org/package/2006/relationships"><Relationship Id="rId2" Type="http://schemas.openxmlformats.org/officeDocument/2006/relationships/hyperlink" Target="https://en.wikipedia.org/wiki/Elizabeth_Blackburn#cite_note-Blackburn_2017_p.-33"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en.wikipedia.org/wiki/Telomere#cite_note-10" TargetMode="External"/><Relationship Id="rId7" Type="http://schemas.openxmlformats.org/officeDocument/2006/relationships/hyperlink" Target="https://en.wikipedia.org/wiki/Telomere#cite_note-11" TargetMode="External"/><Relationship Id="rId2" Type="http://schemas.openxmlformats.org/officeDocument/2006/relationships/hyperlink" Target="https://en.wikipedia.org/wiki/Telomere#cite_note-Harrison_p._454-9" TargetMode="External"/><Relationship Id="rId1" Type="http://schemas.openxmlformats.org/officeDocument/2006/relationships/slideLayout" Target="../slideLayouts/slideLayout2.xml"/><Relationship Id="rId6" Type="http://schemas.openxmlformats.org/officeDocument/2006/relationships/hyperlink" Target="https://en.wikipedia.org/wiki/Cellular_aging" TargetMode="External"/><Relationship Id="rId5" Type="http://schemas.openxmlformats.org/officeDocument/2006/relationships/hyperlink" Target="https://en.wikipedia.org/wiki/RNA" TargetMode="External"/><Relationship Id="rId4" Type="http://schemas.openxmlformats.org/officeDocument/2006/relationships/hyperlink" Target="https://en.wikipedia.org/wiki/Geron_Corporation"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en.wikipedia.org/wiki/Bacteria" TargetMode="External"/><Relationship Id="rId2" Type="http://schemas.openxmlformats.org/officeDocument/2006/relationships/hyperlink" Target="https://en.wikipedia.org/wiki/Prokaryote" TargetMode="External"/><Relationship Id="rId1" Type="http://schemas.openxmlformats.org/officeDocument/2006/relationships/slideLayout" Target="../slideLayouts/slideLayout2.xml"/><Relationship Id="rId6" Type="http://schemas.openxmlformats.org/officeDocument/2006/relationships/hyperlink" Target="https://en.wikipedia.org/wiki/Borrelia" TargetMode="External"/><Relationship Id="rId5" Type="http://schemas.openxmlformats.org/officeDocument/2006/relationships/hyperlink" Target="https://en.wikipedia.org/wiki/Agrobacterium" TargetMode="External"/><Relationship Id="rId4" Type="http://schemas.openxmlformats.org/officeDocument/2006/relationships/hyperlink" Target="https://en.wikipedia.org/wiki/Streptomyces"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en.wikipedia.org/wiki/Double-strand_break" TargetMode="External"/><Relationship Id="rId7" Type="http://schemas.openxmlformats.org/officeDocument/2006/relationships/hyperlink" Target="https://en.wikipedia.org/wiki/Telomere#cite_note-13" TargetMode="External"/><Relationship Id="rId2" Type="http://schemas.openxmlformats.org/officeDocument/2006/relationships/hyperlink" Target="https://en.wikipedia.org/wiki/Shelterin" TargetMode="External"/><Relationship Id="rId1" Type="http://schemas.openxmlformats.org/officeDocument/2006/relationships/slideLayout" Target="../slideLayouts/slideLayout2.xml"/><Relationship Id="rId6" Type="http://schemas.openxmlformats.org/officeDocument/2006/relationships/hyperlink" Target="https://en.wikipedia.org/wiki/Telomere#cite_note-pmid20569239-12" TargetMode="External"/><Relationship Id="rId5" Type="http://schemas.openxmlformats.org/officeDocument/2006/relationships/hyperlink" Target="https://en.wikipedia.org/wiki/Non-homologous_end_joining" TargetMode="External"/><Relationship Id="rId4" Type="http://schemas.openxmlformats.org/officeDocument/2006/relationships/hyperlink" Target="https://en.wikipedia.org/wiki/Homologous_recombination" TargetMode="Externa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https://en.wikipedia.org/wiki/Chromatid"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s://en.wikipedia.org/wiki/Telomere#cite_note-16" TargetMode="External"/><Relationship Id="rId2" Type="http://schemas.openxmlformats.org/officeDocument/2006/relationships/hyperlink" Target="https://en.wikipedia.org/wiki/Base_pair" TargetMode="External"/><Relationship Id="rId1" Type="http://schemas.openxmlformats.org/officeDocument/2006/relationships/slideLayout" Target="../slideLayouts/slideLayout2.xml"/><Relationship Id="rId4" Type="http://schemas.openxmlformats.org/officeDocument/2006/relationships/hyperlink" Target="https://en.wikipedia.org/wiki/Guanine"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en.wikipedia.org/wiki/Apoptosis" TargetMode="External"/><Relationship Id="rId2" Type="http://schemas.openxmlformats.org/officeDocument/2006/relationships/hyperlink" Target="https://en.wikipedia.org/wiki/Senescence" TargetMode="External"/><Relationship Id="rId1" Type="http://schemas.openxmlformats.org/officeDocument/2006/relationships/slideLayout" Target="../slideLayouts/slideLayout2.xml"/><Relationship Id="rId4" Type="http://schemas.openxmlformats.org/officeDocument/2006/relationships/hyperlink" Target="https://en.wikipedia.org/wiki/P53" TargetMode="External"/></Relationships>
</file>

<file path=ppt/slides/_rels/slide46.xml.rels><?xml version="1.0" encoding="UTF-8" standalone="yes"?>
<Relationships xmlns="http://schemas.openxmlformats.org/package/2006/relationships"><Relationship Id="rId8" Type="http://schemas.openxmlformats.org/officeDocument/2006/relationships/hyperlink" Target="https://en.wikipedia.org/wiki/Telomere#cite_note-53" TargetMode="External"/><Relationship Id="rId3" Type="http://schemas.openxmlformats.org/officeDocument/2006/relationships/hyperlink" Target="https://en.wikipedia.org/wiki/Telomere#cite_note-49" TargetMode="External"/><Relationship Id="rId7" Type="http://schemas.openxmlformats.org/officeDocument/2006/relationships/hyperlink" Target="https://en.wikipedia.org/wiki/Telomere#cite_note-52" TargetMode="External"/><Relationship Id="rId2" Type="http://schemas.openxmlformats.org/officeDocument/2006/relationships/hyperlink" Target="https://en.wikipedia.org/wiki/Telomere#cite_note-48" TargetMode="External"/><Relationship Id="rId1" Type="http://schemas.openxmlformats.org/officeDocument/2006/relationships/slideLayout" Target="../slideLayouts/slideLayout2.xml"/><Relationship Id="rId6" Type="http://schemas.openxmlformats.org/officeDocument/2006/relationships/hyperlink" Target="https://en.wikipedia.org/wiki/Polymerase_chain_reaction" TargetMode="External"/><Relationship Id="rId11" Type="http://schemas.openxmlformats.org/officeDocument/2006/relationships/hyperlink" Target="https://en.wikipedia.org/wiki/Telomere#cite_note-55" TargetMode="External"/><Relationship Id="rId5" Type="http://schemas.openxmlformats.org/officeDocument/2006/relationships/hyperlink" Target="https://en.wikipedia.org/wiki/Telomere#cite_note-50" TargetMode="External"/><Relationship Id="rId10" Type="http://schemas.openxmlformats.org/officeDocument/2006/relationships/hyperlink" Target="https://en.wikipedia.org/wiki/Flow-FISH" TargetMode="External"/><Relationship Id="rId4" Type="http://schemas.openxmlformats.org/officeDocument/2006/relationships/hyperlink" Target="https://www.ceitec.eu/chromatin-molecular-complexes/rg51/tab?tabId=125" TargetMode="External"/><Relationship Id="rId9" Type="http://schemas.openxmlformats.org/officeDocument/2006/relationships/hyperlink" Target="https://en.wikipedia.org/wiki/Telomere#cite_note-54" TargetMode="External"/></Relationships>
</file>

<file path=ppt/slides/_rels/slide47.xml.rels><?xml version="1.0" encoding="UTF-8" standalone="yes"?>
<Relationships xmlns="http://schemas.openxmlformats.org/package/2006/relationships"><Relationship Id="rId8" Type="http://schemas.openxmlformats.org/officeDocument/2006/relationships/hyperlink" Target="https://en.wikipedia.org/wiki/Colcemid" TargetMode="External"/><Relationship Id="rId13" Type="http://schemas.openxmlformats.org/officeDocument/2006/relationships/image" Target="../media/image18.jpeg"/><Relationship Id="rId3" Type="http://schemas.openxmlformats.org/officeDocument/2006/relationships/hyperlink" Target="https://en.wikipedia.org/wiki/Q-FISH" TargetMode="External"/><Relationship Id="rId7" Type="http://schemas.openxmlformats.org/officeDocument/2006/relationships/hyperlink" Target="https://en.wikipedia.org/wiki/Metaphase" TargetMode="External"/><Relationship Id="rId12" Type="http://schemas.openxmlformats.org/officeDocument/2006/relationships/hyperlink" Target="https://en.wikipedia.org/wiki/Flow-FISH#cite_note-Lansdorp_P.M-13" TargetMode="External"/><Relationship Id="rId2" Type="http://schemas.openxmlformats.org/officeDocument/2006/relationships/hyperlink" Target="https://en.wikipedia.org/wiki/Flow-FISH#cite_note-11" TargetMode="External"/><Relationship Id="rId1" Type="http://schemas.openxmlformats.org/officeDocument/2006/relationships/slideLayout" Target="../slideLayouts/slideLayout2.xml"/><Relationship Id="rId6" Type="http://schemas.openxmlformats.org/officeDocument/2006/relationships/hyperlink" Target="https://en.wikipedia.org/wiki/Fluorophore" TargetMode="External"/><Relationship Id="rId11" Type="http://schemas.openxmlformats.org/officeDocument/2006/relationships/hyperlink" Target="https://en.wikipedia.org/wiki/Acetic_acid" TargetMode="External"/><Relationship Id="rId5" Type="http://schemas.openxmlformats.org/officeDocument/2006/relationships/hyperlink" Target="https://en.wikipedia.org/wiki/Fluorescin" TargetMode="External"/><Relationship Id="rId10" Type="http://schemas.openxmlformats.org/officeDocument/2006/relationships/hyperlink" Target="https://en.wikipedia.org/wiki/Methanol" TargetMode="External"/><Relationship Id="rId4" Type="http://schemas.openxmlformats.org/officeDocument/2006/relationships/hyperlink" Target="https://en.wikipedia.org/wiki/Peptide_nucleic_acid" TargetMode="External"/><Relationship Id="rId9" Type="http://schemas.openxmlformats.org/officeDocument/2006/relationships/hyperlink" Target="https://en.wikipedia.org/wiki/Fixation_(histology)"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en.wikipedia.org/wiki/Thymine" TargetMode="External"/><Relationship Id="rId2" Type="http://schemas.openxmlformats.org/officeDocument/2006/relationships/hyperlink" Target="https://en.wikipedia.org/wiki/Vertebrate" TargetMode="External"/><Relationship Id="rId1" Type="http://schemas.openxmlformats.org/officeDocument/2006/relationships/slideLayout" Target="../slideLayouts/slideLayout2.xml"/><Relationship Id="rId5" Type="http://schemas.openxmlformats.org/officeDocument/2006/relationships/hyperlink" Target="https://en.wikipedia.org/wiki/Guanine" TargetMode="External"/><Relationship Id="rId4" Type="http://schemas.openxmlformats.org/officeDocument/2006/relationships/hyperlink" Target="https://en.wikipedia.org/wiki/Adenine"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1524000" y="313822"/>
            <a:ext cx="9144000" cy="1143317"/>
          </a:xfrm>
        </p:spPr>
        <p:txBody>
          <a:bodyPr/>
          <a:lstStyle/>
          <a:p>
            <a:r>
              <a:rPr lang="en-US" altLang="ko-KR" dirty="0" err="1"/>
              <a:t>Telomeromics</a:t>
            </a:r>
            <a:endParaRPr lang="ko-KR" altLang="en-US" dirty="0"/>
          </a:p>
        </p:txBody>
      </p:sp>
      <p:sp>
        <p:nvSpPr>
          <p:cNvPr id="3" name="부제목 2"/>
          <p:cNvSpPr>
            <a:spLocks noGrp="1"/>
          </p:cNvSpPr>
          <p:nvPr>
            <p:ph type="subTitle" idx="1"/>
          </p:nvPr>
        </p:nvSpPr>
        <p:spPr>
          <a:xfrm>
            <a:off x="1524000" y="1737360"/>
            <a:ext cx="9144000" cy="2463800"/>
          </a:xfrm>
        </p:spPr>
        <p:txBody>
          <a:bodyPr/>
          <a:lstStyle/>
          <a:p>
            <a:r>
              <a:rPr lang="en-US" altLang="ko-KR" dirty="0"/>
              <a:t>Jong </a:t>
            </a:r>
            <a:r>
              <a:rPr lang="en-US" altLang="ko-KR" dirty="0" err="1"/>
              <a:t>Bhak</a:t>
            </a:r>
            <a:endParaRPr lang="en-US" altLang="ko-KR" dirty="0"/>
          </a:p>
          <a:p>
            <a:r>
              <a:rPr lang="en-US" altLang="ko-KR" dirty="0"/>
              <a:t>UNIST</a:t>
            </a:r>
          </a:p>
          <a:p>
            <a:r>
              <a:rPr lang="en-US" altLang="ko-KR" dirty="0"/>
              <a:t>jongbhak@gmail.com</a:t>
            </a:r>
            <a:endParaRPr lang="ko-KR" altLang="en-US" dirty="0"/>
          </a:p>
        </p:txBody>
      </p:sp>
      <p:pic>
        <p:nvPicPr>
          <p:cNvPr id="1026" name="Picture 2" descr="https://upload.wikimedia.org/wikipedia/commons/thumb/4/4a/Telomere_caps.gif/300px-Telomere_caps.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6369" y="3302000"/>
            <a:ext cx="4376727" cy="344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62305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a:p>
        </p:txBody>
      </p:sp>
      <p:pic>
        <p:nvPicPr>
          <p:cNvPr id="4098" name="Picture 2" descr="https://upload.wikimedia.org/wikipedia/commons/thumb/9/9e/Parallel_telomere_quadruple.png/800px-Parallel_telomere_quadrupl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08206" y="2095632"/>
            <a:ext cx="4182521" cy="38113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722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A3E23F5-0FC5-963F-CA48-CB5CB67A2169}"/>
              </a:ext>
            </a:extLst>
          </p:cNvPr>
          <p:cNvSpPr>
            <a:spLocks noGrp="1"/>
          </p:cNvSpPr>
          <p:nvPr>
            <p:ph type="title"/>
          </p:nvPr>
        </p:nvSpPr>
        <p:spPr/>
        <p:txBody>
          <a:bodyPr/>
          <a:lstStyle/>
          <a:p>
            <a:endParaRPr lang="en-US" dirty="0"/>
          </a:p>
        </p:txBody>
      </p:sp>
      <p:sp>
        <p:nvSpPr>
          <p:cNvPr id="3" name="내용 개체 틀 2">
            <a:extLst>
              <a:ext uri="{FF2B5EF4-FFF2-40B4-BE49-F238E27FC236}">
                <a16:creationId xmlns:a16="http://schemas.microsoft.com/office/drawing/2014/main" id="{AB42ED99-D938-BF47-D7BE-9BC472FEFD3B}"/>
              </a:ext>
            </a:extLst>
          </p:cNvPr>
          <p:cNvSpPr>
            <a:spLocks noGrp="1"/>
          </p:cNvSpPr>
          <p:nvPr>
            <p:ph idx="1"/>
          </p:nvPr>
        </p:nvSpPr>
        <p:spPr/>
        <p:txBody>
          <a:bodyPr/>
          <a:lstStyle/>
          <a:p>
            <a:endParaRPr lang="en-US"/>
          </a:p>
        </p:txBody>
      </p:sp>
      <p:sp>
        <p:nvSpPr>
          <p:cNvPr id="4" name="AutoShape 2" descr="The 3D structure of human telomere sequence (PDB structure 1ELN). Cytosines are marked with yellow, adenines with red and thymines with blue color.">
            <a:extLst>
              <a:ext uri="{FF2B5EF4-FFF2-40B4-BE49-F238E27FC236}">
                <a16:creationId xmlns:a16="http://schemas.microsoft.com/office/drawing/2014/main" id="{84B226EB-7A30-1A7D-4004-3EF340D42E8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그림 5">
            <a:extLst>
              <a:ext uri="{FF2B5EF4-FFF2-40B4-BE49-F238E27FC236}">
                <a16:creationId xmlns:a16="http://schemas.microsoft.com/office/drawing/2014/main" id="{E125A119-E440-9251-6CBB-CD1B9C145941}"/>
              </a:ext>
            </a:extLst>
          </p:cNvPr>
          <p:cNvPicPr>
            <a:picLocks noChangeAspect="1"/>
          </p:cNvPicPr>
          <p:nvPr/>
        </p:nvPicPr>
        <p:blipFill>
          <a:blip r:embed="rId2"/>
          <a:stretch>
            <a:fillRect/>
          </a:stretch>
        </p:blipFill>
        <p:spPr>
          <a:xfrm>
            <a:off x="4859240" y="365125"/>
            <a:ext cx="4368843" cy="5962185"/>
          </a:xfrm>
          <a:prstGeom prst="rect">
            <a:avLst/>
          </a:prstGeom>
        </p:spPr>
      </p:pic>
    </p:spTree>
    <p:extLst>
      <p:ext uri="{BB962C8B-B14F-4D97-AF65-F5344CB8AC3E}">
        <p14:creationId xmlns:p14="http://schemas.microsoft.com/office/powerpoint/2010/main" val="20420016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a:t>Telomere shortening</a:t>
            </a:r>
            <a:endParaRPr lang="ko-KR" altLang="en-US" b="1" dirty="0"/>
          </a:p>
        </p:txBody>
      </p:sp>
      <p:sp>
        <p:nvSpPr>
          <p:cNvPr id="3" name="내용 개체 틀 2"/>
          <p:cNvSpPr>
            <a:spLocks noGrp="1"/>
          </p:cNvSpPr>
          <p:nvPr>
            <p:ph idx="1"/>
          </p:nvPr>
        </p:nvSpPr>
        <p:spPr/>
        <p:txBody>
          <a:bodyPr>
            <a:normAutofit/>
          </a:bodyPr>
          <a:lstStyle/>
          <a:p>
            <a:r>
              <a:rPr lang="en-US" altLang="ko-KR" dirty="0"/>
              <a:t>During </a:t>
            </a:r>
            <a:r>
              <a:rPr lang="en-US" altLang="ko-KR" dirty="0">
                <a:hlinkClick r:id="rId2" tooltip="DNA replication"/>
              </a:rPr>
              <a:t>chromosome replication</a:t>
            </a:r>
            <a:r>
              <a:rPr lang="en-US" altLang="ko-KR" dirty="0"/>
              <a:t>, the </a:t>
            </a:r>
            <a:r>
              <a:rPr lang="en-US" altLang="ko-KR" dirty="0">
                <a:hlinkClick r:id="rId3" tooltip="Enzyme"/>
              </a:rPr>
              <a:t>enzymes</a:t>
            </a:r>
            <a:r>
              <a:rPr lang="en-US" altLang="ko-KR" dirty="0"/>
              <a:t> that duplicate DNA cannot continue their duplication all the way to the end of a chromosome, so in each duplication the end of the chromosome is shortened</a:t>
            </a:r>
            <a:r>
              <a:rPr lang="en-US" altLang="ko-KR" baseline="30000" dirty="0"/>
              <a:t>.</a:t>
            </a:r>
          </a:p>
          <a:p>
            <a:endParaRPr lang="en-US" altLang="ko-KR" baseline="30000" dirty="0"/>
          </a:p>
          <a:p>
            <a:endParaRPr lang="en-US" altLang="ko-KR" baseline="30000" dirty="0"/>
          </a:p>
          <a:p>
            <a:endParaRPr lang="ko-KR" altLang="en-US" dirty="0"/>
          </a:p>
        </p:txBody>
      </p:sp>
    </p:spTree>
    <p:extLst>
      <p:ext uri="{BB962C8B-B14F-4D97-AF65-F5344CB8AC3E}">
        <p14:creationId xmlns:p14="http://schemas.microsoft.com/office/powerpoint/2010/main" val="19568447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a:t>End replication problem</a:t>
            </a:r>
            <a:endParaRPr lang="ko-KR" altLang="en-US" b="1" dirty="0"/>
          </a:p>
        </p:txBody>
      </p:sp>
      <p:sp>
        <p:nvSpPr>
          <p:cNvPr id="3" name="내용 개체 틀 2"/>
          <p:cNvSpPr>
            <a:spLocks noGrp="1"/>
          </p:cNvSpPr>
          <p:nvPr>
            <p:ph idx="1"/>
          </p:nvPr>
        </p:nvSpPr>
        <p:spPr/>
        <p:txBody>
          <a:bodyPr/>
          <a:lstStyle/>
          <a:p>
            <a:r>
              <a:rPr lang="en-US" altLang="ko-KR" dirty="0"/>
              <a:t>This is because the synthesis of </a:t>
            </a:r>
            <a:r>
              <a:rPr lang="en-US" altLang="ko-KR" dirty="0">
                <a:hlinkClick r:id="rId2" tooltip="Okazaki fragments"/>
              </a:rPr>
              <a:t>Okazaki fragments</a:t>
            </a:r>
            <a:r>
              <a:rPr lang="en-US" altLang="ko-KR" dirty="0"/>
              <a:t> requires </a:t>
            </a:r>
            <a:r>
              <a:rPr lang="en-US" altLang="ko-KR" dirty="0">
                <a:hlinkClick r:id="rId3" tooltip="RNA primers"/>
              </a:rPr>
              <a:t>RNA primers</a:t>
            </a:r>
            <a:r>
              <a:rPr lang="en-US" altLang="ko-KR" dirty="0"/>
              <a:t> attaching ahead on the lagging strand.</a:t>
            </a:r>
          </a:p>
          <a:p>
            <a:endParaRPr lang="en-US" altLang="ko-KR" baseline="30000" dirty="0"/>
          </a:p>
          <a:p>
            <a:r>
              <a:rPr lang="en-US" altLang="ko-KR" sz="3600" baseline="30000" dirty="0">
                <a:hlinkClick r:id="rId4"/>
              </a:rPr>
              <a:t>https://www.youtube.com/watch?v=AJNoTmWsE0s</a:t>
            </a:r>
            <a:endParaRPr lang="en-US" altLang="ko-KR" sz="3600" baseline="30000" dirty="0"/>
          </a:p>
          <a:p>
            <a:r>
              <a:rPr lang="en-US" altLang="ko-KR" sz="3600" baseline="30000" dirty="0"/>
              <a:t>https://www.youtube.com/watch?v=MjfIWzufq_I</a:t>
            </a:r>
          </a:p>
          <a:p>
            <a:endParaRPr lang="ko-KR" altLang="en-US" dirty="0"/>
          </a:p>
        </p:txBody>
      </p:sp>
    </p:spTree>
    <p:extLst>
      <p:ext uri="{BB962C8B-B14F-4D97-AF65-F5344CB8AC3E}">
        <p14:creationId xmlns:p14="http://schemas.microsoft.com/office/powerpoint/2010/main" val="239143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a:p>
        </p:txBody>
      </p:sp>
      <p:pic>
        <p:nvPicPr>
          <p:cNvPr id="5122" name="Picture 2" descr="https://upload.wikimedia.org/wikipedia/commons/thumb/9/92/Dnareplication.svg/631px-Dnareplication.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563" y="576262"/>
            <a:ext cx="6010275" cy="5600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62970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B86D6D-D4AA-C193-8E2A-5197D701127C}"/>
              </a:ext>
            </a:extLst>
          </p:cNvPr>
          <p:cNvSpPr txBox="1"/>
          <p:nvPr/>
        </p:nvSpPr>
        <p:spPr>
          <a:xfrm>
            <a:off x="3810000" y="3244334"/>
            <a:ext cx="4572000" cy="369332"/>
          </a:xfrm>
          <a:prstGeom prst="rect">
            <a:avLst/>
          </a:prstGeom>
          <a:noFill/>
        </p:spPr>
        <p:txBody>
          <a:bodyPr wrap="square">
            <a:spAutoFit/>
          </a:bodyPr>
          <a:lstStyle/>
          <a:p>
            <a:r>
              <a:rPr lang="en-US" dirty="0">
                <a:hlinkClick r:id="rId2"/>
              </a:rPr>
              <a:t>(46) Telomere Replication - YouTube</a:t>
            </a:r>
            <a:endParaRPr lang="en-US" dirty="0"/>
          </a:p>
        </p:txBody>
      </p:sp>
    </p:spTree>
    <p:extLst>
      <p:ext uri="{BB962C8B-B14F-4D97-AF65-F5344CB8AC3E}">
        <p14:creationId xmlns:p14="http://schemas.microsoft.com/office/powerpoint/2010/main" val="1066424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차트 2"/>
          <p:cNvGraphicFramePr>
            <a:graphicFrameLocks/>
          </p:cNvGraphicFramePr>
          <p:nvPr/>
        </p:nvGraphicFramePr>
        <p:xfrm>
          <a:off x="1534510" y="1273351"/>
          <a:ext cx="8624349" cy="5428129"/>
        </p:xfrm>
        <a:graphic>
          <a:graphicData uri="http://schemas.openxmlformats.org/drawingml/2006/chart">
            <c:chart xmlns:c="http://schemas.openxmlformats.org/drawingml/2006/chart" xmlns:r="http://schemas.openxmlformats.org/officeDocument/2006/relationships" r:id="rId2"/>
          </a:graphicData>
        </a:graphic>
      </p:graphicFrame>
      <p:sp>
        <p:nvSpPr>
          <p:cNvPr id="9" name="포인트가 5개인 별 8"/>
          <p:cNvSpPr/>
          <p:nvPr/>
        </p:nvSpPr>
        <p:spPr>
          <a:xfrm>
            <a:off x="4781731" y="2682023"/>
            <a:ext cx="246955" cy="23082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TextBox 6"/>
          <p:cNvSpPr txBox="1"/>
          <p:nvPr/>
        </p:nvSpPr>
        <p:spPr>
          <a:xfrm>
            <a:off x="2509235" y="156519"/>
            <a:ext cx="7044743" cy="630942"/>
          </a:xfrm>
          <a:prstGeom prst="rect">
            <a:avLst/>
          </a:prstGeom>
          <a:solidFill>
            <a:schemeClr val="accent2">
              <a:lumMod val="40000"/>
              <a:lumOff val="60000"/>
            </a:schemeClr>
          </a:solidFill>
          <a:ln>
            <a:noFill/>
          </a:ln>
        </p:spPr>
        <p:txBody>
          <a:bodyPr wrap="square" rtlCol="0">
            <a:spAutoFit/>
          </a:bodyPr>
          <a:lstStyle/>
          <a:p>
            <a:r>
              <a:rPr lang="en-US" altLang="ko-KR" sz="3500" b="1" dirty="0"/>
              <a:t>Telomere lengths of Koreans</a:t>
            </a:r>
            <a:endParaRPr lang="ko-KR" altLang="en-US" sz="3500" b="1" dirty="0"/>
          </a:p>
        </p:txBody>
      </p:sp>
      <p:cxnSp>
        <p:nvCxnSpPr>
          <p:cNvPr id="10" name="직선 연결선 4"/>
          <p:cNvCxnSpPr/>
          <p:nvPr/>
        </p:nvCxnSpPr>
        <p:spPr>
          <a:xfrm>
            <a:off x="2771385" y="2337315"/>
            <a:ext cx="7087029" cy="988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직선 연결선 4"/>
          <p:cNvCxnSpPr/>
          <p:nvPr/>
        </p:nvCxnSpPr>
        <p:spPr>
          <a:xfrm>
            <a:off x="2771384" y="3298068"/>
            <a:ext cx="7087029" cy="988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922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ig. 1">
            <a:extLst>
              <a:ext uri="{FF2B5EF4-FFF2-40B4-BE49-F238E27FC236}">
                <a16:creationId xmlns:a16="http://schemas.microsoft.com/office/drawing/2014/main" id="{870EE665-E6AA-691D-4648-CE84BE4683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744" y="2222938"/>
            <a:ext cx="11313155" cy="4392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2834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A3F24FE-5204-D16B-E2D9-1D0A3C436FE8}"/>
              </a:ext>
            </a:extLst>
          </p:cNvPr>
          <p:cNvSpPr>
            <a:spLocks noGrp="1"/>
          </p:cNvSpPr>
          <p:nvPr>
            <p:ph type="title"/>
          </p:nvPr>
        </p:nvSpPr>
        <p:spPr>
          <a:xfrm>
            <a:off x="373117" y="199697"/>
            <a:ext cx="10980683" cy="1490992"/>
          </a:xfrm>
        </p:spPr>
        <p:txBody>
          <a:bodyPr>
            <a:noAutofit/>
          </a:bodyPr>
          <a:lstStyle/>
          <a:p>
            <a:r>
              <a:rPr lang="en-US" sz="3600" b="1" dirty="0">
                <a:solidFill>
                  <a:srgbClr val="222222"/>
                </a:solidFill>
                <a:latin typeface="Arial Narrow" panose="020B0606020202030204" pitchFamily="34" charset="0"/>
              </a:rPr>
              <a:t>Evidence for a role of cellular senescence &amp; telomere dysfunction in age-related diseases</a:t>
            </a:r>
            <a:br>
              <a:rPr lang="en-US" sz="2800" b="1" dirty="0">
                <a:solidFill>
                  <a:srgbClr val="222222"/>
                </a:solidFill>
                <a:latin typeface="Harding"/>
              </a:rPr>
            </a:br>
            <a:endParaRPr lang="en-US" sz="2800" dirty="0"/>
          </a:p>
        </p:txBody>
      </p:sp>
      <p:sp>
        <p:nvSpPr>
          <p:cNvPr id="3" name="내용 개체 틀 2">
            <a:extLst>
              <a:ext uri="{FF2B5EF4-FFF2-40B4-BE49-F238E27FC236}">
                <a16:creationId xmlns:a16="http://schemas.microsoft.com/office/drawing/2014/main" id="{8890AF0A-64EE-E8D5-A06F-8D4529E07E7D}"/>
              </a:ext>
            </a:extLst>
          </p:cNvPr>
          <p:cNvSpPr>
            <a:spLocks noGrp="1"/>
          </p:cNvSpPr>
          <p:nvPr>
            <p:ph idx="1"/>
          </p:nvPr>
        </p:nvSpPr>
        <p:spPr/>
        <p:txBody>
          <a:bodyPr/>
          <a:lstStyle/>
          <a:p>
            <a:endParaRPr lang="en-US"/>
          </a:p>
        </p:txBody>
      </p:sp>
      <p:pic>
        <p:nvPicPr>
          <p:cNvPr id="2050" name="Picture 2" descr="Fig. 2">
            <a:extLst>
              <a:ext uri="{FF2B5EF4-FFF2-40B4-BE49-F238E27FC236}">
                <a16:creationId xmlns:a16="http://schemas.microsoft.com/office/drawing/2014/main" id="{7671A774-0C6B-06FD-F2B2-74AAC5329D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4535" y="1384585"/>
            <a:ext cx="7431110" cy="53785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69030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46B7BA3-77F2-4DC3-3B52-D13AB308D8EF}"/>
              </a:ext>
            </a:extLst>
          </p:cNvPr>
          <p:cNvSpPr>
            <a:spLocks noGrp="1"/>
          </p:cNvSpPr>
          <p:nvPr>
            <p:ph type="title"/>
          </p:nvPr>
        </p:nvSpPr>
        <p:spPr>
          <a:xfrm>
            <a:off x="658404" y="141890"/>
            <a:ext cx="8837693" cy="977462"/>
          </a:xfrm>
        </p:spPr>
        <p:txBody>
          <a:bodyPr>
            <a:normAutofit/>
          </a:bodyPr>
          <a:lstStyle/>
          <a:p>
            <a:r>
              <a:rPr lang="en-US" sz="4000" b="1" dirty="0">
                <a:latin typeface="Arial Narrow" panose="020B0606020202030204" pitchFamily="34" charset="0"/>
              </a:rPr>
              <a:t>Telomere shortening associated diseases</a:t>
            </a:r>
          </a:p>
        </p:txBody>
      </p:sp>
      <p:sp>
        <p:nvSpPr>
          <p:cNvPr id="3" name="내용 개체 틀 2">
            <a:extLst>
              <a:ext uri="{FF2B5EF4-FFF2-40B4-BE49-F238E27FC236}">
                <a16:creationId xmlns:a16="http://schemas.microsoft.com/office/drawing/2014/main" id="{A4D4B6AB-E78C-26B3-9F82-933738E35A06}"/>
              </a:ext>
            </a:extLst>
          </p:cNvPr>
          <p:cNvSpPr>
            <a:spLocks noGrp="1"/>
          </p:cNvSpPr>
          <p:nvPr>
            <p:ph idx="1"/>
          </p:nvPr>
        </p:nvSpPr>
        <p:spPr>
          <a:xfrm>
            <a:off x="658405" y="1203663"/>
            <a:ext cx="5279940" cy="5348599"/>
          </a:xfrm>
        </p:spPr>
        <p:txBody>
          <a:bodyPr>
            <a:normAutofit lnSpcReduction="10000"/>
          </a:bodyPr>
          <a:lstStyle/>
          <a:p>
            <a:pPr algn="l"/>
            <a:r>
              <a:rPr lang="en-US" sz="3200" b="1" dirty="0">
                <a:solidFill>
                  <a:srgbClr val="222222"/>
                </a:solidFill>
                <a:latin typeface="Arial Narrow" panose="020B0606020202030204" pitchFamily="34" charset="0"/>
              </a:rPr>
              <a:t>Pulmonary diseases</a:t>
            </a:r>
          </a:p>
          <a:p>
            <a:pPr algn="l"/>
            <a:r>
              <a:rPr lang="en-US" sz="3200" b="1" dirty="0">
                <a:solidFill>
                  <a:srgbClr val="222222"/>
                </a:solidFill>
                <a:latin typeface="Arial Narrow" panose="020B0606020202030204" pitchFamily="34" charset="0"/>
              </a:rPr>
              <a:t>Idiopathic pulmonary fibrosis</a:t>
            </a:r>
          </a:p>
          <a:p>
            <a:pPr algn="l"/>
            <a:r>
              <a:rPr lang="en-US" sz="3200" b="1" dirty="0">
                <a:solidFill>
                  <a:srgbClr val="222222"/>
                </a:solidFill>
                <a:latin typeface="Arial Narrow" panose="020B0606020202030204" pitchFamily="34" charset="0"/>
              </a:rPr>
              <a:t>Chronic obstructive pulmonary disease</a:t>
            </a:r>
          </a:p>
          <a:p>
            <a:pPr algn="l"/>
            <a:r>
              <a:rPr lang="en-US" sz="3200" b="1" dirty="0">
                <a:solidFill>
                  <a:srgbClr val="222222"/>
                </a:solidFill>
                <a:latin typeface="Arial Narrow" panose="020B0606020202030204" pitchFamily="34" charset="0"/>
              </a:rPr>
              <a:t>Acquired bone marrow failure syndromes</a:t>
            </a:r>
          </a:p>
          <a:p>
            <a:pPr algn="l"/>
            <a:r>
              <a:rPr lang="en-US" sz="3200" b="1" dirty="0">
                <a:solidFill>
                  <a:srgbClr val="222222"/>
                </a:solidFill>
                <a:latin typeface="Arial Narrow" panose="020B0606020202030204" pitchFamily="34" charset="0"/>
              </a:rPr>
              <a:t>Liver diseases</a:t>
            </a:r>
          </a:p>
          <a:p>
            <a:pPr algn="l"/>
            <a:r>
              <a:rPr lang="en-US" sz="3200" b="1" dirty="0">
                <a:solidFill>
                  <a:srgbClr val="222222"/>
                </a:solidFill>
                <a:latin typeface="Arial Narrow" panose="020B0606020202030204" pitchFamily="34" charset="0"/>
              </a:rPr>
              <a:t>Type 2 diabetes</a:t>
            </a:r>
          </a:p>
          <a:p>
            <a:pPr algn="l"/>
            <a:r>
              <a:rPr lang="en-US" sz="3200" b="1" dirty="0">
                <a:solidFill>
                  <a:srgbClr val="222222"/>
                </a:solidFill>
                <a:latin typeface="Arial Narrow" panose="020B0606020202030204" pitchFamily="34" charset="0"/>
              </a:rPr>
              <a:t>Cardiac diseases</a:t>
            </a:r>
          </a:p>
          <a:p>
            <a:pPr algn="l"/>
            <a:r>
              <a:rPr lang="en-US" sz="3200" b="1" dirty="0">
                <a:solidFill>
                  <a:srgbClr val="222222"/>
                </a:solidFill>
                <a:latin typeface="Arial Narrow" panose="020B0606020202030204" pitchFamily="34" charset="0"/>
              </a:rPr>
              <a:t>Atherosclerosis</a:t>
            </a:r>
          </a:p>
        </p:txBody>
      </p:sp>
      <p:sp>
        <p:nvSpPr>
          <p:cNvPr id="5" name="TextBox 4">
            <a:extLst>
              <a:ext uri="{FF2B5EF4-FFF2-40B4-BE49-F238E27FC236}">
                <a16:creationId xmlns:a16="http://schemas.microsoft.com/office/drawing/2014/main" id="{757E23BF-4EBD-027D-AE7A-9D50BB35B4A3}"/>
              </a:ext>
            </a:extLst>
          </p:cNvPr>
          <p:cNvSpPr txBox="1"/>
          <p:nvPr/>
        </p:nvSpPr>
        <p:spPr>
          <a:xfrm>
            <a:off x="6847489" y="1546235"/>
            <a:ext cx="5150069" cy="4524315"/>
          </a:xfrm>
          <a:prstGeom prst="rect">
            <a:avLst/>
          </a:prstGeom>
          <a:noFill/>
        </p:spPr>
        <p:txBody>
          <a:bodyPr wrap="square">
            <a:spAutoFit/>
          </a:bodyPr>
          <a:lstStyle/>
          <a:p>
            <a:r>
              <a:rPr lang="en-US" sz="3600" b="1" dirty="0">
                <a:solidFill>
                  <a:srgbClr val="222222"/>
                </a:solidFill>
                <a:latin typeface="Arial Narrow" panose="020B0606020202030204" pitchFamily="34" charset="0"/>
              </a:rPr>
              <a:t>Osteoarthritis</a:t>
            </a:r>
          </a:p>
          <a:p>
            <a:r>
              <a:rPr lang="en-US" sz="3600" b="1" dirty="0">
                <a:solidFill>
                  <a:srgbClr val="222222"/>
                </a:solidFill>
                <a:latin typeface="Arial Narrow" panose="020B0606020202030204" pitchFamily="34" charset="0"/>
              </a:rPr>
              <a:t>Osteoporosis</a:t>
            </a:r>
          </a:p>
          <a:p>
            <a:pPr algn="l"/>
            <a:r>
              <a:rPr lang="en-US" sz="3600" b="1" dirty="0">
                <a:solidFill>
                  <a:srgbClr val="222222"/>
                </a:solidFill>
                <a:latin typeface="Arial Narrow" panose="020B0606020202030204" pitchFamily="34" charset="0"/>
              </a:rPr>
              <a:t>Neurodegenerative diseases</a:t>
            </a:r>
          </a:p>
          <a:p>
            <a:pPr algn="l"/>
            <a:r>
              <a:rPr lang="en-US" sz="3600" b="1" dirty="0">
                <a:solidFill>
                  <a:srgbClr val="222222"/>
                </a:solidFill>
                <a:latin typeface="Arial Narrow" panose="020B0606020202030204" pitchFamily="34" charset="0"/>
              </a:rPr>
              <a:t>Parkinson’s disease</a:t>
            </a:r>
          </a:p>
          <a:p>
            <a:pPr algn="l"/>
            <a:r>
              <a:rPr lang="en-US" sz="3600" b="1" dirty="0">
                <a:solidFill>
                  <a:srgbClr val="222222"/>
                </a:solidFill>
                <a:latin typeface="Arial Narrow" panose="020B0606020202030204" pitchFamily="34" charset="0"/>
              </a:rPr>
              <a:t>Alzheimer’s disease</a:t>
            </a:r>
            <a:endParaRPr lang="en-US" sz="3600" dirty="0">
              <a:solidFill>
                <a:srgbClr val="222222"/>
              </a:solidFill>
              <a:latin typeface="Arial Narrow" panose="020B0606020202030204" pitchFamily="34" charset="0"/>
            </a:endParaRPr>
          </a:p>
          <a:p>
            <a:pPr algn="l"/>
            <a:r>
              <a:rPr lang="en-US" sz="3600" b="1" dirty="0">
                <a:solidFill>
                  <a:srgbClr val="222222"/>
                </a:solidFill>
                <a:latin typeface="Arial Narrow" panose="020B0606020202030204" pitchFamily="34" charset="0"/>
              </a:rPr>
              <a:t>AMD</a:t>
            </a:r>
          </a:p>
          <a:p>
            <a:pPr algn="l"/>
            <a:r>
              <a:rPr lang="en-US" sz="3600" b="1" dirty="0">
                <a:solidFill>
                  <a:srgbClr val="222222"/>
                </a:solidFill>
                <a:latin typeface="Arial Narrow" panose="020B0606020202030204" pitchFamily="34" charset="0"/>
              </a:rPr>
              <a:t>Reduced fertility</a:t>
            </a:r>
            <a:endParaRPr lang="en-US" sz="2400" b="1" dirty="0">
              <a:latin typeface="Arial Narrow" panose="020B0606020202030204" pitchFamily="34" charset="0"/>
            </a:endParaRPr>
          </a:p>
        </p:txBody>
      </p:sp>
    </p:spTree>
    <p:extLst>
      <p:ext uri="{BB962C8B-B14F-4D97-AF65-F5344CB8AC3E}">
        <p14:creationId xmlns:p14="http://schemas.microsoft.com/office/powerpoint/2010/main" val="34042695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5EA6F07-5255-6AA8-FD0C-64FE0FA3024E}"/>
              </a:ext>
            </a:extLst>
          </p:cNvPr>
          <p:cNvSpPr>
            <a:spLocks noGrp="1"/>
          </p:cNvSpPr>
          <p:nvPr>
            <p:ph type="title"/>
          </p:nvPr>
        </p:nvSpPr>
        <p:spPr/>
        <p:txBody>
          <a:bodyPr>
            <a:normAutofit/>
          </a:bodyPr>
          <a:lstStyle/>
          <a:p>
            <a:r>
              <a:rPr lang="en-US" sz="6000" dirty="0"/>
              <a:t>Leonard Hayflick</a:t>
            </a:r>
          </a:p>
        </p:txBody>
      </p:sp>
      <p:sp>
        <p:nvSpPr>
          <p:cNvPr id="3" name="내용 개체 틀 2">
            <a:extLst>
              <a:ext uri="{FF2B5EF4-FFF2-40B4-BE49-F238E27FC236}">
                <a16:creationId xmlns:a16="http://schemas.microsoft.com/office/drawing/2014/main" id="{930FF3AB-890C-3EDB-AD8E-5921255DB856}"/>
              </a:ext>
            </a:extLst>
          </p:cNvPr>
          <p:cNvSpPr>
            <a:spLocks noGrp="1"/>
          </p:cNvSpPr>
          <p:nvPr>
            <p:ph idx="1"/>
          </p:nvPr>
        </p:nvSpPr>
        <p:spPr/>
        <p:txBody>
          <a:bodyPr/>
          <a:lstStyle/>
          <a:p>
            <a:endParaRPr lang="en-US" dirty="0"/>
          </a:p>
        </p:txBody>
      </p:sp>
      <p:pic>
        <p:nvPicPr>
          <p:cNvPr id="10242" name="Picture 2" descr="undefined">
            <a:extLst>
              <a:ext uri="{FF2B5EF4-FFF2-40B4-BE49-F238E27FC236}">
                <a16:creationId xmlns:a16="http://schemas.microsoft.com/office/drawing/2014/main" id="{B1992409-CDE4-748A-897D-CAF2634295F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99220" y="1997586"/>
            <a:ext cx="5993719" cy="4495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3529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a:t>Buffer for chromosome</a:t>
            </a:r>
            <a:endParaRPr lang="ko-KR" altLang="en-US" b="1" dirty="0"/>
          </a:p>
        </p:txBody>
      </p:sp>
      <p:sp>
        <p:nvSpPr>
          <p:cNvPr id="3" name="내용 개체 틀 2"/>
          <p:cNvSpPr>
            <a:spLocks noGrp="1"/>
          </p:cNvSpPr>
          <p:nvPr>
            <p:ph idx="1"/>
          </p:nvPr>
        </p:nvSpPr>
        <p:spPr/>
        <p:txBody>
          <a:bodyPr/>
          <a:lstStyle/>
          <a:p>
            <a:r>
              <a:rPr lang="en-US" altLang="ko-KR" dirty="0"/>
              <a:t>The telomeres are disposable buffers at the ends of chromosomes which are truncated during cell division; their presence protects the </a:t>
            </a:r>
            <a:r>
              <a:rPr lang="en-US" altLang="ko-KR" dirty="0" err="1">
                <a:hlinkClick r:id="rId2" tooltip="Gene"/>
              </a:rPr>
              <a:t>genes</a:t>
            </a:r>
            <a:r>
              <a:rPr lang="en-US" altLang="ko-KR" dirty="0" err="1"/>
              <a:t>before</a:t>
            </a:r>
            <a:r>
              <a:rPr lang="en-US" altLang="ko-KR" dirty="0"/>
              <a:t> them on the chromosome from being truncated instead.</a:t>
            </a:r>
            <a:endParaRPr lang="ko-KR" altLang="en-US" dirty="0"/>
          </a:p>
        </p:txBody>
      </p:sp>
    </p:spTree>
    <p:extLst>
      <p:ext uri="{BB962C8B-B14F-4D97-AF65-F5344CB8AC3E}">
        <p14:creationId xmlns:p14="http://schemas.microsoft.com/office/powerpoint/2010/main" val="37689299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Telomerase</a:t>
            </a:r>
            <a:endParaRPr lang="ko-KR" altLang="en-US" dirty="0"/>
          </a:p>
        </p:txBody>
      </p:sp>
      <p:sp>
        <p:nvSpPr>
          <p:cNvPr id="3" name="내용 개체 틀 2"/>
          <p:cNvSpPr>
            <a:spLocks noGrp="1"/>
          </p:cNvSpPr>
          <p:nvPr>
            <p:ph idx="1"/>
          </p:nvPr>
        </p:nvSpPr>
        <p:spPr/>
        <p:txBody>
          <a:bodyPr>
            <a:normAutofit/>
          </a:bodyPr>
          <a:lstStyle/>
          <a:p>
            <a:r>
              <a:rPr lang="en-US" altLang="ko-KR" sz="3200" dirty="0"/>
              <a:t>Over time, due to each cell division, the telomere ends become shorter.</a:t>
            </a:r>
          </a:p>
          <a:p>
            <a:endParaRPr lang="en-US" altLang="ko-KR" sz="3200" dirty="0"/>
          </a:p>
          <a:p>
            <a:r>
              <a:rPr lang="en-US" altLang="ko-KR" sz="3200" dirty="0"/>
              <a:t>They are replenished by an enzyme, </a:t>
            </a:r>
            <a:r>
              <a:rPr lang="en-US" altLang="ko-KR" sz="3200" dirty="0">
                <a:hlinkClick r:id="rId2" tooltip="Telomerase reverse transcriptase"/>
              </a:rPr>
              <a:t>telomerase reverse transcriptase</a:t>
            </a:r>
            <a:r>
              <a:rPr lang="en-US" altLang="ko-KR" sz="3200" dirty="0"/>
              <a:t>.</a:t>
            </a:r>
            <a:endParaRPr lang="ko-KR" altLang="en-US" sz="3200" dirty="0"/>
          </a:p>
        </p:txBody>
      </p:sp>
    </p:spTree>
    <p:extLst>
      <p:ext uri="{BB962C8B-B14F-4D97-AF65-F5344CB8AC3E}">
        <p14:creationId xmlns:p14="http://schemas.microsoft.com/office/powerpoint/2010/main" val="15662801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C148960-DC21-3CCF-02B1-90785C737EEC}"/>
              </a:ext>
            </a:extLst>
          </p:cNvPr>
          <p:cNvSpPr>
            <a:spLocks noGrp="1"/>
          </p:cNvSpPr>
          <p:nvPr>
            <p:ph type="title"/>
          </p:nvPr>
        </p:nvSpPr>
        <p:spPr>
          <a:xfrm>
            <a:off x="199159" y="141721"/>
            <a:ext cx="10515600" cy="829829"/>
          </a:xfrm>
        </p:spPr>
        <p:txBody>
          <a:bodyPr/>
          <a:lstStyle/>
          <a:p>
            <a:r>
              <a:rPr lang="en-US" dirty="0">
                <a:latin typeface="Arial Narrow" panose="020B0606020202030204" pitchFamily="34" charset="0"/>
              </a:rPr>
              <a:t>Telomerase</a:t>
            </a:r>
          </a:p>
        </p:txBody>
      </p:sp>
      <p:sp>
        <p:nvSpPr>
          <p:cNvPr id="3" name="내용 개체 틀 2">
            <a:extLst>
              <a:ext uri="{FF2B5EF4-FFF2-40B4-BE49-F238E27FC236}">
                <a16:creationId xmlns:a16="http://schemas.microsoft.com/office/drawing/2014/main" id="{10825F51-199E-0D0B-99BC-205F375C8457}"/>
              </a:ext>
            </a:extLst>
          </p:cNvPr>
          <p:cNvSpPr>
            <a:spLocks noGrp="1"/>
          </p:cNvSpPr>
          <p:nvPr>
            <p:ph idx="1"/>
          </p:nvPr>
        </p:nvSpPr>
        <p:spPr>
          <a:xfrm>
            <a:off x="838200" y="1231323"/>
            <a:ext cx="10515600" cy="5403272"/>
          </a:xfrm>
        </p:spPr>
        <p:txBody>
          <a:bodyPr>
            <a:normAutofit fontScale="92500" lnSpcReduction="10000"/>
          </a:bodyPr>
          <a:lstStyle/>
          <a:p>
            <a:r>
              <a:rPr lang="en-US" sz="3200" b="0" i="0" dirty="0">
                <a:solidFill>
                  <a:srgbClr val="202122"/>
                </a:solidFill>
                <a:effectLst/>
                <a:highlight>
                  <a:srgbClr val="FFFFFF"/>
                </a:highlight>
                <a:latin typeface="Arial Narrow" panose="020B0606020202030204" pitchFamily="34" charset="0"/>
              </a:rPr>
              <a:t>In 1984, Blackburn was a professor of biology and physiology at the </a:t>
            </a:r>
            <a:r>
              <a:rPr lang="en-US" sz="3200" b="0" i="0" u="sng" dirty="0">
                <a:solidFill>
                  <a:srgbClr val="3366CC"/>
                </a:solidFill>
                <a:effectLst/>
                <a:highlight>
                  <a:srgbClr val="FFFFFF"/>
                </a:highlight>
                <a:latin typeface="Arial Narrow" panose="020B0606020202030204" pitchFamily="34" charset="0"/>
                <a:hlinkClick r:id="rId2"/>
              </a:rPr>
              <a:t>University of California, San Francisco</a:t>
            </a:r>
            <a:r>
              <a:rPr lang="en-US" sz="3200" b="0" i="0" dirty="0">
                <a:solidFill>
                  <a:srgbClr val="202122"/>
                </a:solidFill>
                <a:effectLst/>
                <a:highlight>
                  <a:srgbClr val="FFFFFF"/>
                </a:highlight>
                <a:latin typeface="Arial Narrow" panose="020B0606020202030204" pitchFamily="34" charset="0"/>
              </a:rPr>
              <a:t>, </a:t>
            </a:r>
          </a:p>
          <a:p>
            <a:r>
              <a:rPr lang="en-US" sz="3200" b="0" i="0" u="sng" dirty="0">
                <a:solidFill>
                  <a:srgbClr val="3366CC"/>
                </a:solidFill>
                <a:effectLst/>
                <a:highlight>
                  <a:srgbClr val="FFFFFF"/>
                </a:highlight>
                <a:latin typeface="Arial Narrow" panose="020B0606020202030204" pitchFamily="34" charset="0"/>
                <a:hlinkClick r:id="rId3"/>
              </a:rPr>
              <a:t>Telomerase</a:t>
            </a:r>
            <a:r>
              <a:rPr lang="en-US" sz="3200" b="0" i="0" dirty="0">
                <a:solidFill>
                  <a:srgbClr val="202122"/>
                </a:solidFill>
                <a:effectLst/>
                <a:highlight>
                  <a:srgbClr val="FFFFFF"/>
                </a:highlight>
                <a:latin typeface="Arial Narrow" panose="020B0606020202030204" pitchFamily="34" charset="0"/>
              </a:rPr>
              <a:t> works by adding base pairs to the overhang of DNA on the 3' end, extending the strand until DNA polymerase and an RNA primer can complete the complementary strand and successfully synthesize the double-stranded DNA. </a:t>
            </a:r>
          </a:p>
          <a:p>
            <a:r>
              <a:rPr lang="en-US" sz="3200" dirty="0">
                <a:solidFill>
                  <a:srgbClr val="202122"/>
                </a:solidFill>
                <a:highlight>
                  <a:srgbClr val="FFFFFF"/>
                </a:highlight>
                <a:latin typeface="Arial Narrow" panose="020B0606020202030204" pitchFamily="34" charset="0"/>
              </a:rPr>
              <a:t> </a:t>
            </a:r>
            <a:r>
              <a:rPr lang="en-US" sz="3200" b="0" i="0" dirty="0">
                <a:solidFill>
                  <a:srgbClr val="202122"/>
                </a:solidFill>
                <a:effectLst/>
                <a:highlight>
                  <a:srgbClr val="FFFFFF"/>
                </a:highlight>
                <a:latin typeface="Arial Narrow" panose="020B0606020202030204" pitchFamily="34" charset="0"/>
              </a:rPr>
              <a:t>Since DNA polymerase only synthesizes DNA in the leading strand direction, the shortening of the telomere results.</a:t>
            </a:r>
            <a:r>
              <a:rPr lang="en-US" sz="3200" b="0" i="0" u="none" strike="noStrike" baseline="30000" dirty="0">
                <a:solidFill>
                  <a:srgbClr val="3366CC"/>
                </a:solidFill>
                <a:effectLst/>
                <a:highlight>
                  <a:srgbClr val="FFFFFF"/>
                </a:highlight>
                <a:latin typeface="Arial Narrow" panose="020B0606020202030204" pitchFamily="34" charset="0"/>
                <a:hlinkClick r:id="rId4"/>
              </a:rPr>
              <a:t>[11]</a:t>
            </a:r>
            <a:r>
              <a:rPr lang="en-US" sz="3200" b="0" i="0" dirty="0">
                <a:solidFill>
                  <a:srgbClr val="202122"/>
                </a:solidFill>
                <a:effectLst/>
                <a:highlight>
                  <a:srgbClr val="FFFFFF"/>
                </a:highlight>
                <a:latin typeface="Arial Narrow" panose="020B0606020202030204" pitchFamily="34" charset="0"/>
              </a:rPr>
              <a:t> </a:t>
            </a:r>
          </a:p>
          <a:p>
            <a:r>
              <a:rPr lang="en-US" sz="3200" b="0" i="0" dirty="0">
                <a:solidFill>
                  <a:srgbClr val="202122"/>
                </a:solidFill>
                <a:effectLst/>
                <a:highlight>
                  <a:srgbClr val="FFFFFF"/>
                </a:highlight>
                <a:latin typeface="Arial Narrow" panose="020B0606020202030204" pitchFamily="34" charset="0"/>
              </a:rPr>
              <a:t>Able to show that the </a:t>
            </a:r>
            <a:r>
              <a:rPr lang="en-US" sz="3200" b="1" i="0" dirty="0">
                <a:solidFill>
                  <a:srgbClr val="202122"/>
                </a:solidFill>
                <a:effectLst/>
                <a:highlight>
                  <a:srgbClr val="FFFFFF"/>
                </a:highlight>
                <a:latin typeface="Arial Narrow" panose="020B0606020202030204" pitchFamily="34" charset="0"/>
              </a:rPr>
              <a:t>telomere is effectively replenished by the enzyme telomerase</a:t>
            </a:r>
            <a:r>
              <a:rPr lang="en-US" sz="3200" b="0" i="0" dirty="0">
                <a:solidFill>
                  <a:srgbClr val="202122"/>
                </a:solidFill>
                <a:effectLst/>
                <a:highlight>
                  <a:srgbClr val="FFFFFF"/>
                </a:highlight>
                <a:latin typeface="Arial Narrow" panose="020B0606020202030204" pitchFamily="34" charset="0"/>
              </a:rPr>
              <a:t>, which conserves cellular division by preventing the rapid loss of genetic information internal to the telomere, leading to cellular aging.</a:t>
            </a:r>
            <a:r>
              <a:rPr lang="en-US" sz="3200" b="0" i="0" u="none" strike="noStrike" baseline="30000" dirty="0">
                <a:solidFill>
                  <a:srgbClr val="3366CC"/>
                </a:solidFill>
                <a:effectLst/>
                <a:highlight>
                  <a:srgbClr val="FFFFFF"/>
                </a:highlight>
                <a:latin typeface="Arial Narrow" panose="020B0606020202030204" pitchFamily="34" charset="0"/>
                <a:hlinkClick r:id="rId5"/>
              </a:rPr>
              <a:t>[9]</a:t>
            </a:r>
            <a:endParaRPr lang="en-US" sz="3200" dirty="0">
              <a:latin typeface="Arial Narrow" panose="020B0606020202030204" pitchFamily="34" charset="0"/>
            </a:endParaRPr>
          </a:p>
        </p:txBody>
      </p:sp>
    </p:spTree>
    <p:extLst>
      <p:ext uri="{BB962C8B-B14F-4D97-AF65-F5344CB8AC3E}">
        <p14:creationId xmlns:p14="http://schemas.microsoft.com/office/powerpoint/2010/main" val="3577033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9C1C117-F541-A208-A478-C9B6F02BC377}"/>
              </a:ext>
            </a:extLst>
          </p:cNvPr>
          <p:cNvSpPr>
            <a:spLocks noGrp="1"/>
          </p:cNvSpPr>
          <p:nvPr>
            <p:ph type="title"/>
          </p:nvPr>
        </p:nvSpPr>
        <p:spPr>
          <a:xfrm>
            <a:off x="74468" y="103325"/>
            <a:ext cx="10515600" cy="1325563"/>
          </a:xfrm>
        </p:spPr>
        <p:txBody>
          <a:bodyPr/>
          <a:lstStyle/>
          <a:p>
            <a:r>
              <a:rPr lang="en-US" dirty="0"/>
              <a:t>Telomerase</a:t>
            </a:r>
          </a:p>
        </p:txBody>
      </p:sp>
      <p:pic>
        <p:nvPicPr>
          <p:cNvPr id="9218" name="Picture 2" descr="undefined">
            <a:extLst>
              <a:ext uri="{FF2B5EF4-FFF2-40B4-BE49-F238E27FC236}">
                <a16:creationId xmlns:a16="http://schemas.microsoft.com/office/drawing/2014/main" id="{39D57402-152B-39C9-F2AB-FC7DDDBBC1B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597493" y="479418"/>
            <a:ext cx="4467677" cy="614305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D9FBF8C-F229-F5D5-D90C-F976A68D0995}"/>
              </a:ext>
            </a:extLst>
          </p:cNvPr>
          <p:cNvSpPr txBox="1"/>
          <p:nvPr/>
        </p:nvSpPr>
        <p:spPr>
          <a:xfrm>
            <a:off x="431479" y="1295834"/>
            <a:ext cx="6809004" cy="5262979"/>
          </a:xfrm>
          <a:prstGeom prst="rect">
            <a:avLst/>
          </a:prstGeom>
          <a:noFill/>
        </p:spPr>
        <p:txBody>
          <a:bodyPr wrap="square">
            <a:spAutoFit/>
          </a:bodyPr>
          <a:lstStyle/>
          <a:p>
            <a:r>
              <a:rPr lang="en-US" sz="2800" dirty="0">
                <a:latin typeface="Arial Narrow" panose="020B0606020202030204" pitchFamily="34" charset="0"/>
              </a:rPr>
              <a:t>Carries out the task of adding repetitive nucleotide sequences to the ends of the DNA. </a:t>
            </a:r>
          </a:p>
          <a:p>
            <a:endParaRPr lang="en-US" sz="2800" dirty="0">
              <a:latin typeface="Arial Narrow" panose="020B0606020202030204" pitchFamily="34" charset="0"/>
            </a:endParaRPr>
          </a:p>
          <a:p>
            <a:r>
              <a:rPr lang="en-US" sz="2800" dirty="0">
                <a:latin typeface="Arial Narrow" panose="020B0606020202030204" pitchFamily="34" charset="0"/>
              </a:rPr>
              <a:t>"replenishes" the telomere "cap" and requires no ATP.  </a:t>
            </a:r>
          </a:p>
          <a:p>
            <a:r>
              <a:rPr lang="en-US" sz="2800" dirty="0">
                <a:latin typeface="Arial Narrow" panose="020B0606020202030204" pitchFamily="34" charset="0"/>
              </a:rPr>
              <a:t>In most multicellular eukaryotic organisms, telomerase is active only </a:t>
            </a:r>
            <a:r>
              <a:rPr lang="en-US" sz="2800" b="1" dirty="0">
                <a:latin typeface="Arial Narrow" panose="020B0606020202030204" pitchFamily="34" charset="0"/>
              </a:rPr>
              <a:t>in germ cells, some types of stem cells such as embryonic stem cells, and certain white blood cells</a:t>
            </a:r>
            <a:r>
              <a:rPr lang="en-US" sz="2800" dirty="0">
                <a:latin typeface="Arial Narrow" panose="020B0606020202030204" pitchFamily="34" charset="0"/>
              </a:rPr>
              <a:t>. </a:t>
            </a:r>
          </a:p>
          <a:p>
            <a:r>
              <a:rPr lang="en-US" sz="2800" dirty="0">
                <a:latin typeface="Arial Narrow" panose="020B0606020202030204" pitchFamily="34" charset="0"/>
              </a:rPr>
              <a:t>Telomerase can be reactivated and telomeres reset back to an embryonic state by somatic cell nuclear transfer.</a:t>
            </a:r>
          </a:p>
        </p:txBody>
      </p:sp>
    </p:spTree>
    <p:extLst>
      <p:ext uri="{BB962C8B-B14F-4D97-AF65-F5344CB8AC3E}">
        <p14:creationId xmlns:p14="http://schemas.microsoft.com/office/powerpoint/2010/main" val="20198170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4F71B58-B170-B25C-6E00-6308DA26066C}"/>
              </a:ext>
            </a:extLst>
          </p:cNvPr>
          <p:cNvSpPr>
            <a:spLocks noGrp="1"/>
          </p:cNvSpPr>
          <p:nvPr>
            <p:ph type="title"/>
          </p:nvPr>
        </p:nvSpPr>
        <p:spPr/>
        <p:txBody>
          <a:bodyPr/>
          <a:lstStyle/>
          <a:p>
            <a:r>
              <a:rPr lang="en-US" b="1" i="0" dirty="0">
                <a:solidFill>
                  <a:srgbClr val="0F0F0F"/>
                </a:solidFill>
                <a:effectLst/>
                <a:latin typeface="Roboto" panose="02000000000000000000" pitchFamily="2" charset="0"/>
              </a:rPr>
              <a:t>Telomerase Function - Animation</a:t>
            </a:r>
            <a:endParaRPr lang="en-US" dirty="0"/>
          </a:p>
        </p:txBody>
      </p:sp>
      <p:sp>
        <p:nvSpPr>
          <p:cNvPr id="3" name="내용 개체 틀 2">
            <a:extLst>
              <a:ext uri="{FF2B5EF4-FFF2-40B4-BE49-F238E27FC236}">
                <a16:creationId xmlns:a16="http://schemas.microsoft.com/office/drawing/2014/main" id="{8DE50B21-D2B5-EE65-3893-6B045363C36E}"/>
              </a:ext>
            </a:extLst>
          </p:cNvPr>
          <p:cNvSpPr>
            <a:spLocks noGrp="1"/>
          </p:cNvSpPr>
          <p:nvPr>
            <p:ph idx="1"/>
          </p:nvPr>
        </p:nvSpPr>
        <p:spPr/>
        <p:txBody>
          <a:bodyPr/>
          <a:lstStyle/>
          <a:p>
            <a:r>
              <a:rPr lang="en-US" dirty="0"/>
              <a:t>https://www.youtube.com/watch?v=i6nE6gUp2cw</a:t>
            </a:r>
          </a:p>
        </p:txBody>
      </p:sp>
    </p:spTree>
    <p:extLst>
      <p:ext uri="{BB962C8B-B14F-4D97-AF65-F5344CB8AC3E}">
        <p14:creationId xmlns:p14="http://schemas.microsoft.com/office/powerpoint/2010/main" val="24714436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C2F52D6-C4C6-0694-9E2C-951DDA988601}"/>
              </a:ext>
            </a:extLst>
          </p:cNvPr>
          <p:cNvSpPr>
            <a:spLocks noGrp="1"/>
          </p:cNvSpPr>
          <p:nvPr>
            <p:ph type="title"/>
          </p:nvPr>
        </p:nvSpPr>
        <p:spPr/>
        <p:txBody>
          <a:bodyPr>
            <a:normAutofit fontScale="90000"/>
          </a:bodyPr>
          <a:lstStyle/>
          <a:p>
            <a:r>
              <a:rPr lang="en-US" sz="5300" b="0" i="0" dirty="0">
                <a:solidFill>
                  <a:srgbClr val="000000"/>
                </a:solidFill>
                <a:effectLst/>
                <a:highlight>
                  <a:srgbClr val="FFFFFF"/>
                </a:highlight>
                <a:latin typeface="Linux Libertine"/>
              </a:rPr>
              <a:t>Discovery</a:t>
            </a:r>
            <a:br>
              <a:rPr lang="en-US" b="0" i="0" dirty="0">
                <a:solidFill>
                  <a:srgbClr val="000000"/>
                </a:solidFill>
                <a:effectLst/>
                <a:highlight>
                  <a:srgbClr val="FFFFFF"/>
                </a:highlight>
                <a:latin typeface="Linux Libertine"/>
              </a:rPr>
            </a:br>
            <a:endParaRPr lang="en-US" dirty="0"/>
          </a:p>
        </p:txBody>
      </p:sp>
      <p:sp>
        <p:nvSpPr>
          <p:cNvPr id="3" name="내용 개체 틀 2">
            <a:extLst>
              <a:ext uri="{FF2B5EF4-FFF2-40B4-BE49-F238E27FC236}">
                <a16:creationId xmlns:a16="http://schemas.microsoft.com/office/drawing/2014/main" id="{606784E0-F1F1-F16A-4783-3E754BAF122D}"/>
              </a:ext>
            </a:extLst>
          </p:cNvPr>
          <p:cNvSpPr>
            <a:spLocks noGrp="1"/>
          </p:cNvSpPr>
          <p:nvPr>
            <p:ph idx="1"/>
          </p:nvPr>
        </p:nvSpPr>
        <p:spPr>
          <a:xfrm>
            <a:off x="567559" y="1527778"/>
            <a:ext cx="10786241" cy="4904553"/>
          </a:xfrm>
        </p:spPr>
        <p:txBody>
          <a:bodyPr>
            <a:normAutofit/>
          </a:bodyPr>
          <a:lstStyle/>
          <a:p>
            <a:pPr marL="0" indent="0">
              <a:buNone/>
            </a:pPr>
            <a:r>
              <a:rPr lang="en-US" sz="3200" b="0" i="0" dirty="0">
                <a:solidFill>
                  <a:srgbClr val="202122"/>
                </a:solidFill>
                <a:effectLst/>
                <a:highlight>
                  <a:srgbClr val="FFFFFF"/>
                </a:highlight>
                <a:latin typeface="Arial" panose="020B0604020202020204" pitchFamily="34" charset="0"/>
              </a:rPr>
              <a:t>The existence of a special structure at the ends of chromosomes was independently proposed in 1938 by </a:t>
            </a:r>
            <a:r>
              <a:rPr lang="en-US" sz="3200" b="0" i="0" u="none" strike="noStrike" dirty="0">
                <a:solidFill>
                  <a:srgbClr val="3366CC"/>
                </a:solidFill>
                <a:effectLst/>
                <a:highlight>
                  <a:srgbClr val="FFFFFF"/>
                </a:highlight>
                <a:latin typeface="Arial" panose="020B0604020202020204" pitchFamily="34" charset="0"/>
                <a:hlinkClick r:id="rId2" tooltip="Hermann Joseph Muller"/>
              </a:rPr>
              <a:t>Hermann Joseph Muller</a:t>
            </a:r>
            <a:r>
              <a:rPr lang="en-US" sz="3200" b="0" i="0" dirty="0">
                <a:solidFill>
                  <a:srgbClr val="202122"/>
                </a:solidFill>
                <a:effectLst/>
                <a:highlight>
                  <a:srgbClr val="FFFFFF"/>
                </a:highlight>
                <a:latin typeface="Arial" panose="020B0604020202020204" pitchFamily="34" charset="0"/>
              </a:rPr>
              <a:t>, studying the fruit fly </a:t>
            </a:r>
            <a:r>
              <a:rPr lang="en-US" sz="3200" b="0" i="1" u="sng" dirty="0">
                <a:solidFill>
                  <a:srgbClr val="3366CC"/>
                </a:solidFill>
                <a:effectLst/>
                <a:highlight>
                  <a:srgbClr val="FFFFFF"/>
                </a:highlight>
                <a:latin typeface="Arial" panose="020B0604020202020204" pitchFamily="34" charset="0"/>
                <a:hlinkClick r:id="rId3"/>
              </a:rPr>
              <a:t>Drosophila melanogaster</a:t>
            </a:r>
            <a:r>
              <a:rPr lang="en-US" sz="3200" b="0" i="0" dirty="0">
                <a:solidFill>
                  <a:srgbClr val="202122"/>
                </a:solidFill>
                <a:effectLst/>
                <a:highlight>
                  <a:srgbClr val="FFFFFF"/>
                </a:highlight>
                <a:latin typeface="Arial" panose="020B0604020202020204" pitchFamily="34" charset="0"/>
              </a:rPr>
              <a:t>, and in 1939 by </a:t>
            </a:r>
            <a:r>
              <a:rPr lang="en-US" sz="3200" b="0" i="0" u="none" strike="noStrike" dirty="0">
                <a:solidFill>
                  <a:srgbClr val="3366CC"/>
                </a:solidFill>
                <a:effectLst/>
                <a:highlight>
                  <a:srgbClr val="FFFFFF"/>
                </a:highlight>
                <a:latin typeface="Arial" panose="020B0604020202020204" pitchFamily="34" charset="0"/>
                <a:hlinkClick r:id="rId4" tooltip="Barbara McClintock"/>
              </a:rPr>
              <a:t>Barbara McClintock</a:t>
            </a:r>
            <a:r>
              <a:rPr lang="en-US" sz="3200" b="0" i="0" dirty="0">
                <a:solidFill>
                  <a:srgbClr val="202122"/>
                </a:solidFill>
                <a:effectLst/>
                <a:highlight>
                  <a:srgbClr val="FFFFFF"/>
                </a:highlight>
                <a:latin typeface="Arial" panose="020B0604020202020204" pitchFamily="34" charset="0"/>
              </a:rPr>
              <a:t>, working with maize.</a:t>
            </a:r>
            <a:r>
              <a:rPr lang="en-US" sz="3200" b="0" i="0" u="none" strike="noStrike" baseline="30000" dirty="0">
                <a:solidFill>
                  <a:srgbClr val="3366CC"/>
                </a:solidFill>
                <a:effectLst/>
                <a:highlight>
                  <a:srgbClr val="FFFFFF"/>
                </a:highlight>
                <a:latin typeface="Arial" panose="020B0604020202020204" pitchFamily="34" charset="0"/>
                <a:hlinkClick r:id="rId5"/>
              </a:rPr>
              <a:t>[1]</a:t>
            </a:r>
            <a:r>
              <a:rPr lang="en-US" sz="3200" b="0" i="0" dirty="0">
                <a:solidFill>
                  <a:srgbClr val="202122"/>
                </a:solidFill>
                <a:effectLst/>
                <a:highlight>
                  <a:srgbClr val="FFFFFF"/>
                </a:highlight>
                <a:latin typeface="Arial" panose="020B0604020202020204" pitchFamily="34" charset="0"/>
              </a:rPr>
              <a:t> </a:t>
            </a:r>
          </a:p>
          <a:p>
            <a:pPr marL="0" indent="0">
              <a:buNone/>
            </a:pPr>
            <a:r>
              <a:rPr lang="en-US" sz="3200" b="0" i="0" dirty="0">
                <a:solidFill>
                  <a:srgbClr val="202122"/>
                </a:solidFill>
                <a:effectLst/>
                <a:highlight>
                  <a:srgbClr val="FFFFFF"/>
                </a:highlight>
                <a:latin typeface="Arial" panose="020B0604020202020204" pitchFamily="34" charset="0"/>
              </a:rPr>
              <a:t>Muller observed that the ends of irradiated fruit fly chromosomes did not present alterations such as deletions or inversions. He hypothesized the presence of a protective cap, which he coined "telomeres", from the Greek </a:t>
            </a:r>
            <a:r>
              <a:rPr lang="en-US" sz="3200" b="0" i="1" dirty="0">
                <a:solidFill>
                  <a:srgbClr val="202122"/>
                </a:solidFill>
                <a:effectLst/>
                <a:highlight>
                  <a:srgbClr val="FFFFFF"/>
                </a:highlight>
                <a:latin typeface="Arial" panose="020B0604020202020204" pitchFamily="34" charset="0"/>
              </a:rPr>
              <a:t>telos</a:t>
            </a:r>
            <a:r>
              <a:rPr lang="en-US" sz="3200" b="0" i="0" dirty="0">
                <a:solidFill>
                  <a:srgbClr val="202122"/>
                </a:solidFill>
                <a:effectLst/>
                <a:highlight>
                  <a:srgbClr val="FFFFFF"/>
                </a:highlight>
                <a:latin typeface="Arial" panose="020B0604020202020204" pitchFamily="34" charset="0"/>
              </a:rPr>
              <a:t> (end) and </a:t>
            </a:r>
            <a:r>
              <a:rPr lang="en-US" sz="3200" b="0" i="1" dirty="0" err="1">
                <a:solidFill>
                  <a:srgbClr val="202122"/>
                </a:solidFill>
                <a:effectLst/>
                <a:highlight>
                  <a:srgbClr val="FFFFFF"/>
                </a:highlight>
                <a:latin typeface="Arial" panose="020B0604020202020204" pitchFamily="34" charset="0"/>
              </a:rPr>
              <a:t>meros</a:t>
            </a:r>
            <a:r>
              <a:rPr lang="en-US" sz="3200" b="0" i="0" dirty="0">
                <a:solidFill>
                  <a:srgbClr val="202122"/>
                </a:solidFill>
                <a:effectLst/>
                <a:highlight>
                  <a:srgbClr val="FFFFFF"/>
                </a:highlight>
                <a:latin typeface="Arial" panose="020B0604020202020204" pitchFamily="34" charset="0"/>
              </a:rPr>
              <a:t> (part).</a:t>
            </a:r>
            <a:r>
              <a:rPr lang="en-US" sz="3200" b="0" i="0" u="none" strike="noStrike" baseline="30000" dirty="0">
                <a:solidFill>
                  <a:srgbClr val="3366CC"/>
                </a:solidFill>
                <a:effectLst/>
                <a:highlight>
                  <a:srgbClr val="FFFFFF"/>
                </a:highlight>
                <a:latin typeface="Arial" panose="020B0604020202020204" pitchFamily="34" charset="0"/>
                <a:hlinkClick r:id="rId6"/>
              </a:rPr>
              <a:t>[2]</a:t>
            </a:r>
            <a:endParaRPr lang="en-US" sz="3200" dirty="0"/>
          </a:p>
        </p:txBody>
      </p:sp>
    </p:spTree>
    <p:extLst>
      <p:ext uri="{BB962C8B-B14F-4D97-AF65-F5344CB8AC3E}">
        <p14:creationId xmlns:p14="http://schemas.microsoft.com/office/powerpoint/2010/main" val="2989826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4A6A854-C61A-9EE0-EA85-0F75F87A614B}"/>
              </a:ext>
            </a:extLst>
          </p:cNvPr>
          <p:cNvSpPr>
            <a:spLocks noGrp="1"/>
          </p:cNvSpPr>
          <p:nvPr>
            <p:ph type="title"/>
          </p:nvPr>
        </p:nvSpPr>
        <p:spPr/>
        <p:txBody>
          <a:bodyPr/>
          <a:lstStyle/>
          <a:p>
            <a:r>
              <a:rPr lang="en-US" dirty="0"/>
              <a:t>Bioinformatic prediction</a:t>
            </a:r>
          </a:p>
        </p:txBody>
      </p:sp>
      <p:sp>
        <p:nvSpPr>
          <p:cNvPr id="3" name="내용 개체 틀 2">
            <a:extLst>
              <a:ext uri="{FF2B5EF4-FFF2-40B4-BE49-F238E27FC236}">
                <a16:creationId xmlns:a16="http://schemas.microsoft.com/office/drawing/2014/main" id="{ACDEEF28-C341-0B90-4046-D2601717BBA6}"/>
              </a:ext>
            </a:extLst>
          </p:cNvPr>
          <p:cNvSpPr>
            <a:spLocks noGrp="1"/>
          </p:cNvSpPr>
          <p:nvPr>
            <p:ph idx="1"/>
          </p:nvPr>
        </p:nvSpPr>
        <p:spPr/>
        <p:txBody>
          <a:bodyPr/>
          <a:lstStyle/>
          <a:p>
            <a:endParaRPr lang="en-US"/>
          </a:p>
        </p:txBody>
      </p:sp>
      <p:pic>
        <p:nvPicPr>
          <p:cNvPr id="5" name="그림 4">
            <a:extLst>
              <a:ext uri="{FF2B5EF4-FFF2-40B4-BE49-F238E27FC236}">
                <a16:creationId xmlns:a16="http://schemas.microsoft.com/office/drawing/2014/main" id="{8EC56BE4-5861-D1F5-BE77-4ED81BE7872E}"/>
              </a:ext>
            </a:extLst>
          </p:cNvPr>
          <p:cNvPicPr>
            <a:picLocks noChangeAspect="1"/>
          </p:cNvPicPr>
          <p:nvPr/>
        </p:nvPicPr>
        <p:blipFill>
          <a:blip r:embed="rId2"/>
          <a:stretch>
            <a:fillRect/>
          </a:stretch>
        </p:blipFill>
        <p:spPr>
          <a:xfrm>
            <a:off x="1087896" y="2258384"/>
            <a:ext cx="10453440" cy="4113053"/>
          </a:xfrm>
          <a:prstGeom prst="rect">
            <a:avLst/>
          </a:prstGeom>
        </p:spPr>
      </p:pic>
    </p:spTree>
    <p:extLst>
      <p:ext uri="{BB962C8B-B14F-4D97-AF65-F5344CB8AC3E}">
        <p14:creationId xmlns:p14="http://schemas.microsoft.com/office/powerpoint/2010/main" val="35777328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D96596B-07F1-70C8-3BD2-93FB651F7E9B}"/>
              </a:ext>
            </a:extLst>
          </p:cNvPr>
          <p:cNvSpPr>
            <a:spLocks noGrp="1"/>
          </p:cNvSpPr>
          <p:nvPr>
            <p:ph type="title"/>
          </p:nvPr>
        </p:nvSpPr>
        <p:spPr/>
        <p:txBody>
          <a:bodyPr/>
          <a:lstStyle/>
          <a:p>
            <a:r>
              <a:rPr lang="en-US" dirty="0">
                <a:solidFill>
                  <a:srgbClr val="3366CC"/>
                </a:solidFill>
                <a:highlight>
                  <a:srgbClr val="FFFFFF"/>
                </a:highlight>
                <a:latin typeface="Arial" panose="020B0604020202020204" pitchFamily="34" charset="0"/>
              </a:rPr>
              <a:t>Alexei </a:t>
            </a:r>
            <a:r>
              <a:rPr lang="en-US" dirty="0" err="1">
                <a:solidFill>
                  <a:srgbClr val="3366CC"/>
                </a:solidFill>
                <a:highlight>
                  <a:srgbClr val="FFFFFF"/>
                </a:highlight>
                <a:latin typeface="Arial" panose="020B0604020202020204" pitchFamily="34" charset="0"/>
              </a:rPr>
              <a:t>Olovnikov</a:t>
            </a:r>
            <a:endParaRPr lang="en-US" dirty="0"/>
          </a:p>
        </p:txBody>
      </p:sp>
      <p:sp>
        <p:nvSpPr>
          <p:cNvPr id="3" name="내용 개체 틀 2">
            <a:extLst>
              <a:ext uri="{FF2B5EF4-FFF2-40B4-BE49-F238E27FC236}">
                <a16:creationId xmlns:a16="http://schemas.microsoft.com/office/drawing/2014/main" id="{6B0A8A13-2D13-FE40-5F36-BEE876F8C20D}"/>
              </a:ext>
            </a:extLst>
          </p:cNvPr>
          <p:cNvSpPr>
            <a:spLocks noGrp="1"/>
          </p:cNvSpPr>
          <p:nvPr>
            <p:ph idx="1"/>
          </p:nvPr>
        </p:nvSpPr>
        <p:spPr>
          <a:xfrm>
            <a:off x="838200" y="1825625"/>
            <a:ext cx="10515600" cy="4580370"/>
          </a:xfrm>
        </p:spPr>
        <p:txBody>
          <a:bodyPr/>
          <a:lstStyle/>
          <a:p>
            <a:r>
              <a:rPr lang="en-US" b="0" i="0" dirty="0">
                <a:solidFill>
                  <a:srgbClr val="202122"/>
                </a:solidFill>
                <a:effectLst/>
                <a:highlight>
                  <a:srgbClr val="FFFFFF"/>
                </a:highlight>
                <a:latin typeface="Arial" panose="020B0604020202020204" pitchFamily="34" charset="0"/>
              </a:rPr>
              <a:t>In the early 1970s, Soviet theorist </a:t>
            </a:r>
            <a:r>
              <a:rPr lang="en-US" b="0" i="0" u="none" strike="noStrike" dirty="0">
                <a:solidFill>
                  <a:srgbClr val="3366CC"/>
                </a:solidFill>
                <a:effectLst/>
                <a:highlight>
                  <a:srgbClr val="FFFFFF"/>
                </a:highlight>
                <a:latin typeface="Arial" panose="020B0604020202020204" pitchFamily="34" charset="0"/>
                <a:hlinkClick r:id="rId2" tooltip="Alexei Olovnikov"/>
              </a:rPr>
              <a:t>Alexei </a:t>
            </a:r>
            <a:r>
              <a:rPr lang="en-US" b="0" i="0" u="none" strike="noStrike" dirty="0" err="1">
                <a:solidFill>
                  <a:srgbClr val="3366CC"/>
                </a:solidFill>
                <a:effectLst/>
                <a:highlight>
                  <a:srgbClr val="FFFFFF"/>
                </a:highlight>
                <a:latin typeface="Arial" panose="020B0604020202020204" pitchFamily="34" charset="0"/>
                <a:hlinkClick r:id="rId2" tooltip="Alexei Olovnikov"/>
              </a:rPr>
              <a:t>Olovnikov</a:t>
            </a:r>
            <a:r>
              <a:rPr lang="en-US" b="0" i="0" dirty="0">
                <a:solidFill>
                  <a:srgbClr val="202122"/>
                </a:solidFill>
                <a:effectLst/>
                <a:highlight>
                  <a:srgbClr val="FFFFFF"/>
                </a:highlight>
                <a:latin typeface="Arial" panose="020B0604020202020204" pitchFamily="34" charset="0"/>
              </a:rPr>
              <a:t> first recognized that chromosomes could not completely replicate their ends; this is known as the "end replication problem".</a:t>
            </a:r>
          </a:p>
          <a:p>
            <a:r>
              <a:rPr lang="en-US" b="0" i="0" u="none" strike="noStrike" dirty="0">
                <a:solidFill>
                  <a:srgbClr val="3366CC"/>
                </a:solidFill>
                <a:effectLst/>
                <a:highlight>
                  <a:srgbClr val="FFFFFF"/>
                </a:highlight>
                <a:latin typeface="Arial" panose="020B0604020202020204" pitchFamily="34" charset="0"/>
                <a:hlinkClick r:id="rId3" tooltip="Leonard Hayflick"/>
              </a:rPr>
              <a:t>Leonard Hayflick</a:t>
            </a:r>
            <a:r>
              <a:rPr lang="en-US" b="0" i="0" dirty="0">
                <a:solidFill>
                  <a:srgbClr val="202122"/>
                </a:solidFill>
                <a:effectLst/>
                <a:highlight>
                  <a:srgbClr val="FFFFFF"/>
                </a:highlight>
                <a:latin typeface="Arial" panose="020B0604020202020204" pitchFamily="34" charset="0"/>
              </a:rPr>
              <a:t>'s idea of limited </a:t>
            </a:r>
            <a:r>
              <a:rPr lang="en-US" b="0" i="0" u="none" strike="noStrike" dirty="0">
                <a:solidFill>
                  <a:srgbClr val="3366CC"/>
                </a:solidFill>
                <a:effectLst/>
                <a:highlight>
                  <a:srgbClr val="FFFFFF"/>
                </a:highlight>
                <a:latin typeface="Arial" panose="020B0604020202020204" pitchFamily="34" charset="0"/>
                <a:hlinkClick r:id="rId4" tooltip="Somatic cell"/>
              </a:rPr>
              <a:t>somatic cell</a:t>
            </a:r>
            <a:r>
              <a:rPr lang="en-US" b="0" i="0" dirty="0">
                <a:solidFill>
                  <a:srgbClr val="202122"/>
                </a:solidFill>
                <a:effectLst/>
                <a:highlight>
                  <a:srgbClr val="FFFFFF"/>
                </a:highlight>
                <a:latin typeface="Arial" panose="020B0604020202020204" pitchFamily="34" charset="0"/>
              </a:rPr>
              <a:t> division, </a:t>
            </a:r>
            <a:r>
              <a:rPr lang="en-US" b="0" i="0" dirty="0" err="1">
                <a:solidFill>
                  <a:srgbClr val="202122"/>
                </a:solidFill>
                <a:effectLst/>
                <a:highlight>
                  <a:srgbClr val="FFFFFF"/>
                </a:highlight>
                <a:latin typeface="Arial" panose="020B0604020202020204" pitchFamily="34" charset="0"/>
              </a:rPr>
              <a:t>Olovnikov</a:t>
            </a:r>
            <a:r>
              <a:rPr lang="en-US" b="0" i="0" dirty="0">
                <a:solidFill>
                  <a:srgbClr val="202122"/>
                </a:solidFill>
                <a:effectLst/>
                <a:highlight>
                  <a:srgbClr val="FFFFFF"/>
                </a:highlight>
                <a:latin typeface="Arial" panose="020B0604020202020204" pitchFamily="34" charset="0"/>
              </a:rPr>
              <a:t> suggested that DNA sequences are lost every time a cell replicates until the loss reaches a critical level, at which point cell division ends.</a:t>
            </a:r>
            <a:r>
              <a:rPr lang="en-US" b="0" i="0" u="none" strike="noStrike" baseline="30000" dirty="0">
                <a:solidFill>
                  <a:srgbClr val="3366CC"/>
                </a:solidFill>
                <a:effectLst/>
                <a:highlight>
                  <a:srgbClr val="FFFFFF"/>
                </a:highlight>
                <a:latin typeface="Arial" panose="020B0604020202020204" pitchFamily="34" charset="0"/>
                <a:hlinkClick r:id="rId5"/>
              </a:rPr>
              <a:t>[3]</a:t>
            </a:r>
            <a:r>
              <a:rPr lang="en-US" b="0" i="0" u="none" strike="noStrike" baseline="30000" dirty="0">
                <a:solidFill>
                  <a:srgbClr val="3366CC"/>
                </a:solidFill>
                <a:effectLst/>
                <a:highlight>
                  <a:srgbClr val="FFFFFF"/>
                </a:highlight>
                <a:latin typeface="Arial" panose="020B0604020202020204" pitchFamily="34" charset="0"/>
                <a:hlinkClick r:id="rId6"/>
              </a:rPr>
              <a:t>[4]</a:t>
            </a:r>
            <a:r>
              <a:rPr lang="en-US" b="0" i="0" u="none" strike="noStrike" baseline="30000" dirty="0">
                <a:solidFill>
                  <a:srgbClr val="3366CC"/>
                </a:solidFill>
                <a:effectLst/>
                <a:highlight>
                  <a:srgbClr val="FFFFFF"/>
                </a:highlight>
                <a:latin typeface="Arial" panose="020B0604020202020204" pitchFamily="34" charset="0"/>
                <a:hlinkClick r:id="rId7"/>
              </a:rPr>
              <a:t>[5]</a:t>
            </a:r>
            <a:r>
              <a:rPr lang="en-US" b="0" i="0" dirty="0">
                <a:solidFill>
                  <a:srgbClr val="202122"/>
                </a:solidFill>
                <a:effectLst/>
                <a:highlight>
                  <a:srgbClr val="FFFFFF"/>
                </a:highlight>
                <a:latin typeface="Arial" panose="020B0604020202020204" pitchFamily="34" charset="0"/>
              </a:rPr>
              <a:t> </a:t>
            </a:r>
          </a:p>
        </p:txBody>
      </p:sp>
    </p:spTree>
    <p:extLst>
      <p:ext uri="{BB962C8B-B14F-4D97-AF65-F5344CB8AC3E}">
        <p14:creationId xmlns:p14="http://schemas.microsoft.com/office/powerpoint/2010/main" val="37329364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562AAA5-542D-1389-0394-DD2B7EF10E38}"/>
              </a:ext>
            </a:extLst>
          </p:cNvPr>
          <p:cNvSpPr>
            <a:spLocks noGrp="1"/>
          </p:cNvSpPr>
          <p:nvPr>
            <p:ph type="title"/>
          </p:nvPr>
        </p:nvSpPr>
        <p:spPr/>
        <p:txBody>
          <a:bodyPr/>
          <a:lstStyle/>
          <a:p>
            <a:r>
              <a:rPr lang="en-US" sz="4800" dirty="0" err="1">
                <a:solidFill>
                  <a:srgbClr val="202122"/>
                </a:solidFill>
                <a:highlight>
                  <a:srgbClr val="FFFFFF"/>
                </a:highlight>
                <a:latin typeface="Arial" panose="020B0604020202020204" pitchFamily="34" charset="0"/>
              </a:rPr>
              <a:t>M</a:t>
            </a:r>
            <a:r>
              <a:rPr lang="en-US" sz="4800" b="0" i="0" dirty="0" err="1">
                <a:solidFill>
                  <a:srgbClr val="202122"/>
                </a:solidFill>
                <a:effectLst/>
                <a:highlight>
                  <a:srgbClr val="FFFFFF"/>
                </a:highlight>
                <a:latin typeface="Arial" panose="020B0604020202020204" pitchFamily="34" charset="0"/>
              </a:rPr>
              <a:t>arginotomy</a:t>
            </a:r>
            <a:endParaRPr lang="en-US" dirty="0"/>
          </a:p>
        </p:txBody>
      </p:sp>
      <p:sp>
        <p:nvSpPr>
          <p:cNvPr id="3" name="내용 개체 틀 2">
            <a:extLst>
              <a:ext uri="{FF2B5EF4-FFF2-40B4-BE49-F238E27FC236}">
                <a16:creationId xmlns:a16="http://schemas.microsoft.com/office/drawing/2014/main" id="{3A4FC659-7F47-E5AE-2A2D-DA19E9F9D889}"/>
              </a:ext>
            </a:extLst>
          </p:cNvPr>
          <p:cNvSpPr>
            <a:spLocks noGrp="1"/>
          </p:cNvSpPr>
          <p:nvPr>
            <p:ph idx="1"/>
          </p:nvPr>
        </p:nvSpPr>
        <p:spPr/>
        <p:txBody>
          <a:bodyPr/>
          <a:lstStyle/>
          <a:p>
            <a:r>
              <a:rPr lang="en-US" sz="3600" b="0" i="0" dirty="0">
                <a:solidFill>
                  <a:srgbClr val="202122"/>
                </a:solidFill>
                <a:effectLst/>
                <a:highlight>
                  <a:srgbClr val="FFFFFF"/>
                </a:highlight>
                <a:latin typeface="Arial" panose="020B0604020202020204" pitchFamily="34" charset="0"/>
              </a:rPr>
              <a:t>According to his theory of </a:t>
            </a:r>
            <a:r>
              <a:rPr lang="en-US" sz="3600" b="0" i="0" dirty="0" err="1">
                <a:solidFill>
                  <a:srgbClr val="202122"/>
                </a:solidFill>
                <a:effectLst/>
                <a:highlight>
                  <a:srgbClr val="FFFFFF"/>
                </a:highlight>
                <a:latin typeface="Arial" panose="020B0604020202020204" pitchFamily="34" charset="0"/>
              </a:rPr>
              <a:t>marginotomy</a:t>
            </a:r>
            <a:r>
              <a:rPr lang="en-US" sz="3600" b="0" i="0" dirty="0">
                <a:solidFill>
                  <a:srgbClr val="202122"/>
                </a:solidFill>
                <a:effectLst/>
                <a:highlight>
                  <a:srgbClr val="FFFFFF"/>
                </a:highlight>
                <a:latin typeface="Arial" panose="020B0604020202020204" pitchFamily="34" charset="0"/>
              </a:rPr>
              <a:t> DNA sequences at the ends of telomeres are represented by </a:t>
            </a:r>
            <a:r>
              <a:rPr lang="en-US" sz="3600" b="1" i="0" dirty="0">
                <a:solidFill>
                  <a:srgbClr val="202122"/>
                </a:solidFill>
                <a:effectLst/>
                <a:highlight>
                  <a:srgbClr val="FFFFFF"/>
                </a:highlight>
                <a:latin typeface="Arial" panose="020B0604020202020204" pitchFamily="34" charset="0"/>
              </a:rPr>
              <a:t>tandem repeats</a:t>
            </a:r>
            <a:r>
              <a:rPr lang="en-US" sz="3600" b="0" i="0" dirty="0">
                <a:solidFill>
                  <a:srgbClr val="202122"/>
                </a:solidFill>
                <a:effectLst/>
                <a:highlight>
                  <a:srgbClr val="FFFFFF"/>
                </a:highlight>
                <a:latin typeface="Arial" panose="020B0604020202020204" pitchFamily="34" charset="0"/>
              </a:rPr>
              <a:t>, </a:t>
            </a:r>
          </a:p>
          <a:p>
            <a:r>
              <a:rPr lang="en-US" sz="3600" dirty="0">
                <a:solidFill>
                  <a:srgbClr val="202122"/>
                </a:solidFill>
                <a:highlight>
                  <a:srgbClr val="FFFFFF"/>
                </a:highlight>
                <a:latin typeface="Arial" panose="020B0604020202020204" pitchFamily="34" charset="0"/>
              </a:rPr>
              <a:t> </a:t>
            </a:r>
            <a:r>
              <a:rPr lang="en-US" sz="3600" b="0" i="0" dirty="0">
                <a:solidFill>
                  <a:srgbClr val="202122"/>
                </a:solidFill>
                <a:effectLst/>
                <a:highlight>
                  <a:srgbClr val="FFFFFF"/>
                </a:highlight>
                <a:latin typeface="Arial" panose="020B0604020202020204" pitchFamily="34" charset="0"/>
              </a:rPr>
              <a:t>which create a buffer that determines the number of divisions that a certain cell clone can undergo. </a:t>
            </a:r>
            <a:endParaRPr lang="en-US" sz="3600" dirty="0"/>
          </a:p>
          <a:p>
            <a:endParaRPr lang="en-US" dirty="0"/>
          </a:p>
        </p:txBody>
      </p:sp>
    </p:spTree>
    <p:extLst>
      <p:ext uri="{BB962C8B-B14F-4D97-AF65-F5344CB8AC3E}">
        <p14:creationId xmlns:p14="http://schemas.microsoft.com/office/powerpoint/2010/main" val="6295006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hlinkClick r:id="rId2" tooltip="Elizabeth Blackburn"/>
              </a:rPr>
              <a:t>Elizabeth Blackburn</a:t>
            </a:r>
            <a:endParaRPr lang="ko-KR" altLang="en-US" dirty="0"/>
          </a:p>
        </p:txBody>
      </p:sp>
      <p:sp>
        <p:nvSpPr>
          <p:cNvPr id="3" name="내용 개체 틀 2"/>
          <p:cNvSpPr>
            <a:spLocks noGrp="1"/>
          </p:cNvSpPr>
          <p:nvPr>
            <p:ph idx="1"/>
          </p:nvPr>
        </p:nvSpPr>
        <p:spPr/>
        <p:txBody>
          <a:bodyPr/>
          <a:lstStyle/>
          <a:p>
            <a:r>
              <a:rPr lang="en-US" altLang="ko-KR" dirty="0"/>
              <a:t>In 1975–1977, </a:t>
            </a:r>
            <a:r>
              <a:rPr lang="en-US" altLang="ko-KR" dirty="0">
                <a:hlinkClick r:id="rId2" tooltip="Elizabeth Blackburn"/>
              </a:rPr>
              <a:t>Elizabeth Blackburn</a:t>
            </a:r>
            <a:r>
              <a:rPr lang="en-US" altLang="ko-KR" dirty="0"/>
              <a:t>, working as a postdoctoral fellow at Yale University with </a:t>
            </a:r>
            <a:r>
              <a:rPr lang="en-US" altLang="ko-KR" dirty="0">
                <a:hlinkClick r:id="rId3" tooltip="Joseph G. Gall"/>
              </a:rPr>
              <a:t>Joseph Gall</a:t>
            </a:r>
            <a:r>
              <a:rPr lang="en-US" altLang="ko-KR" dirty="0"/>
              <a:t>, discovered the unusual nature of telomeres, with their simple repeated DNA sequences composing chromosome ends.</a:t>
            </a:r>
            <a:r>
              <a:rPr lang="en-US" altLang="ko-KR" baseline="30000" dirty="0">
                <a:hlinkClick r:id="rId4"/>
              </a:rPr>
              <a:t>[7]</a:t>
            </a:r>
            <a:r>
              <a:rPr lang="en-US" altLang="ko-KR" dirty="0"/>
              <a:t> </a:t>
            </a:r>
            <a:endParaRPr lang="ko-KR" altLang="en-US" dirty="0"/>
          </a:p>
        </p:txBody>
      </p:sp>
    </p:spTree>
    <p:extLst>
      <p:ext uri="{BB962C8B-B14F-4D97-AF65-F5344CB8AC3E}">
        <p14:creationId xmlns:p14="http://schemas.microsoft.com/office/powerpoint/2010/main" val="10805653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a:t>Telomere</a:t>
            </a:r>
            <a:endParaRPr lang="ko-KR" altLang="en-US" b="1" dirty="0"/>
          </a:p>
        </p:txBody>
      </p:sp>
      <p:sp>
        <p:nvSpPr>
          <p:cNvPr id="3" name="내용 개체 틀 2"/>
          <p:cNvSpPr>
            <a:spLocks noGrp="1"/>
          </p:cNvSpPr>
          <p:nvPr>
            <p:ph idx="1"/>
          </p:nvPr>
        </p:nvSpPr>
        <p:spPr/>
        <p:txBody>
          <a:bodyPr/>
          <a:lstStyle/>
          <a:p>
            <a:r>
              <a:rPr lang="en-US" altLang="ko-KR" dirty="0"/>
              <a:t>A </a:t>
            </a:r>
            <a:r>
              <a:rPr lang="en-US" altLang="ko-KR" b="1" dirty="0"/>
              <a:t>telomere</a:t>
            </a:r>
            <a:r>
              <a:rPr lang="en-US" altLang="ko-KR" dirty="0"/>
              <a:t> is a region of repetitive nucleotide sequences at each end of a chromosome, which protects the end of the chromosome from deterioration or from fusion with neighboring chromosomes.</a:t>
            </a:r>
            <a:endParaRPr lang="ko-KR" altLang="en-US" dirty="0"/>
          </a:p>
        </p:txBody>
      </p:sp>
    </p:spTree>
    <p:extLst>
      <p:ext uri="{BB962C8B-B14F-4D97-AF65-F5344CB8AC3E}">
        <p14:creationId xmlns:p14="http://schemas.microsoft.com/office/powerpoint/2010/main" val="34410778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Nobel Prize in Physiology or Medicine</a:t>
            </a:r>
            <a:endParaRPr lang="ko-KR" altLang="en-US" dirty="0"/>
          </a:p>
        </p:txBody>
      </p:sp>
      <p:sp>
        <p:nvSpPr>
          <p:cNvPr id="3" name="내용 개체 틀 2"/>
          <p:cNvSpPr>
            <a:spLocks noGrp="1"/>
          </p:cNvSpPr>
          <p:nvPr>
            <p:ph idx="1"/>
          </p:nvPr>
        </p:nvSpPr>
        <p:spPr/>
        <p:txBody>
          <a:bodyPr/>
          <a:lstStyle/>
          <a:p>
            <a:r>
              <a:rPr lang="en-US" altLang="ko-KR" dirty="0"/>
              <a:t>Blackburn, </a:t>
            </a:r>
            <a:r>
              <a:rPr lang="en-US" altLang="ko-KR" dirty="0">
                <a:hlinkClick r:id="rId2" tooltip="Carol Greider"/>
              </a:rPr>
              <a:t>Carol </a:t>
            </a:r>
            <a:r>
              <a:rPr lang="en-US" altLang="ko-KR" dirty="0" err="1">
                <a:hlinkClick r:id="rId2" tooltip="Carol Greider"/>
              </a:rPr>
              <a:t>Greider</a:t>
            </a:r>
            <a:r>
              <a:rPr lang="en-US" altLang="ko-KR" dirty="0"/>
              <a:t>, and </a:t>
            </a:r>
            <a:r>
              <a:rPr lang="en-US" altLang="ko-KR" dirty="0">
                <a:hlinkClick r:id="rId3" tooltip="Jack Szostak"/>
              </a:rPr>
              <a:t>Jack </a:t>
            </a:r>
            <a:r>
              <a:rPr lang="en-US" altLang="ko-KR" dirty="0" err="1">
                <a:hlinkClick r:id="rId3" tooltip="Jack Szostak"/>
              </a:rPr>
              <a:t>Szostak</a:t>
            </a:r>
            <a:r>
              <a:rPr lang="en-US" altLang="ko-KR" dirty="0"/>
              <a:t> were awarded the 2009 </a:t>
            </a:r>
            <a:r>
              <a:rPr lang="en-US" altLang="ko-KR" dirty="0">
                <a:hlinkClick r:id="rId4" tooltip="Nobel Prize"/>
              </a:rPr>
              <a:t>Nobel Prize</a:t>
            </a:r>
            <a:r>
              <a:rPr lang="en-US" altLang="ko-KR" dirty="0"/>
              <a:t> in </a:t>
            </a:r>
            <a:r>
              <a:rPr lang="en-US" altLang="ko-KR" dirty="0">
                <a:hlinkClick r:id="rId5" tooltip="Nobel Prize in Physiology or Medicine"/>
              </a:rPr>
              <a:t>Physiology or Medicine</a:t>
            </a:r>
            <a:r>
              <a:rPr lang="en-US" altLang="ko-KR" dirty="0"/>
              <a:t> for the discovery of how chromosomes are protected by telomeres and the enzyme telomerase.</a:t>
            </a:r>
            <a:r>
              <a:rPr lang="en-US" altLang="ko-KR" baseline="30000" dirty="0">
                <a:hlinkClick r:id="rId6"/>
              </a:rPr>
              <a:t>[8]</a:t>
            </a:r>
            <a:endParaRPr lang="ko-KR" altLang="en-US" dirty="0"/>
          </a:p>
        </p:txBody>
      </p:sp>
    </p:spTree>
    <p:extLst>
      <p:ext uri="{BB962C8B-B14F-4D97-AF65-F5344CB8AC3E}">
        <p14:creationId xmlns:p14="http://schemas.microsoft.com/office/powerpoint/2010/main" val="38928207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E190A67-D103-640E-463D-C17D6E0123DA}"/>
              </a:ext>
            </a:extLst>
          </p:cNvPr>
          <p:cNvSpPr>
            <a:spLocks noGrp="1"/>
          </p:cNvSpPr>
          <p:nvPr>
            <p:ph type="title"/>
          </p:nvPr>
        </p:nvSpPr>
        <p:spPr>
          <a:xfrm>
            <a:off x="339437" y="235239"/>
            <a:ext cx="10515600" cy="1325563"/>
          </a:xfrm>
        </p:spPr>
        <p:txBody>
          <a:bodyPr/>
          <a:lstStyle/>
          <a:p>
            <a:r>
              <a:rPr lang="en-US" b="1" i="0" dirty="0">
                <a:solidFill>
                  <a:srgbClr val="202122"/>
                </a:solidFill>
                <a:effectLst/>
                <a:highlight>
                  <a:srgbClr val="FFFFFF"/>
                </a:highlight>
                <a:latin typeface="Arial" panose="020B0604020202020204" pitchFamily="34" charset="0"/>
              </a:rPr>
              <a:t>Elizabeth Helen Blackburn</a:t>
            </a:r>
            <a:endParaRPr lang="en-US" dirty="0"/>
          </a:p>
        </p:txBody>
      </p:sp>
      <p:sp>
        <p:nvSpPr>
          <p:cNvPr id="3" name="내용 개체 틀 2">
            <a:extLst>
              <a:ext uri="{FF2B5EF4-FFF2-40B4-BE49-F238E27FC236}">
                <a16:creationId xmlns:a16="http://schemas.microsoft.com/office/drawing/2014/main" id="{BD210DD1-E4E6-7E73-94D8-7B2FC88214E3}"/>
              </a:ext>
            </a:extLst>
          </p:cNvPr>
          <p:cNvSpPr>
            <a:spLocks noGrp="1"/>
          </p:cNvSpPr>
          <p:nvPr>
            <p:ph idx="1"/>
          </p:nvPr>
        </p:nvSpPr>
        <p:spPr>
          <a:xfrm>
            <a:off x="467591" y="1825625"/>
            <a:ext cx="7304809" cy="4667250"/>
          </a:xfrm>
        </p:spPr>
        <p:txBody>
          <a:bodyPr>
            <a:normAutofit/>
          </a:bodyPr>
          <a:lstStyle/>
          <a:p>
            <a:pPr algn="l"/>
            <a:r>
              <a:rPr lang="en-US" b="0" i="0" dirty="0">
                <a:solidFill>
                  <a:srgbClr val="202122"/>
                </a:solidFill>
                <a:effectLst/>
                <a:highlight>
                  <a:srgbClr val="FFFFFF"/>
                </a:highlight>
                <a:latin typeface="Arial" panose="020B0604020202020204" pitchFamily="34" charset="0"/>
              </a:rPr>
              <a:t>, </a:t>
            </a:r>
            <a:r>
              <a:rPr lang="en-US" b="0" i="0" u="none" strike="noStrike" dirty="0">
                <a:solidFill>
                  <a:srgbClr val="3366CC"/>
                </a:solidFill>
                <a:effectLst/>
                <a:highlight>
                  <a:srgbClr val="FFFFFF"/>
                </a:highlight>
                <a:latin typeface="Arial" panose="020B0604020202020204" pitchFamily="34" charset="0"/>
                <a:hlinkClick r:id="rId2" tooltip="Companion of the Order of Australia"/>
              </a:rPr>
              <a:t>AC</a:t>
            </a:r>
            <a:r>
              <a:rPr lang="en-US" b="0" i="0" dirty="0">
                <a:solidFill>
                  <a:srgbClr val="202122"/>
                </a:solidFill>
                <a:effectLst/>
                <a:highlight>
                  <a:srgbClr val="FFFFFF"/>
                </a:highlight>
                <a:latin typeface="Arial" panose="020B0604020202020204" pitchFamily="34" charset="0"/>
              </a:rPr>
              <a:t> </a:t>
            </a:r>
            <a:r>
              <a:rPr lang="en-US" b="0" i="0" u="none" strike="noStrike" dirty="0">
                <a:solidFill>
                  <a:srgbClr val="3366CC"/>
                </a:solidFill>
                <a:effectLst/>
                <a:highlight>
                  <a:srgbClr val="FFFFFF"/>
                </a:highlight>
                <a:latin typeface="Arial" panose="020B0604020202020204" pitchFamily="34" charset="0"/>
                <a:hlinkClick r:id="rId3" tooltip="Fellow of the Royal Society"/>
              </a:rPr>
              <a:t>FRS</a:t>
            </a:r>
            <a:r>
              <a:rPr lang="en-US" b="0" i="0" dirty="0">
                <a:solidFill>
                  <a:srgbClr val="202122"/>
                </a:solidFill>
                <a:effectLst/>
                <a:highlight>
                  <a:srgbClr val="FFFFFF"/>
                </a:highlight>
                <a:latin typeface="Arial" panose="020B0604020202020204" pitchFamily="34" charset="0"/>
              </a:rPr>
              <a:t> </a:t>
            </a:r>
            <a:r>
              <a:rPr lang="en-US" b="0" i="0" u="none" strike="noStrike" dirty="0">
                <a:solidFill>
                  <a:srgbClr val="3366CC"/>
                </a:solidFill>
                <a:effectLst/>
                <a:highlight>
                  <a:srgbClr val="FFFFFF"/>
                </a:highlight>
                <a:latin typeface="Arial" panose="020B0604020202020204" pitchFamily="34" charset="0"/>
                <a:hlinkClick r:id="rId4" tooltip="Fellow of the Australian Academy of Science"/>
              </a:rPr>
              <a:t>FAA</a:t>
            </a:r>
            <a:r>
              <a:rPr lang="en-US" b="0" i="0" dirty="0">
                <a:solidFill>
                  <a:srgbClr val="202122"/>
                </a:solidFill>
                <a:effectLst/>
                <a:highlight>
                  <a:srgbClr val="FFFFFF"/>
                </a:highlight>
                <a:latin typeface="Arial" panose="020B0604020202020204" pitchFamily="34" charset="0"/>
              </a:rPr>
              <a:t> </a:t>
            </a:r>
            <a:r>
              <a:rPr lang="en-US" b="0" i="0" u="none" strike="noStrike" dirty="0">
                <a:solidFill>
                  <a:srgbClr val="3366CC"/>
                </a:solidFill>
                <a:effectLst/>
                <a:highlight>
                  <a:srgbClr val="FFFFFF"/>
                </a:highlight>
                <a:latin typeface="Arial" panose="020B0604020202020204" pitchFamily="34" charset="0"/>
                <a:hlinkClick r:id="rId5" tooltip="Fellow of the Royal Society of New South Wales"/>
              </a:rPr>
              <a:t>FRSN</a:t>
            </a:r>
            <a:r>
              <a:rPr lang="en-US" b="0" i="0" u="none" strike="noStrike" baseline="30000" dirty="0">
                <a:solidFill>
                  <a:srgbClr val="3366CC"/>
                </a:solidFill>
                <a:effectLst/>
                <a:highlight>
                  <a:srgbClr val="FFFFFF"/>
                </a:highlight>
                <a:latin typeface="Arial" panose="020B0604020202020204" pitchFamily="34" charset="0"/>
                <a:hlinkClick r:id="rId6"/>
              </a:rPr>
              <a:t>[2]</a:t>
            </a:r>
            <a:r>
              <a:rPr lang="en-US" b="0" i="0" dirty="0">
                <a:solidFill>
                  <a:srgbClr val="202122"/>
                </a:solidFill>
                <a:effectLst/>
                <a:highlight>
                  <a:srgbClr val="FFFFFF"/>
                </a:highlight>
                <a:latin typeface="Arial" panose="020B0604020202020204" pitchFamily="34" charset="0"/>
              </a:rPr>
              <a:t> (born 26 November 1948) is an </a:t>
            </a:r>
            <a:r>
              <a:rPr lang="en-US" b="0" i="0" u="none" strike="noStrike" dirty="0">
                <a:solidFill>
                  <a:srgbClr val="3366CC"/>
                </a:solidFill>
                <a:effectLst/>
                <a:highlight>
                  <a:srgbClr val="FFFFFF"/>
                </a:highlight>
                <a:latin typeface="Arial" panose="020B0604020202020204" pitchFamily="34" charset="0"/>
                <a:hlinkClick r:id="rId7" tooltip="Australian Americans"/>
              </a:rPr>
              <a:t>Australian-American</a:t>
            </a:r>
            <a:r>
              <a:rPr lang="en-US" b="0" i="0" dirty="0">
                <a:solidFill>
                  <a:srgbClr val="202122"/>
                </a:solidFill>
                <a:effectLst/>
                <a:highlight>
                  <a:srgbClr val="FFFFFF"/>
                </a:highlight>
                <a:latin typeface="Arial" panose="020B0604020202020204" pitchFamily="34" charset="0"/>
              </a:rPr>
              <a:t> Nobel laureate who is the former president of the </a:t>
            </a:r>
            <a:r>
              <a:rPr lang="en-US" b="0" i="0" u="sng" dirty="0">
                <a:solidFill>
                  <a:srgbClr val="3366CC"/>
                </a:solidFill>
                <a:effectLst/>
                <a:highlight>
                  <a:srgbClr val="FFFFFF"/>
                </a:highlight>
                <a:latin typeface="Arial" panose="020B0604020202020204" pitchFamily="34" charset="0"/>
                <a:hlinkClick r:id="rId8"/>
              </a:rPr>
              <a:t>Salk Institute for Biological Studies</a:t>
            </a:r>
            <a:r>
              <a:rPr lang="en-US" b="0" i="0" dirty="0">
                <a:solidFill>
                  <a:srgbClr val="202122"/>
                </a:solidFill>
                <a:effectLst/>
                <a:highlight>
                  <a:srgbClr val="FFFFFF"/>
                </a:highlight>
                <a:latin typeface="Arial" panose="020B0604020202020204" pitchFamily="34" charset="0"/>
              </a:rPr>
              <a:t>.</a:t>
            </a:r>
            <a:r>
              <a:rPr lang="en-US" b="0" i="0" u="none" strike="noStrike" baseline="30000" dirty="0">
                <a:solidFill>
                  <a:srgbClr val="3366CC"/>
                </a:solidFill>
                <a:effectLst/>
                <a:highlight>
                  <a:srgbClr val="FFFFFF"/>
                </a:highlight>
                <a:latin typeface="Arial" panose="020B0604020202020204" pitchFamily="34" charset="0"/>
                <a:hlinkClick r:id="rId9"/>
              </a:rPr>
              <a:t>[3]</a:t>
            </a:r>
            <a:r>
              <a:rPr lang="en-US" b="0" i="0" dirty="0">
                <a:solidFill>
                  <a:srgbClr val="202122"/>
                </a:solidFill>
                <a:effectLst/>
                <a:highlight>
                  <a:srgbClr val="FFFFFF"/>
                </a:highlight>
                <a:latin typeface="Arial" panose="020B0604020202020204" pitchFamily="34" charset="0"/>
              </a:rPr>
              <a:t> </a:t>
            </a:r>
          </a:p>
          <a:p>
            <a:pPr algn="l"/>
            <a:r>
              <a:rPr lang="en-US" b="0" i="0" dirty="0">
                <a:solidFill>
                  <a:srgbClr val="202122"/>
                </a:solidFill>
                <a:effectLst/>
                <a:highlight>
                  <a:srgbClr val="FFFFFF"/>
                </a:highlight>
                <a:latin typeface="Arial" panose="020B0604020202020204" pitchFamily="34" charset="0"/>
              </a:rPr>
              <a:t>In 1984, Blackburn co-discovered </a:t>
            </a:r>
            <a:r>
              <a:rPr lang="en-US" b="0" i="0" u="none" strike="noStrike" dirty="0">
                <a:solidFill>
                  <a:srgbClr val="3366CC"/>
                </a:solidFill>
                <a:effectLst/>
                <a:highlight>
                  <a:srgbClr val="FFFFFF"/>
                </a:highlight>
                <a:latin typeface="Arial" panose="020B0604020202020204" pitchFamily="34" charset="0"/>
                <a:hlinkClick r:id="rId10" tooltip="Telomerase"/>
              </a:rPr>
              <a:t>telomerase</a:t>
            </a:r>
            <a:r>
              <a:rPr lang="en-US" b="0" i="0" dirty="0">
                <a:solidFill>
                  <a:srgbClr val="202122"/>
                </a:solidFill>
                <a:effectLst/>
                <a:highlight>
                  <a:srgbClr val="FFFFFF"/>
                </a:highlight>
                <a:latin typeface="Arial" panose="020B0604020202020204" pitchFamily="34" charset="0"/>
              </a:rPr>
              <a:t>, the </a:t>
            </a:r>
            <a:r>
              <a:rPr lang="en-US" b="0" i="0" u="none" strike="noStrike" dirty="0">
                <a:solidFill>
                  <a:srgbClr val="3366CC"/>
                </a:solidFill>
                <a:effectLst/>
                <a:highlight>
                  <a:srgbClr val="FFFFFF"/>
                </a:highlight>
                <a:latin typeface="Arial" panose="020B0604020202020204" pitchFamily="34" charset="0"/>
                <a:hlinkClick r:id="rId11" tooltip="Enzyme"/>
              </a:rPr>
              <a:t>enzyme</a:t>
            </a:r>
            <a:r>
              <a:rPr lang="en-US" b="0" i="0" dirty="0">
                <a:solidFill>
                  <a:srgbClr val="202122"/>
                </a:solidFill>
                <a:effectLst/>
                <a:highlight>
                  <a:srgbClr val="FFFFFF"/>
                </a:highlight>
                <a:latin typeface="Arial" panose="020B0604020202020204" pitchFamily="34" charset="0"/>
              </a:rPr>
              <a:t> that replenishes the telomere, with </a:t>
            </a:r>
            <a:r>
              <a:rPr lang="en-US" b="0" i="0" u="none" strike="noStrike" dirty="0">
                <a:solidFill>
                  <a:srgbClr val="3366CC"/>
                </a:solidFill>
                <a:effectLst/>
                <a:highlight>
                  <a:srgbClr val="FFFFFF"/>
                </a:highlight>
                <a:latin typeface="Arial" panose="020B0604020202020204" pitchFamily="34" charset="0"/>
                <a:hlinkClick r:id="rId12" tooltip="Carol W. Greider"/>
              </a:rPr>
              <a:t>Carol W. </a:t>
            </a:r>
            <a:r>
              <a:rPr lang="en-US" b="0" i="0" u="none" strike="noStrike" dirty="0" err="1">
                <a:solidFill>
                  <a:srgbClr val="3366CC"/>
                </a:solidFill>
                <a:effectLst/>
                <a:highlight>
                  <a:srgbClr val="FFFFFF"/>
                </a:highlight>
                <a:latin typeface="Arial" panose="020B0604020202020204" pitchFamily="34" charset="0"/>
                <a:hlinkClick r:id="rId12" tooltip="Carol W. Greider"/>
              </a:rPr>
              <a:t>Greider</a:t>
            </a:r>
            <a:r>
              <a:rPr lang="en-US" b="0" i="0" dirty="0">
                <a:solidFill>
                  <a:srgbClr val="202122"/>
                </a:solidFill>
                <a:effectLst/>
                <a:highlight>
                  <a:srgbClr val="FFFFFF"/>
                </a:highlight>
                <a:latin typeface="Arial" panose="020B0604020202020204" pitchFamily="34" charset="0"/>
              </a:rPr>
              <a:t>. </a:t>
            </a:r>
          </a:p>
          <a:p>
            <a:pPr algn="l"/>
            <a:r>
              <a:rPr lang="en-US" b="0" i="0" dirty="0">
                <a:solidFill>
                  <a:srgbClr val="202122"/>
                </a:solidFill>
                <a:effectLst/>
                <a:highlight>
                  <a:srgbClr val="FFFFFF"/>
                </a:highlight>
                <a:latin typeface="Arial" panose="020B0604020202020204" pitchFamily="34" charset="0"/>
              </a:rPr>
              <a:t>2009 </a:t>
            </a:r>
            <a:r>
              <a:rPr lang="en-US" b="0" i="0" u="none" strike="noStrike" dirty="0">
                <a:solidFill>
                  <a:srgbClr val="3366CC"/>
                </a:solidFill>
                <a:effectLst/>
                <a:highlight>
                  <a:srgbClr val="FFFFFF"/>
                </a:highlight>
                <a:latin typeface="Arial" panose="020B0604020202020204" pitchFamily="34" charset="0"/>
                <a:hlinkClick r:id="rId13" tooltip="Nobel Prize in Physiology or Medicine"/>
              </a:rPr>
              <a:t>Nobel Prize in Physiology or Medicine</a:t>
            </a:r>
            <a:r>
              <a:rPr lang="en-US" b="0" i="0" dirty="0">
                <a:solidFill>
                  <a:srgbClr val="202122"/>
                </a:solidFill>
                <a:effectLst/>
                <a:highlight>
                  <a:srgbClr val="FFFFFF"/>
                </a:highlight>
                <a:latin typeface="Arial" panose="020B0604020202020204" pitchFamily="34" charset="0"/>
              </a:rPr>
              <a:t>, sharing it with </a:t>
            </a:r>
            <a:r>
              <a:rPr lang="en-US" b="0" i="0" u="none" strike="noStrike" dirty="0">
                <a:solidFill>
                  <a:srgbClr val="3366CC"/>
                </a:solidFill>
                <a:effectLst/>
                <a:highlight>
                  <a:srgbClr val="FFFFFF"/>
                </a:highlight>
                <a:latin typeface="Arial" panose="020B0604020202020204" pitchFamily="34" charset="0"/>
                <a:hlinkClick r:id="rId12" tooltip="Carol W. Greider"/>
              </a:rPr>
              <a:t>Carol W. </a:t>
            </a:r>
            <a:r>
              <a:rPr lang="en-US" b="0" i="0" u="none" strike="noStrike" dirty="0" err="1">
                <a:solidFill>
                  <a:srgbClr val="3366CC"/>
                </a:solidFill>
                <a:effectLst/>
                <a:highlight>
                  <a:srgbClr val="FFFFFF"/>
                </a:highlight>
                <a:latin typeface="Arial" panose="020B0604020202020204" pitchFamily="34" charset="0"/>
                <a:hlinkClick r:id="rId12" tooltip="Carol W. Greider"/>
              </a:rPr>
              <a:t>Greider</a:t>
            </a:r>
            <a:r>
              <a:rPr lang="en-US" b="0" i="0" dirty="0">
                <a:solidFill>
                  <a:srgbClr val="202122"/>
                </a:solidFill>
                <a:effectLst/>
                <a:highlight>
                  <a:srgbClr val="FFFFFF"/>
                </a:highlight>
                <a:latin typeface="Arial" panose="020B0604020202020204" pitchFamily="34" charset="0"/>
              </a:rPr>
              <a:t> and </a:t>
            </a:r>
            <a:r>
              <a:rPr lang="en-US" b="0" i="0" u="none" strike="noStrike" dirty="0">
                <a:solidFill>
                  <a:srgbClr val="3366CC"/>
                </a:solidFill>
                <a:effectLst/>
                <a:highlight>
                  <a:srgbClr val="FFFFFF"/>
                </a:highlight>
                <a:latin typeface="Arial" panose="020B0604020202020204" pitchFamily="34" charset="0"/>
                <a:hlinkClick r:id="rId14" tooltip="Jack W. Szostak"/>
              </a:rPr>
              <a:t>Jack W. </a:t>
            </a:r>
            <a:r>
              <a:rPr lang="en-US" b="0" i="0" u="none" strike="noStrike" dirty="0" err="1">
                <a:solidFill>
                  <a:srgbClr val="3366CC"/>
                </a:solidFill>
                <a:effectLst/>
                <a:highlight>
                  <a:srgbClr val="FFFFFF"/>
                </a:highlight>
                <a:latin typeface="Arial" panose="020B0604020202020204" pitchFamily="34" charset="0"/>
                <a:hlinkClick r:id="rId14" tooltip="Jack W. Szostak"/>
              </a:rPr>
              <a:t>Szostak</a:t>
            </a:r>
            <a:r>
              <a:rPr lang="en-US" b="0" i="0" dirty="0">
                <a:solidFill>
                  <a:srgbClr val="202122"/>
                </a:solidFill>
                <a:effectLst/>
                <a:highlight>
                  <a:srgbClr val="FFFFFF"/>
                </a:highlight>
                <a:latin typeface="Arial" panose="020B0604020202020204" pitchFamily="34" charset="0"/>
              </a:rPr>
              <a:t>, becoming the first Australian woman Nobel laureate.</a:t>
            </a:r>
          </a:p>
          <a:p>
            <a:endParaRPr lang="en-US" dirty="0"/>
          </a:p>
        </p:txBody>
      </p:sp>
      <p:pic>
        <p:nvPicPr>
          <p:cNvPr id="1026" name="Picture 2" descr="undefined">
            <a:extLst>
              <a:ext uri="{FF2B5EF4-FFF2-40B4-BE49-F238E27FC236}">
                <a16:creationId xmlns:a16="http://schemas.microsoft.com/office/drawing/2014/main" id="{468DF842-9082-117C-6135-85D9D4DC7348}"/>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320065" y="1148194"/>
            <a:ext cx="3807858" cy="5709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52043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8DCA177-39CB-482F-A1AF-83374901468F}"/>
              </a:ext>
            </a:extLst>
          </p:cNvPr>
          <p:cNvSpPr>
            <a:spLocks noGrp="1"/>
          </p:cNvSpPr>
          <p:nvPr>
            <p:ph type="title"/>
          </p:nvPr>
        </p:nvSpPr>
        <p:spPr/>
        <p:txBody>
          <a:bodyPr/>
          <a:lstStyle/>
          <a:p>
            <a:r>
              <a:rPr lang="en-US" dirty="0">
                <a:solidFill>
                  <a:srgbClr val="3366CC"/>
                </a:solidFill>
                <a:highlight>
                  <a:srgbClr val="FFFFFF"/>
                </a:highlight>
                <a:latin typeface="Arial" panose="020B0604020202020204" pitchFamily="34" charset="0"/>
              </a:rPr>
              <a:t>Elizabeth Blackburn</a:t>
            </a:r>
            <a:endParaRPr lang="en-US" dirty="0"/>
          </a:p>
        </p:txBody>
      </p:sp>
      <p:sp>
        <p:nvSpPr>
          <p:cNvPr id="3" name="내용 개체 틀 2">
            <a:extLst>
              <a:ext uri="{FF2B5EF4-FFF2-40B4-BE49-F238E27FC236}">
                <a16:creationId xmlns:a16="http://schemas.microsoft.com/office/drawing/2014/main" id="{F79FA047-A0AC-FCE5-0A73-51D954A178B2}"/>
              </a:ext>
            </a:extLst>
          </p:cNvPr>
          <p:cNvSpPr>
            <a:spLocks noGrp="1"/>
          </p:cNvSpPr>
          <p:nvPr>
            <p:ph idx="1"/>
          </p:nvPr>
        </p:nvSpPr>
        <p:spPr/>
        <p:txBody>
          <a:bodyPr/>
          <a:lstStyle/>
          <a:p>
            <a:r>
              <a:rPr lang="en-US" b="0" i="0" dirty="0">
                <a:solidFill>
                  <a:srgbClr val="202122"/>
                </a:solidFill>
                <a:effectLst/>
                <a:highlight>
                  <a:srgbClr val="FFFFFF"/>
                </a:highlight>
                <a:latin typeface="Arial" panose="020B0604020202020204" pitchFamily="34" charset="0"/>
              </a:rPr>
              <a:t>In 1975–1977, </a:t>
            </a:r>
            <a:r>
              <a:rPr lang="en-US" b="0" i="0" u="none" strike="noStrike" dirty="0">
                <a:solidFill>
                  <a:srgbClr val="3366CC"/>
                </a:solidFill>
                <a:effectLst/>
                <a:highlight>
                  <a:srgbClr val="FFFFFF"/>
                </a:highlight>
                <a:latin typeface="Arial" panose="020B0604020202020204" pitchFamily="34" charset="0"/>
                <a:hlinkClick r:id="rId2" tooltip="Elizabeth Blackburn"/>
              </a:rPr>
              <a:t>Elizabeth Blackburn</a:t>
            </a:r>
            <a:r>
              <a:rPr lang="en-US" b="0" i="0" dirty="0">
                <a:solidFill>
                  <a:srgbClr val="202122"/>
                </a:solidFill>
                <a:effectLst/>
                <a:highlight>
                  <a:srgbClr val="FFFFFF"/>
                </a:highlight>
                <a:latin typeface="Arial" panose="020B0604020202020204" pitchFamily="34" charset="0"/>
              </a:rPr>
              <a:t>, working as a postdoctoral fellow at </a:t>
            </a:r>
            <a:r>
              <a:rPr lang="en-US" b="0" i="0" u="none" strike="noStrike" dirty="0">
                <a:solidFill>
                  <a:srgbClr val="3366CC"/>
                </a:solidFill>
                <a:effectLst/>
                <a:highlight>
                  <a:srgbClr val="FFFFFF"/>
                </a:highlight>
                <a:latin typeface="Arial" panose="020B0604020202020204" pitchFamily="34" charset="0"/>
                <a:hlinkClick r:id="rId3" tooltip="Yale University"/>
              </a:rPr>
              <a:t>Yale University</a:t>
            </a:r>
            <a:r>
              <a:rPr lang="en-US" b="0" i="0" dirty="0">
                <a:solidFill>
                  <a:srgbClr val="202122"/>
                </a:solidFill>
                <a:effectLst/>
                <a:highlight>
                  <a:srgbClr val="FFFFFF"/>
                </a:highlight>
                <a:latin typeface="Arial" panose="020B0604020202020204" pitchFamily="34" charset="0"/>
              </a:rPr>
              <a:t> with </a:t>
            </a:r>
            <a:r>
              <a:rPr lang="en-US" b="0" i="0" u="none" strike="noStrike" dirty="0">
                <a:solidFill>
                  <a:srgbClr val="3366CC"/>
                </a:solidFill>
                <a:effectLst/>
                <a:highlight>
                  <a:srgbClr val="FFFFFF"/>
                </a:highlight>
                <a:latin typeface="Arial" panose="020B0604020202020204" pitchFamily="34" charset="0"/>
                <a:hlinkClick r:id="rId4" tooltip="Joseph G. Gall"/>
              </a:rPr>
              <a:t>Joseph G. Gall</a:t>
            </a:r>
            <a:r>
              <a:rPr lang="en-US" b="0" i="0" dirty="0">
                <a:solidFill>
                  <a:srgbClr val="202122"/>
                </a:solidFill>
                <a:effectLst/>
                <a:highlight>
                  <a:srgbClr val="FFFFFF"/>
                </a:highlight>
                <a:latin typeface="Arial" panose="020B0604020202020204" pitchFamily="34" charset="0"/>
              </a:rPr>
              <a:t>, discovered the unusual nature of telomeres, with their simple repeated DNA sequences composing chromosome ends.</a:t>
            </a:r>
            <a:r>
              <a:rPr lang="en-US" b="0" i="0" u="none" strike="noStrike" baseline="30000" dirty="0">
                <a:solidFill>
                  <a:srgbClr val="3366CC"/>
                </a:solidFill>
                <a:effectLst/>
                <a:highlight>
                  <a:srgbClr val="FFFFFF"/>
                </a:highlight>
                <a:latin typeface="Arial" panose="020B0604020202020204" pitchFamily="34" charset="0"/>
                <a:hlinkClick r:id="rId5"/>
              </a:rPr>
              <a:t>[6]</a:t>
            </a:r>
            <a:r>
              <a:rPr lang="en-US" b="0" i="0" dirty="0">
                <a:solidFill>
                  <a:srgbClr val="202122"/>
                </a:solidFill>
                <a:effectLst/>
                <a:highlight>
                  <a:srgbClr val="FFFFFF"/>
                </a:highlight>
                <a:latin typeface="Arial" panose="020B0604020202020204" pitchFamily="34" charset="0"/>
              </a:rPr>
              <a:t> Blackburn, </a:t>
            </a:r>
            <a:r>
              <a:rPr lang="en-US" b="0" i="0" u="none" strike="noStrike" dirty="0">
                <a:solidFill>
                  <a:srgbClr val="3366CC"/>
                </a:solidFill>
                <a:effectLst/>
                <a:highlight>
                  <a:srgbClr val="FFFFFF"/>
                </a:highlight>
                <a:latin typeface="Arial" panose="020B0604020202020204" pitchFamily="34" charset="0"/>
                <a:hlinkClick r:id="rId6" tooltip="Carol Greider"/>
              </a:rPr>
              <a:t>Carol </a:t>
            </a:r>
            <a:r>
              <a:rPr lang="en-US" b="0" i="0" u="none" strike="noStrike" dirty="0" err="1">
                <a:solidFill>
                  <a:srgbClr val="3366CC"/>
                </a:solidFill>
                <a:effectLst/>
                <a:highlight>
                  <a:srgbClr val="FFFFFF"/>
                </a:highlight>
                <a:latin typeface="Arial" panose="020B0604020202020204" pitchFamily="34" charset="0"/>
                <a:hlinkClick r:id="rId6" tooltip="Carol Greider"/>
              </a:rPr>
              <a:t>Greider</a:t>
            </a:r>
            <a:r>
              <a:rPr lang="en-US" b="0" i="0" dirty="0">
                <a:solidFill>
                  <a:srgbClr val="202122"/>
                </a:solidFill>
                <a:effectLst/>
                <a:highlight>
                  <a:srgbClr val="FFFFFF"/>
                </a:highlight>
                <a:latin typeface="Arial" panose="020B0604020202020204" pitchFamily="34" charset="0"/>
              </a:rPr>
              <a:t>, and </a:t>
            </a:r>
            <a:r>
              <a:rPr lang="en-US" b="0" i="0" u="none" strike="noStrike" dirty="0">
                <a:solidFill>
                  <a:srgbClr val="3366CC"/>
                </a:solidFill>
                <a:effectLst/>
                <a:highlight>
                  <a:srgbClr val="FFFFFF"/>
                </a:highlight>
                <a:latin typeface="Arial" panose="020B0604020202020204" pitchFamily="34" charset="0"/>
                <a:hlinkClick r:id="rId7" tooltip="Jack Szostak"/>
              </a:rPr>
              <a:t>Jack </a:t>
            </a:r>
            <a:r>
              <a:rPr lang="en-US" b="0" i="0" u="none" strike="noStrike" dirty="0" err="1">
                <a:solidFill>
                  <a:srgbClr val="3366CC"/>
                </a:solidFill>
                <a:effectLst/>
                <a:highlight>
                  <a:srgbClr val="FFFFFF"/>
                </a:highlight>
                <a:latin typeface="Arial" panose="020B0604020202020204" pitchFamily="34" charset="0"/>
                <a:hlinkClick r:id="rId7" tooltip="Jack Szostak"/>
              </a:rPr>
              <a:t>Szostak</a:t>
            </a:r>
            <a:r>
              <a:rPr lang="en-US" b="0" i="0" dirty="0">
                <a:solidFill>
                  <a:srgbClr val="202122"/>
                </a:solidFill>
                <a:effectLst/>
                <a:highlight>
                  <a:srgbClr val="FFFFFF"/>
                </a:highlight>
                <a:latin typeface="Arial" panose="020B0604020202020204" pitchFamily="34" charset="0"/>
              </a:rPr>
              <a:t> were awarded the </a:t>
            </a:r>
            <a:r>
              <a:rPr lang="en-US" b="0" i="0" u="none" strike="noStrike" dirty="0">
                <a:solidFill>
                  <a:srgbClr val="3366CC"/>
                </a:solidFill>
                <a:effectLst/>
                <a:highlight>
                  <a:srgbClr val="FFFFFF"/>
                </a:highlight>
                <a:latin typeface="Arial" panose="020B0604020202020204" pitchFamily="34" charset="0"/>
                <a:hlinkClick r:id="rId8" tooltip="List of Nobel laureates in Physiology or Medicine"/>
              </a:rPr>
              <a:t>2009</a:t>
            </a:r>
            <a:r>
              <a:rPr lang="en-US" b="0" i="0" dirty="0">
                <a:solidFill>
                  <a:srgbClr val="202122"/>
                </a:solidFill>
                <a:effectLst/>
                <a:highlight>
                  <a:srgbClr val="FFFFFF"/>
                </a:highlight>
                <a:latin typeface="Arial" panose="020B0604020202020204" pitchFamily="34" charset="0"/>
              </a:rPr>
              <a:t> </a:t>
            </a:r>
            <a:r>
              <a:rPr lang="en-US" b="0" i="0" u="none" strike="noStrike" dirty="0">
                <a:solidFill>
                  <a:srgbClr val="3366CC"/>
                </a:solidFill>
                <a:effectLst/>
                <a:highlight>
                  <a:srgbClr val="FFFFFF"/>
                </a:highlight>
                <a:latin typeface="Arial" panose="020B0604020202020204" pitchFamily="34" charset="0"/>
                <a:hlinkClick r:id="rId9" tooltip="Nobel Prize in Physiology or Medicine"/>
              </a:rPr>
              <a:t>Nobel Prize in Physiology or Medicine</a:t>
            </a:r>
            <a:r>
              <a:rPr lang="en-US" b="0" i="0" dirty="0">
                <a:solidFill>
                  <a:srgbClr val="202122"/>
                </a:solidFill>
                <a:effectLst/>
                <a:highlight>
                  <a:srgbClr val="FFFFFF"/>
                </a:highlight>
                <a:latin typeface="Arial" panose="020B0604020202020204" pitchFamily="34" charset="0"/>
              </a:rPr>
              <a:t> for the discovery of how chromosomes are protected by telomeres and the </a:t>
            </a:r>
            <a:r>
              <a:rPr lang="en-US" b="0" i="0" u="none" strike="noStrike" dirty="0">
                <a:solidFill>
                  <a:srgbClr val="3366CC"/>
                </a:solidFill>
                <a:effectLst/>
                <a:highlight>
                  <a:srgbClr val="FFFFFF"/>
                </a:highlight>
                <a:latin typeface="Arial" panose="020B0604020202020204" pitchFamily="34" charset="0"/>
                <a:hlinkClick r:id="rId10" tooltip="Enzyme"/>
              </a:rPr>
              <a:t>enzyme</a:t>
            </a:r>
            <a:r>
              <a:rPr lang="en-US" b="0" i="0" dirty="0">
                <a:solidFill>
                  <a:srgbClr val="202122"/>
                </a:solidFill>
                <a:effectLst/>
                <a:highlight>
                  <a:srgbClr val="FFFFFF"/>
                </a:highlight>
                <a:latin typeface="Arial" panose="020B0604020202020204" pitchFamily="34" charset="0"/>
              </a:rPr>
              <a:t> </a:t>
            </a:r>
            <a:r>
              <a:rPr lang="en-US" b="0" i="0" u="none" strike="noStrike" dirty="0">
                <a:solidFill>
                  <a:srgbClr val="3366CC"/>
                </a:solidFill>
                <a:effectLst/>
                <a:highlight>
                  <a:srgbClr val="FFFFFF"/>
                </a:highlight>
                <a:latin typeface="Arial" panose="020B0604020202020204" pitchFamily="34" charset="0"/>
                <a:hlinkClick r:id="rId11" tooltip="Telomerase"/>
              </a:rPr>
              <a:t>telomerase</a:t>
            </a:r>
            <a:r>
              <a:rPr lang="en-US" b="0" i="0" dirty="0">
                <a:solidFill>
                  <a:srgbClr val="202122"/>
                </a:solidFill>
                <a:effectLst/>
                <a:highlight>
                  <a:srgbClr val="FFFFFF"/>
                </a:highlight>
                <a:latin typeface="Arial" panose="020B0604020202020204" pitchFamily="34" charset="0"/>
              </a:rPr>
              <a:t>.</a:t>
            </a:r>
            <a:r>
              <a:rPr lang="en-US" b="0" i="0" u="none" strike="noStrike" baseline="30000" dirty="0">
                <a:solidFill>
                  <a:srgbClr val="3366CC"/>
                </a:solidFill>
                <a:effectLst/>
                <a:highlight>
                  <a:srgbClr val="FFFFFF"/>
                </a:highlight>
                <a:latin typeface="Arial" panose="020B0604020202020204" pitchFamily="34" charset="0"/>
                <a:hlinkClick r:id="rId12"/>
              </a:rPr>
              <a:t>[7]</a:t>
            </a:r>
            <a:endParaRPr lang="en-US" dirty="0"/>
          </a:p>
        </p:txBody>
      </p:sp>
    </p:spTree>
    <p:extLst>
      <p:ext uri="{BB962C8B-B14F-4D97-AF65-F5344CB8AC3E}">
        <p14:creationId xmlns:p14="http://schemas.microsoft.com/office/powerpoint/2010/main" val="33830086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14504B9-0C3D-A127-3739-148438B0CA9D}"/>
              </a:ext>
            </a:extLst>
          </p:cNvPr>
          <p:cNvSpPr>
            <a:spLocks noGrp="1"/>
          </p:cNvSpPr>
          <p:nvPr>
            <p:ph type="title"/>
          </p:nvPr>
        </p:nvSpPr>
        <p:spPr/>
        <p:txBody>
          <a:bodyPr>
            <a:normAutofit/>
          </a:bodyPr>
          <a:lstStyle/>
          <a:p>
            <a:r>
              <a:rPr lang="en-US" sz="5400" dirty="0"/>
              <a:t>Sanger and MRC-LMB</a:t>
            </a:r>
          </a:p>
        </p:txBody>
      </p:sp>
      <p:sp>
        <p:nvSpPr>
          <p:cNvPr id="3" name="내용 개체 틀 2">
            <a:extLst>
              <a:ext uri="{FF2B5EF4-FFF2-40B4-BE49-F238E27FC236}">
                <a16:creationId xmlns:a16="http://schemas.microsoft.com/office/drawing/2014/main" id="{33485A5B-05A1-A300-ED83-9E8390C1098E}"/>
              </a:ext>
            </a:extLst>
          </p:cNvPr>
          <p:cNvSpPr>
            <a:spLocks noGrp="1"/>
          </p:cNvSpPr>
          <p:nvPr>
            <p:ph idx="1"/>
          </p:nvPr>
        </p:nvSpPr>
        <p:spPr/>
        <p:txBody>
          <a:bodyPr>
            <a:normAutofit/>
          </a:bodyPr>
          <a:lstStyle/>
          <a:p>
            <a:r>
              <a:rPr lang="en-US" sz="3600" b="0" i="0" dirty="0">
                <a:solidFill>
                  <a:srgbClr val="202122"/>
                </a:solidFill>
                <a:effectLst/>
                <a:highlight>
                  <a:srgbClr val="FFFFFF"/>
                </a:highlight>
                <a:latin typeface="Arial" panose="020B0604020202020204" pitchFamily="34" charset="0"/>
              </a:rPr>
              <a:t>Blackburn then went to receive her </a:t>
            </a:r>
            <a:r>
              <a:rPr lang="en-US" sz="3600" b="0" i="0" u="none" strike="noStrike" dirty="0">
                <a:solidFill>
                  <a:srgbClr val="3366CC"/>
                </a:solidFill>
                <a:effectLst/>
                <a:highlight>
                  <a:srgbClr val="FFFFFF"/>
                </a:highlight>
                <a:latin typeface="Arial" panose="020B0604020202020204" pitchFamily="34" charset="0"/>
                <a:hlinkClick r:id="rId2" tooltip="PhD"/>
              </a:rPr>
              <a:t>PhD</a:t>
            </a:r>
            <a:r>
              <a:rPr lang="en-US" sz="3600" b="0" i="0" dirty="0">
                <a:solidFill>
                  <a:srgbClr val="202122"/>
                </a:solidFill>
                <a:effectLst/>
                <a:highlight>
                  <a:srgbClr val="FFFFFF"/>
                </a:highlight>
                <a:latin typeface="Arial" panose="020B0604020202020204" pitchFamily="34" charset="0"/>
              </a:rPr>
              <a:t> in 1975 from </a:t>
            </a:r>
            <a:r>
              <a:rPr lang="en-US" sz="3600" b="0" i="0" u="none" strike="noStrike" dirty="0">
                <a:solidFill>
                  <a:srgbClr val="3366CC"/>
                </a:solidFill>
                <a:effectLst/>
                <a:highlight>
                  <a:srgbClr val="FFFFFF"/>
                </a:highlight>
                <a:latin typeface="Arial" panose="020B0604020202020204" pitchFamily="34" charset="0"/>
                <a:hlinkClick r:id="rId3" tooltip="Darwin College, Cambridge"/>
              </a:rPr>
              <a:t>Darwin College</a:t>
            </a:r>
            <a:r>
              <a:rPr lang="en-US" sz="3600" b="0" i="0" dirty="0">
                <a:solidFill>
                  <a:srgbClr val="202122"/>
                </a:solidFill>
                <a:effectLst/>
                <a:highlight>
                  <a:srgbClr val="FFFFFF"/>
                </a:highlight>
                <a:latin typeface="Arial" panose="020B0604020202020204" pitchFamily="34" charset="0"/>
              </a:rPr>
              <a:t> at the </a:t>
            </a:r>
            <a:r>
              <a:rPr lang="en-US" sz="3600" b="0" i="0" u="none" strike="noStrike" dirty="0">
                <a:solidFill>
                  <a:srgbClr val="3366CC"/>
                </a:solidFill>
                <a:effectLst/>
                <a:highlight>
                  <a:srgbClr val="FFFFFF"/>
                </a:highlight>
                <a:latin typeface="Arial" panose="020B0604020202020204" pitchFamily="34" charset="0"/>
                <a:hlinkClick r:id="rId4" tooltip="University of Cambridge"/>
              </a:rPr>
              <a:t>University of Cambridge</a:t>
            </a:r>
            <a:r>
              <a:rPr lang="en-US" sz="3600" b="0" i="0" dirty="0">
                <a:solidFill>
                  <a:srgbClr val="202122"/>
                </a:solidFill>
                <a:effectLst/>
                <a:highlight>
                  <a:srgbClr val="FFFFFF"/>
                </a:highlight>
                <a:latin typeface="Arial" panose="020B0604020202020204" pitchFamily="34" charset="0"/>
              </a:rPr>
              <a:t>,</a:t>
            </a:r>
            <a:r>
              <a:rPr lang="en-US" sz="3600" b="0" i="0" u="none" strike="noStrike" baseline="30000" dirty="0">
                <a:solidFill>
                  <a:srgbClr val="3366CC"/>
                </a:solidFill>
                <a:effectLst/>
                <a:highlight>
                  <a:srgbClr val="FFFFFF"/>
                </a:highlight>
                <a:latin typeface="Arial" panose="020B0604020202020204" pitchFamily="34" charset="0"/>
                <a:hlinkClick r:id="rId5"/>
              </a:rPr>
              <a:t>[6]</a:t>
            </a:r>
            <a:r>
              <a:rPr lang="en-US" sz="3600" b="0" i="0" dirty="0">
                <a:solidFill>
                  <a:srgbClr val="202122"/>
                </a:solidFill>
                <a:effectLst/>
                <a:highlight>
                  <a:srgbClr val="FFFFFF"/>
                </a:highlight>
                <a:latin typeface="Arial" panose="020B0604020202020204" pitchFamily="34" charset="0"/>
              </a:rPr>
              <a:t> </a:t>
            </a:r>
          </a:p>
          <a:p>
            <a:r>
              <a:rPr lang="en-US" sz="3600" dirty="0">
                <a:solidFill>
                  <a:srgbClr val="202122"/>
                </a:solidFill>
                <a:highlight>
                  <a:srgbClr val="FFFFFF"/>
                </a:highlight>
                <a:latin typeface="Arial" panose="020B0604020202020204" pitchFamily="34" charset="0"/>
              </a:rPr>
              <a:t> W</a:t>
            </a:r>
            <a:r>
              <a:rPr lang="en-US" sz="3600" b="0" i="0" dirty="0">
                <a:solidFill>
                  <a:srgbClr val="202122"/>
                </a:solidFill>
                <a:effectLst/>
                <a:highlight>
                  <a:srgbClr val="FFFFFF"/>
                </a:highlight>
                <a:latin typeface="Arial" panose="020B0604020202020204" pitchFamily="34" charset="0"/>
              </a:rPr>
              <a:t>ith </a:t>
            </a:r>
            <a:r>
              <a:rPr lang="en-US" sz="3600" b="0" i="0" u="none" strike="noStrike" dirty="0">
                <a:solidFill>
                  <a:srgbClr val="3366CC"/>
                </a:solidFill>
                <a:effectLst/>
                <a:highlight>
                  <a:srgbClr val="FFFFFF"/>
                </a:highlight>
                <a:latin typeface="Arial" panose="020B0604020202020204" pitchFamily="34" charset="0"/>
                <a:hlinkClick r:id="rId6" tooltip="Frederick Sanger"/>
              </a:rPr>
              <a:t>Frederick Sanger</a:t>
            </a:r>
            <a:r>
              <a:rPr lang="en-US" sz="3600" b="0" i="0" dirty="0">
                <a:solidFill>
                  <a:srgbClr val="202122"/>
                </a:solidFill>
                <a:effectLst/>
                <a:highlight>
                  <a:srgbClr val="FFFFFF"/>
                </a:highlight>
                <a:latin typeface="Arial" panose="020B0604020202020204" pitchFamily="34" charset="0"/>
              </a:rPr>
              <a:t> at the </a:t>
            </a:r>
            <a:r>
              <a:rPr lang="en-US" sz="3600" b="0" i="0" u="none" strike="noStrike" dirty="0">
                <a:solidFill>
                  <a:srgbClr val="3366CC"/>
                </a:solidFill>
                <a:effectLst/>
                <a:highlight>
                  <a:srgbClr val="FFFFFF"/>
                </a:highlight>
                <a:latin typeface="Arial" panose="020B0604020202020204" pitchFamily="34" charset="0"/>
                <a:hlinkClick r:id="rId7" tooltip="MRC Laboratory of Molecular Biology"/>
              </a:rPr>
              <a:t>MRC Laboratory of Molecular Biology</a:t>
            </a:r>
            <a:r>
              <a:rPr lang="en-US" sz="3600" b="0" i="0" dirty="0">
                <a:solidFill>
                  <a:srgbClr val="202122"/>
                </a:solidFill>
                <a:effectLst/>
                <a:highlight>
                  <a:srgbClr val="FFFFFF"/>
                </a:highlight>
                <a:latin typeface="Arial" panose="020B0604020202020204" pitchFamily="34" charset="0"/>
              </a:rPr>
              <a:t> developing methods to sequence DNA using RNA, as well as studying the bacteriophage </a:t>
            </a:r>
            <a:r>
              <a:rPr lang="en-US" sz="3600" b="0" i="0" u="none" strike="noStrike" dirty="0">
                <a:solidFill>
                  <a:srgbClr val="3366CC"/>
                </a:solidFill>
                <a:effectLst/>
                <a:highlight>
                  <a:srgbClr val="FFFFFF"/>
                </a:highlight>
                <a:latin typeface="Arial" panose="020B0604020202020204" pitchFamily="34" charset="0"/>
                <a:hlinkClick r:id="rId8" tooltip="Phi X 174"/>
              </a:rPr>
              <a:t>Phi X 174</a:t>
            </a:r>
            <a:r>
              <a:rPr lang="en-US" sz="3600" b="0" i="0" dirty="0">
                <a:solidFill>
                  <a:srgbClr val="202122"/>
                </a:solidFill>
                <a:effectLst/>
                <a:highlight>
                  <a:srgbClr val="FFFFFF"/>
                </a:highlight>
                <a:latin typeface="Arial" panose="020B0604020202020204" pitchFamily="34" charset="0"/>
              </a:rPr>
              <a:t>.</a:t>
            </a:r>
            <a:r>
              <a:rPr lang="en-US" sz="3600" b="0" i="0" u="none" strike="noStrike" baseline="30000" dirty="0">
                <a:solidFill>
                  <a:srgbClr val="3366CC"/>
                </a:solidFill>
                <a:effectLst/>
                <a:highlight>
                  <a:srgbClr val="FFFFFF"/>
                </a:highlight>
                <a:latin typeface="Arial" panose="020B0604020202020204" pitchFamily="34" charset="0"/>
                <a:hlinkClick r:id="rId9"/>
              </a:rPr>
              <a:t>[5]</a:t>
            </a:r>
            <a:r>
              <a:rPr lang="en-US" sz="3600" b="0" i="0" u="none" strike="noStrike" baseline="30000" dirty="0">
                <a:solidFill>
                  <a:srgbClr val="3366CC"/>
                </a:solidFill>
                <a:effectLst/>
                <a:highlight>
                  <a:srgbClr val="FFFFFF"/>
                </a:highlight>
                <a:latin typeface="Arial" panose="020B0604020202020204" pitchFamily="34" charset="0"/>
                <a:hlinkClick r:id="rId10"/>
              </a:rPr>
              <a:t>[8]</a:t>
            </a:r>
            <a:endParaRPr lang="en-US" sz="3600" dirty="0"/>
          </a:p>
        </p:txBody>
      </p:sp>
    </p:spTree>
    <p:extLst>
      <p:ext uri="{BB962C8B-B14F-4D97-AF65-F5344CB8AC3E}">
        <p14:creationId xmlns:p14="http://schemas.microsoft.com/office/powerpoint/2010/main" val="26336893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47DC7B6-4BC6-D832-541F-CF36F60BDEF9}"/>
              </a:ext>
            </a:extLst>
          </p:cNvPr>
          <p:cNvSpPr>
            <a:spLocks noGrp="1"/>
          </p:cNvSpPr>
          <p:nvPr>
            <p:ph type="title"/>
          </p:nvPr>
        </p:nvSpPr>
        <p:spPr>
          <a:xfrm>
            <a:off x="173182" y="37813"/>
            <a:ext cx="10515600" cy="975302"/>
          </a:xfrm>
        </p:spPr>
        <p:txBody>
          <a:bodyPr/>
          <a:lstStyle/>
          <a:p>
            <a:r>
              <a:rPr lang="en-US" dirty="0">
                <a:solidFill>
                  <a:srgbClr val="202122"/>
                </a:solidFill>
                <a:highlight>
                  <a:srgbClr val="FFFFFF"/>
                </a:highlight>
                <a:latin typeface="Arial" panose="020B0604020202020204" pitchFamily="34" charset="0"/>
              </a:rPr>
              <a:t>P</a:t>
            </a:r>
            <a:r>
              <a:rPr lang="en-US" b="0" i="0" dirty="0">
                <a:solidFill>
                  <a:srgbClr val="202122"/>
                </a:solidFill>
                <a:effectLst/>
                <a:highlight>
                  <a:srgbClr val="FFFFFF"/>
                </a:highlight>
                <a:latin typeface="Arial" panose="020B0604020202020204" pitchFamily="34" charset="0"/>
              </a:rPr>
              <a:t>ostdoctoral work at Yale, </a:t>
            </a:r>
            <a:endParaRPr lang="en-US" dirty="0"/>
          </a:p>
        </p:txBody>
      </p:sp>
      <p:sp>
        <p:nvSpPr>
          <p:cNvPr id="3" name="내용 개체 틀 2">
            <a:extLst>
              <a:ext uri="{FF2B5EF4-FFF2-40B4-BE49-F238E27FC236}">
                <a16:creationId xmlns:a16="http://schemas.microsoft.com/office/drawing/2014/main" id="{C079D638-911C-C557-47E8-31DF2DC5B266}"/>
              </a:ext>
            </a:extLst>
          </p:cNvPr>
          <p:cNvSpPr>
            <a:spLocks noGrp="1"/>
          </p:cNvSpPr>
          <p:nvPr>
            <p:ph idx="1"/>
          </p:nvPr>
        </p:nvSpPr>
        <p:spPr>
          <a:xfrm>
            <a:off x="519545" y="1480706"/>
            <a:ext cx="11201400" cy="4904508"/>
          </a:xfrm>
        </p:spPr>
        <p:txBody>
          <a:bodyPr>
            <a:normAutofit fontScale="92500" lnSpcReduction="10000"/>
          </a:bodyPr>
          <a:lstStyle/>
          <a:p>
            <a:r>
              <a:rPr lang="en-US" sz="3200" b="0" i="0" dirty="0">
                <a:solidFill>
                  <a:srgbClr val="202122"/>
                </a:solidFill>
                <a:effectLst/>
                <a:highlight>
                  <a:srgbClr val="FFFFFF"/>
                </a:highlight>
                <a:latin typeface="Arial Narrow" panose="020B0606020202030204" pitchFamily="34" charset="0"/>
              </a:rPr>
              <a:t>Blackburn was doing research on the protozoan </a:t>
            </a:r>
            <a:r>
              <a:rPr lang="en-US" sz="3200" b="0" i="1" u="sng" dirty="0">
                <a:solidFill>
                  <a:srgbClr val="3366CC"/>
                </a:solidFill>
                <a:effectLst/>
                <a:highlight>
                  <a:srgbClr val="FFFFFF"/>
                </a:highlight>
                <a:latin typeface="Arial Narrow" panose="020B0606020202030204" pitchFamily="34" charset="0"/>
                <a:hlinkClick r:id="rId2"/>
              </a:rPr>
              <a:t>Tetrahymena </a:t>
            </a:r>
            <a:r>
              <a:rPr lang="en-US" sz="3200" b="0" i="1" u="sng" dirty="0" err="1">
                <a:solidFill>
                  <a:srgbClr val="3366CC"/>
                </a:solidFill>
                <a:effectLst/>
                <a:highlight>
                  <a:srgbClr val="FFFFFF"/>
                </a:highlight>
                <a:latin typeface="Arial Narrow" panose="020B0606020202030204" pitchFamily="34" charset="0"/>
                <a:hlinkClick r:id="rId2"/>
              </a:rPr>
              <a:t>thermophila</a:t>
            </a:r>
            <a:r>
              <a:rPr lang="en-US" sz="3200" b="0" i="0" dirty="0">
                <a:solidFill>
                  <a:srgbClr val="202122"/>
                </a:solidFill>
                <a:effectLst/>
                <a:highlight>
                  <a:srgbClr val="FFFFFF"/>
                </a:highlight>
                <a:latin typeface="Arial Narrow" panose="020B0606020202030204" pitchFamily="34" charset="0"/>
              </a:rPr>
              <a:t> and noticed a repeating </a:t>
            </a:r>
            <a:r>
              <a:rPr lang="en-US" sz="3200" b="0" i="0" u="none" strike="noStrike" dirty="0">
                <a:solidFill>
                  <a:srgbClr val="3366CC"/>
                </a:solidFill>
                <a:effectLst/>
                <a:highlight>
                  <a:srgbClr val="FFFFFF"/>
                </a:highlight>
                <a:latin typeface="Arial Narrow" panose="020B0606020202030204" pitchFamily="34" charset="0"/>
                <a:hlinkClick r:id="rId3" tooltip="Codon"/>
              </a:rPr>
              <a:t>codon</a:t>
            </a:r>
            <a:r>
              <a:rPr lang="en-US" sz="3200" b="0" i="0" dirty="0">
                <a:solidFill>
                  <a:srgbClr val="202122"/>
                </a:solidFill>
                <a:effectLst/>
                <a:highlight>
                  <a:srgbClr val="FFFFFF"/>
                </a:highlight>
                <a:latin typeface="Arial Narrow" panose="020B0606020202030204" pitchFamily="34" charset="0"/>
              </a:rPr>
              <a:t> at the end of the linear rDNA which varied in size.</a:t>
            </a:r>
            <a:r>
              <a:rPr lang="en-US" sz="3200" b="0" i="0" u="none" strike="noStrike" baseline="30000" dirty="0">
                <a:solidFill>
                  <a:srgbClr val="3366CC"/>
                </a:solidFill>
                <a:effectLst/>
                <a:highlight>
                  <a:srgbClr val="FFFFFF"/>
                </a:highlight>
                <a:latin typeface="Arial Narrow" panose="020B0606020202030204" pitchFamily="34" charset="0"/>
                <a:hlinkClick r:id="rId4"/>
              </a:rPr>
              <a:t>[9]</a:t>
            </a:r>
            <a:r>
              <a:rPr lang="en-US" sz="3200" b="0" i="0" dirty="0">
                <a:solidFill>
                  <a:srgbClr val="202122"/>
                </a:solidFill>
                <a:effectLst/>
                <a:highlight>
                  <a:srgbClr val="FFFFFF"/>
                </a:highlight>
                <a:latin typeface="Arial Narrow" panose="020B0606020202030204" pitchFamily="34" charset="0"/>
              </a:rPr>
              <a:t> </a:t>
            </a:r>
          </a:p>
          <a:p>
            <a:r>
              <a:rPr lang="en-US" sz="3200" dirty="0">
                <a:solidFill>
                  <a:srgbClr val="202122"/>
                </a:solidFill>
                <a:highlight>
                  <a:srgbClr val="FFFFFF"/>
                </a:highlight>
                <a:latin typeface="Arial Narrow" panose="020B0606020202030204" pitchFamily="34" charset="0"/>
              </a:rPr>
              <a:t>N</a:t>
            </a:r>
            <a:r>
              <a:rPr lang="en-US" sz="3200" b="0" i="0" dirty="0">
                <a:solidFill>
                  <a:srgbClr val="202122"/>
                </a:solidFill>
                <a:effectLst/>
                <a:highlight>
                  <a:srgbClr val="FFFFFF"/>
                </a:highlight>
                <a:latin typeface="Arial Narrow" panose="020B0606020202030204" pitchFamily="34" charset="0"/>
              </a:rPr>
              <a:t>oticed that this </a:t>
            </a:r>
            <a:r>
              <a:rPr lang="en-US" sz="3200" b="1" i="0" dirty="0">
                <a:solidFill>
                  <a:srgbClr val="202122"/>
                </a:solidFill>
                <a:effectLst/>
                <a:highlight>
                  <a:srgbClr val="FFFFFF"/>
                </a:highlight>
                <a:latin typeface="Arial Narrow" panose="020B0606020202030204" pitchFamily="34" charset="0"/>
              </a:rPr>
              <a:t>hexanucleotide</a:t>
            </a:r>
            <a:r>
              <a:rPr lang="en-US" sz="3200" b="0" i="0" dirty="0">
                <a:solidFill>
                  <a:srgbClr val="202122"/>
                </a:solidFill>
                <a:effectLst/>
                <a:highlight>
                  <a:srgbClr val="FFFFFF"/>
                </a:highlight>
                <a:latin typeface="Arial Narrow" panose="020B0606020202030204" pitchFamily="34" charset="0"/>
              </a:rPr>
              <a:t> at the end of the chromosome contained a TTAGGG sequence that was </a:t>
            </a:r>
            <a:r>
              <a:rPr lang="en-US" sz="3200" b="0" i="0" u="none" strike="noStrike" dirty="0">
                <a:solidFill>
                  <a:srgbClr val="3366CC"/>
                </a:solidFill>
                <a:effectLst/>
                <a:highlight>
                  <a:srgbClr val="FFFFFF"/>
                </a:highlight>
                <a:latin typeface="Arial Narrow" panose="020B0606020202030204" pitchFamily="34" charset="0"/>
                <a:hlinkClick r:id="rId5" tooltip="Tandem repeat"/>
              </a:rPr>
              <a:t>tandemly repeated</a:t>
            </a:r>
            <a:r>
              <a:rPr lang="en-US" sz="3200" b="0" i="0" dirty="0">
                <a:solidFill>
                  <a:srgbClr val="202122"/>
                </a:solidFill>
                <a:effectLst/>
                <a:highlight>
                  <a:srgbClr val="FFFFFF"/>
                </a:highlight>
                <a:latin typeface="Arial Narrow" panose="020B0606020202030204" pitchFamily="34" charset="0"/>
              </a:rPr>
              <a:t>, and the terminal end of the chromosomes were </a:t>
            </a:r>
            <a:r>
              <a:rPr lang="en-US" sz="3200" b="1" i="0" dirty="0">
                <a:solidFill>
                  <a:srgbClr val="202122"/>
                </a:solidFill>
                <a:effectLst/>
                <a:highlight>
                  <a:srgbClr val="FFFFFF"/>
                </a:highlight>
                <a:latin typeface="Arial Narrow" panose="020B0606020202030204" pitchFamily="34" charset="0"/>
              </a:rPr>
              <a:t>palindromic</a:t>
            </a:r>
            <a:r>
              <a:rPr lang="en-US" sz="3200" b="0" i="0" dirty="0">
                <a:solidFill>
                  <a:srgbClr val="202122"/>
                </a:solidFill>
                <a:effectLst/>
                <a:highlight>
                  <a:srgbClr val="FFFFFF"/>
                </a:highlight>
                <a:latin typeface="Arial Narrow" panose="020B0606020202030204" pitchFamily="34" charset="0"/>
              </a:rPr>
              <a:t>. </a:t>
            </a:r>
          </a:p>
          <a:p>
            <a:r>
              <a:rPr lang="en-US" sz="3200" b="0" i="0" dirty="0">
                <a:solidFill>
                  <a:srgbClr val="202122"/>
                </a:solidFill>
                <a:effectLst/>
                <a:highlight>
                  <a:srgbClr val="FFFFFF"/>
                </a:highlight>
                <a:latin typeface="Arial Narrow" panose="020B0606020202030204" pitchFamily="34" charset="0"/>
              </a:rPr>
              <a:t>These characteristics allowed Blackburn and colleagues to conduct further research on the protozoan. </a:t>
            </a:r>
          </a:p>
          <a:p>
            <a:r>
              <a:rPr lang="en-US" sz="3200" b="0" i="0" dirty="0">
                <a:solidFill>
                  <a:srgbClr val="202122"/>
                </a:solidFill>
                <a:effectLst/>
                <a:highlight>
                  <a:srgbClr val="FFFFFF"/>
                </a:highlight>
                <a:latin typeface="Arial Narrow" panose="020B0606020202030204" pitchFamily="34" charset="0"/>
              </a:rPr>
              <a:t>Using the telomeric repeated end of </a:t>
            </a:r>
            <a:r>
              <a:rPr lang="en-US" sz="3200" b="0" i="1" dirty="0">
                <a:solidFill>
                  <a:srgbClr val="202122"/>
                </a:solidFill>
                <a:effectLst/>
                <a:highlight>
                  <a:srgbClr val="FFFFFF"/>
                </a:highlight>
                <a:latin typeface="Arial Narrow" panose="020B0606020202030204" pitchFamily="34" charset="0"/>
              </a:rPr>
              <a:t>Tetrahymena</a:t>
            </a:r>
            <a:r>
              <a:rPr lang="en-US" sz="3200" b="0" i="0" dirty="0">
                <a:solidFill>
                  <a:srgbClr val="202122"/>
                </a:solidFill>
                <a:effectLst/>
                <a:highlight>
                  <a:srgbClr val="FFFFFF"/>
                </a:highlight>
                <a:latin typeface="Arial Narrow" panose="020B0606020202030204" pitchFamily="34" charset="0"/>
              </a:rPr>
              <a:t>, Blackburn and colleague Jack </a:t>
            </a:r>
            <a:r>
              <a:rPr lang="en-US" sz="3200" b="0" i="0" dirty="0" err="1">
                <a:solidFill>
                  <a:srgbClr val="202122"/>
                </a:solidFill>
                <a:effectLst/>
                <a:highlight>
                  <a:srgbClr val="FFFFFF"/>
                </a:highlight>
                <a:latin typeface="Arial Narrow" panose="020B0606020202030204" pitchFamily="34" charset="0"/>
              </a:rPr>
              <a:t>Szostak</a:t>
            </a:r>
            <a:r>
              <a:rPr lang="en-US" sz="3200" b="0" i="0" dirty="0">
                <a:solidFill>
                  <a:srgbClr val="202122"/>
                </a:solidFill>
                <a:effectLst/>
                <a:highlight>
                  <a:srgbClr val="FFFFFF"/>
                </a:highlight>
                <a:latin typeface="Arial Narrow" panose="020B0606020202030204" pitchFamily="34" charset="0"/>
              </a:rPr>
              <a:t> showed the </a:t>
            </a:r>
            <a:r>
              <a:rPr lang="en-US" sz="3200" b="1" i="0" dirty="0">
                <a:solidFill>
                  <a:srgbClr val="202122"/>
                </a:solidFill>
                <a:effectLst/>
                <a:highlight>
                  <a:srgbClr val="FFFFFF"/>
                </a:highlight>
                <a:latin typeface="Arial Narrow" panose="020B0606020202030204" pitchFamily="34" charset="0"/>
              </a:rPr>
              <a:t>unstable replicating plasmids </a:t>
            </a:r>
            <a:r>
              <a:rPr lang="en-US" sz="3200" b="0" i="0" dirty="0">
                <a:solidFill>
                  <a:srgbClr val="202122"/>
                </a:solidFill>
                <a:effectLst/>
                <a:highlight>
                  <a:srgbClr val="FFFFFF"/>
                </a:highlight>
                <a:latin typeface="Arial Narrow" panose="020B0606020202030204" pitchFamily="34" charset="0"/>
              </a:rPr>
              <a:t>of yeast were protected from degradation, proving that these sequences contained characteristics of telomeres.</a:t>
            </a:r>
            <a:r>
              <a:rPr lang="en-US" sz="3200" b="0" i="0" u="none" strike="noStrike" baseline="30000" dirty="0">
                <a:solidFill>
                  <a:srgbClr val="3366CC"/>
                </a:solidFill>
                <a:effectLst/>
                <a:highlight>
                  <a:srgbClr val="FFFFFF"/>
                </a:highlight>
                <a:latin typeface="Arial Narrow" panose="020B0606020202030204" pitchFamily="34" charset="0"/>
                <a:hlinkClick r:id="rId4"/>
              </a:rPr>
              <a:t>[9]</a:t>
            </a:r>
            <a:r>
              <a:rPr lang="en-US" sz="3200" b="0" i="0" dirty="0">
                <a:solidFill>
                  <a:srgbClr val="202122"/>
                </a:solidFill>
                <a:effectLst/>
                <a:highlight>
                  <a:srgbClr val="FFFFFF"/>
                </a:highlight>
                <a:latin typeface="Arial Narrow" panose="020B0606020202030204" pitchFamily="34" charset="0"/>
              </a:rPr>
              <a:t> </a:t>
            </a:r>
            <a:endParaRPr lang="en-US" sz="3200" dirty="0">
              <a:latin typeface="Arial Narrow" panose="020B0606020202030204" pitchFamily="34" charset="0"/>
            </a:endParaRPr>
          </a:p>
        </p:txBody>
      </p:sp>
    </p:spTree>
    <p:extLst>
      <p:ext uri="{BB962C8B-B14F-4D97-AF65-F5344CB8AC3E}">
        <p14:creationId xmlns:p14="http://schemas.microsoft.com/office/powerpoint/2010/main" val="17910807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46E7E99-AFA0-26CA-1368-852408F7DE55}"/>
              </a:ext>
            </a:extLst>
          </p:cNvPr>
          <p:cNvSpPr>
            <a:spLocks noGrp="1"/>
          </p:cNvSpPr>
          <p:nvPr>
            <p:ph type="title"/>
          </p:nvPr>
        </p:nvSpPr>
        <p:spPr/>
        <p:txBody>
          <a:bodyPr>
            <a:normAutofit/>
          </a:bodyPr>
          <a:lstStyle/>
          <a:p>
            <a:r>
              <a:rPr lang="en-US" sz="6600" b="0" i="0" dirty="0">
                <a:solidFill>
                  <a:srgbClr val="202122"/>
                </a:solidFill>
                <a:effectLst/>
                <a:highlight>
                  <a:srgbClr val="FFFFFF"/>
                </a:highlight>
                <a:latin typeface="Arial" panose="020B0604020202020204" pitchFamily="34" charset="0"/>
              </a:rPr>
              <a:t>Blackburn's book </a:t>
            </a:r>
            <a:endParaRPr lang="en-US" sz="6600" dirty="0"/>
          </a:p>
        </p:txBody>
      </p:sp>
      <p:sp>
        <p:nvSpPr>
          <p:cNvPr id="3" name="내용 개체 틀 2">
            <a:extLst>
              <a:ext uri="{FF2B5EF4-FFF2-40B4-BE49-F238E27FC236}">
                <a16:creationId xmlns:a16="http://schemas.microsoft.com/office/drawing/2014/main" id="{3E010190-0F02-7547-9A2E-634192F29449}"/>
              </a:ext>
            </a:extLst>
          </p:cNvPr>
          <p:cNvSpPr>
            <a:spLocks noGrp="1"/>
          </p:cNvSpPr>
          <p:nvPr>
            <p:ph idx="1"/>
          </p:nvPr>
        </p:nvSpPr>
        <p:spPr/>
        <p:txBody>
          <a:bodyPr>
            <a:normAutofit/>
          </a:bodyPr>
          <a:lstStyle/>
          <a:p>
            <a:r>
              <a:rPr lang="en-US" sz="4400" b="0" i="1" dirty="0">
                <a:solidFill>
                  <a:srgbClr val="202122"/>
                </a:solidFill>
                <a:effectLst/>
                <a:highlight>
                  <a:srgbClr val="FFFFFF"/>
                </a:highlight>
                <a:latin typeface="Arial" panose="020B0604020202020204" pitchFamily="34" charset="0"/>
              </a:rPr>
              <a:t>The Telomere Effect: A Revolutionary Approach to Living Younger, Healthier, Longer</a:t>
            </a:r>
            <a:r>
              <a:rPr lang="en-US" sz="4400" b="0" i="0" u="none" strike="noStrike" baseline="30000" dirty="0">
                <a:solidFill>
                  <a:srgbClr val="3366CC"/>
                </a:solidFill>
                <a:effectLst/>
                <a:highlight>
                  <a:srgbClr val="FFFFFF"/>
                </a:highlight>
                <a:latin typeface="Arial" panose="020B0604020202020204" pitchFamily="34" charset="0"/>
                <a:hlinkClick r:id="rId2"/>
              </a:rPr>
              <a:t>[</a:t>
            </a:r>
            <a:endParaRPr lang="en-US" sz="4400" dirty="0"/>
          </a:p>
        </p:txBody>
      </p:sp>
    </p:spTree>
    <p:extLst>
      <p:ext uri="{BB962C8B-B14F-4D97-AF65-F5344CB8AC3E}">
        <p14:creationId xmlns:p14="http://schemas.microsoft.com/office/powerpoint/2010/main" val="24244752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err="1"/>
              <a:t>Geron</a:t>
            </a:r>
            <a:endParaRPr lang="ko-KR" altLang="en-US" b="1" dirty="0"/>
          </a:p>
        </p:txBody>
      </p:sp>
      <p:sp>
        <p:nvSpPr>
          <p:cNvPr id="3" name="내용 개체 틀 2"/>
          <p:cNvSpPr>
            <a:spLocks noGrp="1"/>
          </p:cNvSpPr>
          <p:nvPr>
            <p:ph idx="1"/>
          </p:nvPr>
        </p:nvSpPr>
        <p:spPr/>
        <p:txBody>
          <a:bodyPr/>
          <a:lstStyle/>
          <a:p>
            <a:r>
              <a:rPr lang="en-US" altLang="ko-KR" dirty="0"/>
              <a:t>Nevertheless, in the 1970s there was no recognition that the telomere-shortening mechanism normally limits cells to a fixed number of divisions, and no animal study suggesting that this could be responsible for aging on the cellular level and sets a limit on lifespans.</a:t>
            </a:r>
            <a:r>
              <a:rPr lang="en-US" altLang="ko-KR" baseline="30000" dirty="0">
                <a:hlinkClick r:id="rId2"/>
              </a:rPr>
              <a:t>[9]</a:t>
            </a:r>
            <a:r>
              <a:rPr lang="en-US" altLang="ko-KR" baseline="30000" dirty="0">
                <a:hlinkClick r:id="rId3"/>
              </a:rPr>
              <a:t>[10]</a:t>
            </a:r>
            <a:endParaRPr lang="en-US" altLang="ko-KR" dirty="0"/>
          </a:p>
          <a:p>
            <a:r>
              <a:rPr lang="en-US" altLang="ko-KR" dirty="0"/>
              <a:t>It remained for a privately funded collaboration from biotechnology company </a:t>
            </a:r>
            <a:r>
              <a:rPr lang="en-US" altLang="ko-KR" dirty="0" err="1">
                <a:hlinkClick r:id="rId4" tooltip="Geron Corporation"/>
              </a:rPr>
              <a:t>Geron</a:t>
            </a:r>
            <a:r>
              <a:rPr lang="en-US" altLang="ko-KR" dirty="0"/>
              <a:t> to isolate the genes for the </a:t>
            </a:r>
            <a:r>
              <a:rPr lang="en-US" altLang="ko-KR" dirty="0">
                <a:hlinkClick r:id="rId5" tooltip="RNA"/>
              </a:rPr>
              <a:t>RNA</a:t>
            </a:r>
            <a:r>
              <a:rPr lang="en-US" altLang="ko-KR" dirty="0"/>
              <a:t> and protein component of human telomerase in order to establish the role of telomere shortening in </a:t>
            </a:r>
            <a:r>
              <a:rPr lang="en-US" altLang="ko-KR" dirty="0">
                <a:hlinkClick r:id="rId6" tooltip="Cellular aging"/>
              </a:rPr>
              <a:t>cellular aging</a:t>
            </a:r>
            <a:r>
              <a:rPr lang="en-US" altLang="ko-KR" dirty="0"/>
              <a:t> and telomerase reactivation in cell immortalization.</a:t>
            </a:r>
            <a:r>
              <a:rPr lang="en-US" altLang="ko-KR" baseline="30000" dirty="0">
                <a:hlinkClick r:id="rId7"/>
              </a:rPr>
              <a:t>[11]</a:t>
            </a:r>
            <a:endParaRPr lang="en-US" altLang="ko-KR" dirty="0"/>
          </a:p>
          <a:p>
            <a:endParaRPr lang="ko-KR" altLang="en-US" dirty="0"/>
          </a:p>
        </p:txBody>
      </p:sp>
    </p:spTree>
    <p:extLst>
      <p:ext uri="{BB962C8B-B14F-4D97-AF65-F5344CB8AC3E}">
        <p14:creationId xmlns:p14="http://schemas.microsoft.com/office/powerpoint/2010/main" val="27403635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181984" y="0"/>
            <a:ext cx="10515600" cy="1325563"/>
          </a:xfrm>
        </p:spPr>
        <p:txBody>
          <a:bodyPr/>
          <a:lstStyle/>
          <a:p>
            <a:r>
              <a:rPr lang="en-US" altLang="ko-KR" dirty="0"/>
              <a:t>Prokaryotes</a:t>
            </a:r>
            <a:endParaRPr lang="ko-KR" altLang="en-US" dirty="0"/>
          </a:p>
        </p:txBody>
      </p:sp>
      <p:sp>
        <p:nvSpPr>
          <p:cNvPr id="3" name="내용 개체 틀 2"/>
          <p:cNvSpPr>
            <a:spLocks noGrp="1"/>
          </p:cNvSpPr>
          <p:nvPr>
            <p:ph idx="1"/>
          </p:nvPr>
        </p:nvSpPr>
        <p:spPr>
          <a:xfrm>
            <a:off x="450925" y="1690688"/>
            <a:ext cx="10515600" cy="4351338"/>
          </a:xfrm>
        </p:spPr>
        <p:txBody>
          <a:bodyPr>
            <a:normAutofit lnSpcReduction="10000"/>
          </a:bodyPr>
          <a:lstStyle/>
          <a:p>
            <a:r>
              <a:rPr lang="en-US" altLang="ko-KR" dirty="0"/>
              <a:t>Most </a:t>
            </a:r>
            <a:r>
              <a:rPr lang="en-US" altLang="ko-KR" dirty="0">
                <a:hlinkClick r:id="rId2" tooltip="Prokaryote"/>
              </a:rPr>
              <a:t>prokaryotes</a:t>
            </a:r>
            <a:r>
              <a:rPr lang="en-US" altLang="ko-KR" dirty="0"/>
              <a:t>, lacking this linear chromosomes, do not have telomeres. </a:t>
            </a:r>
          </a:p>
          <a:p>
            <a:endParaRPr lang="en-US" altLang="ko-KR" dirty="0"/>
          </a:p>
          <a:p>
            <a:r>
              <a:rPr lang="en-US" altLang="ko-KR" dirty="0"/>
              <a:t>Telomeres compensate for incomplete semi-conservative DNA replication at chromosomal ends. </a:t>
            </a:r>
          </a:p>
          <a:p>
            <a:endParaRPr lang="en-US" altLang="ko-KR" dirty="0"/>
          </a:p>
          <a:p>
            <a:r>
              <a:rPr lang="en-US" altLang="ko-KR" dirty="0"/>
              <a:t>A small fraction of </a:t>
            </a:r>
            <a:r>
              <a:rPr lang="en-US" altLang="ko-KR" dirty="0">
                <a:hlinkClick r:id="rId3" tooltip="Bacteria"/>
              </a:rPr>
              <a:t>bacterial</a:t>
            </a:r>
            <a:r>
              <a:rPr lang="en-US" altLang="ko-KR" dirty="0"/>
              <a:t> chromosomes (such as those in </a:t>
            </a:r>
            <a:r>
              <a:rPr lang="en-US" altLang="ko-KR" i="1" dirty="0">
                <a:hlinkClick r:id="rId4" tooltip="Streptomyces"/>
              </a:rPr>
              <a:t>Streptomyces</a:t>
            </a:r>
            <a:r>
              <a:rPr lang="en-US" altLang="ko-KR" dirty="0"/>
              <a:t>, </a:t>
            </a:r>
            <a:r>
              <a:rPr lang="en-US" altLang="ko-KR" i="1" dirty="0">
                <a:hlinkClick r:id="rId5" tooltip="Agrobacterium"/>
              </a:rPr>
              <a:t>Agrobacterium</a:t>
            </a:r>
            <a:r>
              <a:rPr lang="en-US" altLang="ko-KR" dirty="0"/>
              <a:t>, </a:t>
            </a:r>
            <a:r>
              <a:rPr lang="en-US" altLang="ko-KR" dirty="0" err="1"/>
              <a:t>and</a:t>
            </a:r>
            <a:r>
              <a:rPr lang="en-US" altLang="ko-KR" i="1" dirty="0" err="1">
                <a:hlinkClick r:id="rId6" tooltip="Borrelia"/>
              </a:rPr>
              <a:t>Borrelia</a:t>
            </a:r>
            <a:r>
              <a:rPr lang="en-US" altLang="ko-KR" dirty="0"/>
              <a:t>) are linear and possess telomeres, which are very different from those of the eukaryotic chromosomes in structure and functions.</a:t>
            </a:r>
          </a:p>
        </p:txBody>
      </p:sp>
    </p:spTree>
    <p:extLst>
      <p:ext uri="{BB962C8B-B14F-4D97-AF65-F5344CB8AC3E}">
        <p14:creationId xmlns:p14="http://schemas.microsoft.com/office/powerpoint/2010/main" val="32525587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err="1"/>
              <a:t>Shelterin</a:t>
            </a:r>
            <a:endParaRPr lang="ko-KR" altLang="en-US" dirty="0"/>
          </a:p>
        </p:txBody>
      </p:sp>
      <p:sp>
        <p:nvSpPr>
          <p:cNvPr id="3" name="내용 개체 틀 2"/>
          <p:cNvSpPr>
            <a:spLocks noGrp="1"/>
          </p:cNvSpPr>
          <p:nvPr>
            <p:ph idx="1"/>
          </p:nvPr>
        </p:nvSpPr>
        <p:spPr/>
        <p:txBody>
          <a:bodyPr/>
          <a:lstStyle/>
          <a:p>
            <a:r>
              <a:rPr lang="en-US" altLang="ko-KR" dirty="0"/>
              <a:t>A protein complex known as </a:t>
            </a:r>
            <a:r>
              <a:rPr lang="en-US" altLang="ko-KR" dirty="0" err="1">
                <a:hlinkClick r:id="rId2" tooltip="Shelterin"/>
              </a:rPr>
              <a:t>shelterin</a:t>
            </a:r>
            <a:r>
              <a:rPr lang="en-US" altLang="ko-KR" dirty="0"/>
              <a:t> serves as protection against </a:t>
            </a:r>
            <a:r>
              <a:rPr lang="en-US" altLang="ko-KR" dirty="0">
                <a:hlinkClick r:id="rId3" tooltip="Double-strand break"/>
              </a:rPr>
              <a:t>double-strand break</a:t>
            </a:r>
            <a:r>
              <a:rPr lang="en-US" altLang="ko-KR" dirty="0"/>
              <a:t> (DSB) repair by </a:t>
            </a:r>
            <a:r>
              <a:rPr lang="en-US" altLang="ko-KR" dirty="0">
                <a:hlinkClick r:id="rId4" tooltip="Homologous recombination"/>
              </a:rPr>
              <a:t>homologous recombination</a:t>
            </a:r>
            <a:r>
              <a:rPr lang="en-US" altLang="ko-KR" dirty="0"/>
              <a:t> (HR) and </a:t>
            </a:r>
            <a:r>
              <a:rPr lang="en-US" altLang="ko-KR" dirty="0">
                <a:hlinkClick r:id="rId5" tooltip="Non-homologous end joining"/>
              </a:rPr>
              <a:t>non-homologous end joining</a:t>
            </a:r>
            <a:r>
              <a:rPr lang="en-US" altLang="ko-KR" dirty="0"/>
              <a:t> (NHEJ).</a:t>
            </a:r>
            <a:r>
              <a:rPr lang="en-US" altLang="ko-KR" baseline="30000" dirty="0">
                <a:hlinkClick r:id="rId6"/>
              </a:rPr>
              <a:t>[12]</a:t>
            </a:r>
            <a:r>
              <a:rPr lang="en-US" altLang="ko-KR" baseline="30000" dirty="0">
                <a:hlinkClick r:id="rId7"/>
              </a:rPr>
              <a:t>[13]</a:t>
            </a:r>
            <a:endParaRPr lang="ko-KR" altLang="en-US" dirty="0"/>
          </a:p>
          <a:p>
            <a:endParaRPr lang="ko-KR" altLang="en-US" dirty="0"/>
          </a:p>
        </p:txBody>
      </p:sp>
    </p:spTree>
    <p:extLst>
      <p:ext uri="{BB962C8B-B14F-4D97-AF65-F5344CB8AC3E}">
        <p14:creationId xmlns:p14="http://schemas.microsoft.com/office/powerpoint/2010/main" val="14423491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991BC94-9ECA-26AA-6603-59503AF9FE18}"/>
              </a:ext>
            </a:extLst>
          </p:cNvPr>
          <p:cNvSpPr>
            <a:spLocks noGrp="1"/>
          </p:cNvSpPr>
          <p:nvPr>
            <p:ph type="title"/>
          </p:nvPr>
        </p:nvSpPr>
        <p:spPr/>
        <p:txBody>
          <a:bodyPr/>
          <a:lstStyle/>
          <a:p>
            <a:r>
              <a:rPr lang="en-US" b="1" dirty="0" err="1">
                <a:solidFill>
                  <a:srgbClr val="000000"/>
                </a:solidFill>
                <a:highlight>
                  <a:srgbClr val="FFFFFF"/>
                </a:highlight>
                <a:latin typeface="Arial" panose="020B0604020202020204" pitchFamily="34" charset="0"/>
              </a:rPr>
              <a:t>S</a:t>
            </a:r>
            <a:r>
              <a:rPr lang="en-US" b="1" i="0" dirty="0" err="1">
                <a:solidFill>
                  <a:srgbClr val="000000"/>
                </a:solidFill>
                <a:effectLst/>
                <a:highlight>
                  <a:srgbClr val="FFFFFF"/>
                </a:highlight>
                <a:latin typeface="Arial" panose="020B0604020202020204" pitchFamily="34" charset="0"/>
              </a:rPr>
              <a:t>helterin</a:t>
            </a:r>
            <a:endParaRPr lang="en-US" dirty="0"/>
          </a:p>
        </p:txBody>
      </p:sp>
      <p:sp>
        <p:nvSpPr>
          <p:cNvPr id="3" name="내용 개체 틀 2">
            <a:extLst>
              <a:ext uri="{FF2B5EF4-FFF2-40B4-BE49-F238E27FC236}">
                <a16:creationId xmlns:a16="http://schemas.microsoft.com/office/drawing/2014/main" id="{383CD466-DE99-D573-E32C-C3693BB3F96B}"/>
              </a:ext>
            </a:extLst>
          </p:cNvPr>
          <p:cNvSpPr>
            <a:spLocks noGrp="1"/>
          </p:cNvSpPr>
          <p:nvPr>
            <p:ph idx="1"/>
          </p:nvPr>
        </p:nvSpPr>
        <p:spPr>
          <a:xfrm>
            <a:off x="698938" y="1629103"/>
            <a:ext cx="10654862" cy="4547860"/>
          </a:xfrm>
        </p:spPr>
        <p:txBody>
          <a:bodyPr>
            <a:normAutofit/>
          </a:bodyPr>
          <a:lstStyle/>
          <a:p>
            <a:r>
              <a:rPr lang="en-US" sz="3200" b="0" i="0" dirty="0">
                <a:solidFill>
                  <a:srgbClr val="202122"/>
                </a:solidFill>
                <a:effectLst/>
                <a:highlight>
                  <a:srgbClr val="FFFFFF"/>
                </a:highlight>
                <a:latin typeface="Arial" panose="020B0604020202020204" pitchFamily="34" charset="0"/>
              </a:rPr>
              <a:t> The T-loop is maintained by several proteins, collectively referred to as the </a:t>
            </a:r>
            <a:r>
              <a:rPr lang="en-US" sz="3200" b="0" i="0" dirty="0" err="1">
                <a:solidFill>
                  <a:srgbClr val="202122"/>
                </a:solidFill>
                <a:effectLst/>
                <a:highlight>
                  <a:srgbClr val="FFFFFF"/>
                </a:highlight>
                <a:latin typeface="Arial" panose="020B0604020202020204" pitchFamily="34" charset="0"/>
              </a:rPr>
              <a:t>shelterin</a:t>
            </a:r>
            <a:r>
              <a:rPr lang="en-US" sz="3200" b="0" i="0" dirty="0">
                <a:solidFill>
                  <a:srgbClr val="202122"/>
                </a:solidFill>
                <a:effectLst/>
                <a:highlight>
                  <a:srgbClr val="FFFFFF"/>
                </a:highlight>
                <a:latin typeface="Arial" panose="020B0604020202020204" pitchFamily="34" charset="0"/>
              </a:rPr>
              <a:t> complex.</a:t>
            </a:r>
            <a:endParaRPr lang="en-US" sz="3200" dirty="0"/>
          </a:p>
        </p:txBody>
      </p:sp>
      <p:pic>
        <p:nvPicPr>
          <p:cNvPr id="8194" name="Picture 2" descr="undefined">
            <a:extLst>
              <a:ext uri="{FF2B5EF4-FFF2-40B4-BE49-F238E27FC236}">
                <a16:creationId xmlns:a16="http://schemas.microsoft.com/office/drawing/2014/main" id="{54357AD7-7AD2-0720-3FC3-23C7E33794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1182" y="3133211"/>
            <a:ext cx="7058025" cy="3533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68437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a:t>Word origin</a:t>
            </a:r>
            <a:endParaRPr lang="ko-KR" altLang="en-US" b="1" dirty="0"/>
          </a:p>
        </p:txBody>
      </p:sp>
      <p:sp>
        <p:nvSpPr>
          <p:cNvPr id="3" name="내용 개체 틀 2"/>
          <p:cNvSpPr>
            <a:spLocks noGrp="1"/>
          </p:cNvSpPr>
          <p:nvPr>
            <p:ph idx="1"/>
          </p:nvPr>
        </p:nvSpPr>
        <p:spPr/>
        <p:txBody>
          <a:bodyPr>
            <a:normAutofit/>
          </a:bodyPr>
          <a:lstStyle/>
          <a:p>
            <a:r>
              <a:rPr lang="en-US" altLang="ko-KR" sz="4400" dirty="0"/>
              <a:t>Its name is derived from the Greek nouns telos (</a:t>
            </a:r>
            <a:r>
              <a:rPr lang="en-US" altLang="ko-KR" sz="4400" i="1" dirty="0" err="1"/>
              <a:t>τέλος</a:t>
            </a:r>
            <a:r>
              <a:rPr lang="en-US" altLang="ko-KR" sz="4400" dirty="0"/>
              <a:t>) 'end' and </a:t>
            </a:r>
            <a:r>
              <a:rPr lang="en-US" altLang="ko-KR" sz="4400" dirty="0" err="1"/>
              <a:t>merοs</a:t>
            </a:r>
            <a:r>
              <a:rPr lang="en-US" altLang="ko-KR" sz="4400" dirty="0"/>
              <a:t> (</a:t>
            </a:r>
            <a:r>
              <a:rPr lang="en-US" altLang="ko-KR" sz="4400" i="1" dirty="0" err="1"/>
              <a:t>μέρος</a:t>
            </a:r>
            <a:r>
              <a:rPr lang="en-US" altLang="ko-KR" sz="4400" dirty="0"/>
              <a:t>, root: </a:t>
            </a:r>
            <a:r>
              <a:rPr lang="en-US" altLang="ko-KR" sz="4400" i="1" dirty="0" err="1"/>
              <a:t>μερ</a:t>
            </a:r>
            <a:r>
              <a:rPr lang="en-US" altLang="ko-KR" sz="4400" i="1" dirty="0"/>
              <a:t>-</a:t>
            </a:r>
            <a:r>
              <a:rPr lang="en-US" altLang="ko-KR" sz="4400" dirty="0"/>
              <a:t>) 'part.'</a:t>
            </a:r>
            <a:endParaRPr lang="ko-KR" altLang="en-US" sz="4400" dirty="0"/>
          </a:p>
        </p:txBody>
      </p:sp>
    </p:spTree>
    <p:extLst>
      <p:ext uri="{BB962C8B-B14F-4D97-AF65-F5344CB8AC3E}">
        <p14:creationId xmlns:p14="http://schemas.microsoft.com/office/powerpoint/2010/main" val="21699497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9E8740A-4B96-A64A-D6EF-352DABD69E05}"/>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691415FC-3EC5-ECD1-71EE-474406D7A8C1}"/>
              </a:ext>
            </a:extLst>
          </p:cNvPr>
          <p:cNvSpPr>
            <a:spLocks noGrp="1"/>
          </p:cNvSpPr>
          <p:nvPr>
            <p:ph idx="1"/>
          </p:nvPr>
        </p:nvSpPr>
        <p:spPr/>
        <p:txBody>
          <a:bodyPr/>
          <a:lstStyle/>
          <a:p>
            <a:endParaRPr lang="en-US"/>
          </a:p>
        </p:txBody>
      </p:sp>
      <p:pic>
        <p:nvPicPr>
          <p:cNvPr id="14338" name="Picture 2">
            <a:extLst>
              <a:ext uri="{FF2B5EF4-FFF2-40B4-BE49-F238E27FC236}">
                <a16:creationId xmlns:a16="http://schemas.microsoft.com/office/drawing/2014/main" id="{D6D51E4B-8008-5F37-B66B-BBB413D00B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113" y="0"/>
            <a:ext cx="976788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34260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DBD98DD-0D9A-DF57-B8FA-95F7FC33F06F}"/>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B9A1A0E8-E2EB-38B3-7DA0-F91F6E07BA13}"/>
              </a:ext>
            </a:extLst>
          </p:cNvPr>
          <p:cNvSpPr>
            <a:spLocks noGrp="1"/>
          </p:cNvSpPr>
          <p:nvPr>
            <p:ph idx="1"/>
          </p:nvPr>
        </p:nvSpPr>
        <p:spPr/>
        <p:txBody>
          <a:bodyPr/>
          <a:lstStyle/>
          <a:p>
            <a:endParaRPr lang="en-US" dirty="0"/>
          </a:p>
        </p:txBody>
      </p:sp>
      <p:pic>
        <p:nvPicPr>
          <p:cNvPr id="15362" name="Picture 2">
            <a:extLst>
              <a:ext uri="{FF2B5EF4-FFF2-40B4-BE49-F238E27FC236}">
                <a16:creationId xmlns:a16="http://schemas.microsoft.com/office/drawing/2014/main" id="{5D74C8F7-769C-E929-0E94-0A53CFFB62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700" y="0"/>
            <a:ext cx="1114901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56046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15122C9-9279-3D88-0613-19D08E9347A2}"/>
              </a:ext>
            </a:extLst>
          </p:cNvPr>
          <p:cNvSpPr>
            <a:spLocks noGrp="1"/>
          </p:cNvSpPr>
          <p:nvPr>
            <p:ph type="title"/>
          </p:nvPr>
        </p:nvSpPr>
        <p:spPr>
          <a:xfrm>
            <a:off x="383628" y="189187"/>
            <a:ext cx="10970172" cy="1501502"/>
          </a:xfrm>
        </p:spPr>
        <p:txBody>
          <a:bodyPr>
            <a:normAutofit/>
          </a:bodyPr>
          <a:lstStyle/>
          <a:p>
            <a:r>
              <a:rPr lang="en-US" sz="4800" dirty="0">
                <a:latin typeface="Arial Narrow" panose="020B0606020202030204" pitchFamily="34" charset="0"/>
              </a:rPr>
              <a:t>Bidirectional, feedforward loop of telomere maintenance and mitochondrial function. </a:t>
            </a:r>
          </a:p>
        </p:txBody>
      </p:sp>
      <p:sp>
        <p:nvSpPr>
          <p:cNvPr id="3" name="내용 개체 틀 2">
            <a:extLst>
              <a:ext uri="{FF2B5EF4-FFF2-40B4-BE49-F238E27FC236}">
                <a16:creationId xmlns:a16="http://schemas.microsoft.com/office/drawing/2014/main" id="{48350ECE-84EE-C5A9-EA82-F8B34E2C9440}"/>
              </a:ext>
            </a:extLst>
          </p:cNvPr>
          <p:cNvSpPr>
            <a:spLocks noGrp="1"/>
          </p:cNvSpPr>
          <p:nvPr>
            <p:ph idx="1"/>
          </p:nvPr>
        </p:nvSpPr>
        <p:spPr>
          <a:xfrm>
            <a:off x="620110" y="1825625"/>
            <a:ext cx="10733690" cy="4922016"/>
          </a:xfrm>
        </p:spPr>
        <p:txBody>
          <a:bodyPr>
            <a:normAutofit lnSpcReduction="10000"/>
          </a:bodyPr>
          <a:lstStyle/>
          <a:p>
            <a:r>
              <a:rPr lang="en-US" sz="3200" dirty="0">
                <a:latin typeface="Arial Narrow" panose="020B0606020202030204" pitchFamily="34" charset="0"/>
              </a:rPr>
              <a:t>In healthy cells, telomerase protein subunit hTERT is exported from the nucleus to the mitochondria to protect cells from ROS damage by binding to mitochondrial DNA (</a:t>
            </a:r>
            <a:r>
              <a:rPr lang="en-US" sz="3200" dirty="0" err="1">
                <a:latin typeface="Arial Narrow" panose="020B0606020202030204" pitchFamily="34" charset="0"/>
              </a:rPr>
              <a:t>mtDNA</a:t>
            </a:r>
            <a:r>
              <a:rPr lang="en-US" sz="3200" dirty="0">
                <a:latin typeface="Arial Narrow" panose="020B0606020202030204" pitchFamily="34" charset="0"/>
              </a:rPr>
              <a:t>) and mitochondrial transfer RNA. </a:t>
            </a:r>
          </a:p>
          <a:p>
            <a:r>
              <a:rPr lang="en-US" sz="3200" dirty="0">
                <a:latin typeface="Arial Narrow" panose="020B0606020202030204" pitchFamily="34" charset="0"/>
              </a:rPr>
              <a:t>However, </a:t>
            </a:r>
            <a:r>
              <a:rPr lang="en-US" sz="3200" b="1" dirty="0">
                <a:latin typeface="Arial Narrow" panose="020B0606020202030204" pitchFamily="34" charset="0"/>
              </a:rPr>
              <a:t>telomere damage </a:t>
            </a:r>
            <a:r>
              <a:rPr lang="en-US" sz="3200" dirty="0">
                <a:latin typeface="Arial Narrow" panose="020B0606020202030204" pitchFamily="34" charset="0"/>
              </a:rPr>
              <a:t>leads to decreased mitochondrial biogenesis through activation of p53, which represses the PGC-1</a:t>
            </a:r>
            <a:r>
              <a:rPr lang="el-GR" sz="3200" dirty="0">
                <a:latin typeface="Arial Narrow" panose="020B0606020202030204" pitchFamily="34" charset="0"/>
              </a:rPr>
              <a:t>α </a:t>
            </a:r>
            <a:r>
              <a:rPr lang="en-US" sz="3200" dirty="0">
                <a:latin typeface="Arial Narrow" panose="020B0606020202030204" pitchFamily="34" charset="0"/>
              </a:rPr>
              <a:t>and PGC-1</a:t>
            </a:r>
            <a:r>
              <a:rPr lang="el-GR" sz="3200" dirty="0">
                <a:latin typeface="Arial Narrow" panose="020B0606020202030204" pitchFamily="34" charset="0"/>
              </a:rPr>
              <a:t>β </a:t>
            </a:r>
            <a:r>
              <a:rPr lang="en-US" sz="3200" dirty="0">
                <a:latin typeface="Arial Narrow" panose="020B0606020202030204" pitchFamily="34" charset="0"/>
              </a:rPr>
              <a:t>promoters, </a:t>
            </a:r>
            <a:r>
              <a:rPr lang="en-US" sz="3200" b="1" dirty="0">
                <a:latin typeface="Arial Narrow" panose="020B0606020202030204" pitchFamily="34" charset="0"/>
              </a:rPr>
              <a:t>master regulators of mitochondrial physiology and metabolism</a:t>
            </a:r>
            <a:r>
              <a:rPr lang="en-US" sz="3200" dirty="0">
                <a:latin typeface="Arial Narrow" panose="020B0606020202030204" pitchFamily="34" charset="0"/>
              </a:rPr>
              <a:t>. </a:t>
            </a:r>
          </a:p>
          <a:p>
            <a:r>
              <a:rPr lang="en-US" sz="3200" dirty="0">
                <a:latin typeface="Arial Narrow" panose="020B0606020202030204" pitchFamily="34" charset="0"/>
              </a:rPr>
              <a:t>Conversely, </a:t>
            </a:r>
            <a:r>
              <a:rPr lang="en-US" sz="3200" b="1" dirty="0">
                <a:latin typeface="Arial Narrow" panose="020B0606020202030204" pitchFamily="34" charset="0"/>
              </a:rPr>
              <a:t>mitochondrial dysfunction leads to short and dysfunctional telomeres</a:t>
            </a:r>
            <a:r>
              <a:rPr lang="en-US" sz="3200" dirty="0">
                <a:latin typeface="Arial Narrow" panose="020B0606020202030204" pitchFamily="34" charset="0"/>
              </a:rPr>
              <a:t>. Recent evidence also suggests that telomerase </a:t>
            </a:r>
            <a:r>
              <a:rPr lang="en-US" sz="3200" b="1" dirty="0">
                <a:latin typeface="Arial Narrow" panose="020B0606020202030204" pitchFamily="34" charset="0"/>
              </a:rPr>
              <a:t>RNA TERC is processed in the mitochondria and shuttled back to the nucleus to signal mitochondrial function</a:t>
            </a:r>
            <a:r>
              <a:rPr lang="en-US" sz="3200" dirty="0">
                <a:latin typeface="Arial Narrow" panose="020B0606020202030204" pitchFamily="34" charset="0"/>
              </a:rPr>
              <a:t>.</a:t>
            </a:r>
          </a:p>
        </p:txBody>
      </p:sp>
    </p:spTree>
    <p:extLst>
      <p:ext uri="{BB962C8B-B14F-4D97-AF65-F5344CB8AC3E}">
        <p14:creationId xmlns:p14="http://schemas.microsoft.com/office/powerpoint/2010/main" val="29150495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DNA polymerase</a:t>
            </a:r>
            <a:endParaRPr lang="ko-KR" altLang="en-US" dirty="0"/>
          </a:p>
        </p:txBody>
      </p:sp>
      <p:sp>
        <p:nvSpPr>
          <p:cNvPr id="3" name="내용 개체 틀 2"/>
          <p:cNvSpPr>
            <a:spLocks noGrp="1"/>
          </p:cNvSpPr>
          <p:nvPr>
            <p:ph idx="1"/>
          </p:nvPr>
        </p:nvSpPr>
        <p:spPr/>
        <p:txBody>
          <a:bodyPr/>
          <a:lstStyle/>
          <a:p>
            <a:r>
              <a:rPr lang="en-US" altLang="ko-KR" dirty="0"/>
              <a:t>While replicating DNA, the eukaryotic DNA replication enzymes (the DNA polymerase protein complex) cannot replicate the sequences present at the ends of the chromosomes (or more precisely the </a:t>
            </a:r>
            <a:r>
              <a:rPr lang="en-US" altLang="ko-KR" u="sng" dirty="0">
                <a:hlinkClick r:id="rId2" tooltip="Chromatid"/>
              </a:rPr>
              <a:t>chromatid</a:t>
            </a:r>
            <a:r>
              <a:rPr lang="en-US" altLang="ko-KR" dirty="0"/>
              <a:t> </a:t>
            </a:r>
            <a:r>
              <a:rPr lang="en-US" altLang="ko-KR" dirty="0" err="1"/>
              <a:t>fibres</a:t>
            </a:r>
            <a:r>
              <a:rPr lang="en-US" altLang="ko-KR" dirty="0"/>
              <a:t>). </a:t>
            </a:r>
            <a:endParaRPr lang="ko-KR" altLang="en-US" dirty="0"/>
          </a:p>
        </p:txBody>
      </p:sp>
    </p:spTree>
    <p:extLst>
      <p:ext uri="{BB962C8B-B14F-4D97-AF65-F5344CB8AC3E}">
        <p14:creationId xmlns:p14="http://schemas.microsoft.com/office/powerpoint/2010/main" val="5966331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Telomere length variation</a:t>
            </a:r>
            <a:endParaRPr lang="ko-KR" altLang="en-US" dirty="0"/>
          </a:p>
        </p:txBody>
      </p:sp>
      <p:sp>
        <p:nvSpPr>
          <p:cNvPr id="3" name="내용 개체 틀 2"/>
          <p:cNvSpPr>
            <a:spLocks noGrp="1"/>
          </p:cNvSpPr>
          <p:nvPr>
            <p:ph idx="1"/>
          </p:nvPr>
        </p:nvSpPr>
        <p:spPr/>
        <p:txBody>
          <a:bodyPr/>
          <a:lstStyle/>
          <a:p>
            <a:r>
              <a:rPr lang="en-US" altLang="ko-KR" dirty="0"/>
              <a:t>Telomere length varies greatly between species, from approximately 300 </a:t>
            </a:r>
            <a:r>
              <a:rPr lang="en-US" altLang="ko-KR" dirty="0">
                <a:hlinkClick r:id="rId2" tooltip="Base pair"/>
              </a:rPr>
              <a:t>base pairs</a:t>
            </a:r>
            <a:r>
              <a:rPr lang="en-US" altLang="ko-KR" dirty="0"/>
              <a:t> in yeast</a:t>
            </a:r>
            <a:r>
              <a:rPr lang="en-US" altLang="ko-KR" baseline="30000" dirty="0">
                <a:hlinkClick r:id="rId3"/>
              </a:rPr>
              <a:t>[16]</a:t>
            </a:r>
            <a:r>
              <a:rPr lang="en-US" altLang="ko-KR" dirty="0"/>
              <a:t> to many </a:t>
            </a:r>
            <a:r>
              <a:rPr lang="en-US" altLang="ko-KR" dirty="0" err="1"/>
              <a:t>kilobases</a:t>
            </a:r>
            <a:r>
              <a:rPr lang="en-US" altLang="ko-KR" dirty="0"/>
              <a:t> in humans, and usually is composed of arrays of </a:t>
            </a:r>
            <a:r>
              <a:rPr lang="en-US" altLang="ko-KR" dirty="0">
                <a:hlinkClick r:id="rId4" tooltip="Guanine"/>
              </a:rPr>
              <a:t>guanine</a:t>
            </a:r>
            <a:r>
              <a:rPr lang="en-US" altLang="ko-KR" dirty="0"/>
              <a:t>-rich, six- to eight-base-pair-long repeats. </a:t>
            </a:r>
            <a:endParaRPr lang="ko-KR" altLang="en-US" dirty="0"/>
          </a:p>
        </p:txBody>
      </p:sp>
    </p:spTree>
    <p:extLst>
      <p:ext uri="{BB962C8B-B14F-4D97-AF65-F5344CB8AC3E}">
        <p14:creationId xmlns:p14="http://schemas.microsoft.com/office/powerpoint/2010/main" val="10915408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a:t>Telomere too short?</a:t>
            </a:r>
            <a:endParaRPr lang="ko-KR" altLang="en-US" b="1" dirty="0"/>
          </a:p>
        </p:txBody>
      </p:sp>
      <p:sp>
        <p:nvSpPr>
          <p:cNvPr id="3" name="내용 개체 틀 2"/>
          <p:cNvSpPr>
            <a:spLocks noGrp="1"/>
          </p:cNvSpPr>
          <p:nvPr>
            <p:ph idx="1"/>
          </p:nvPr>
        </p:nvSpPr>
        <p:spPr/>
        <p:txBody>
          <a:bodyPr/>
          <a:lstStyle/>
          <a:p>
            <a:r>
              <a:rPr lang="en-US" altLang="ko-KR" dirty="0"/>
              <a:t>If telomeres become too short, they have the potential to unfold from their presumed closed structure. The cell may detect this uncapping as DNA damage and then either stop growing, enter cellular old age (</a:t>
            </a:r>
            <a:r>
              <a:rPr lang="en-US" altLang="ko-KR" dirty="0">
                <a:hlinkClick r:id="rId2" tooltip="Senescence"/>
              </a:rPr>
              <a:t>senescence</a:t>
            </a:r>
            <a:r>
              <a:rPr lang="en-US" altLang="ko-KR" dirty="0"/>
              <a:t>), or begin programmed cell self-destruction (</a:t>
            </a:r>
            <a:r>
              <a:rPr lang="en-US" altLang="ko-KR" dirty="0">
                <a:hlinkClick r:id="rId3" tooltip="Apoptosis"/>
              </a:rPr>
              <a:t>apoptosis</a:t>
            </a:r>
            <a:r>
              <a:rPr lang="en-US" altLang="ko-KR" dirty="0"/>
              <a:t>) depending on the cell's genetic background (</a:t>
            </a:r>
            <a:r>
              <a:rPr lang="en-US" altLang="ko-KR" dirty="0">
                <a:hlinkClick r:id="rId4" tooltip="P53"/>
              </a:rPr>
              <a:t>p53</a:t>
            </a:r>
            <a:r>
              <a:rPr lang="en-US" altLang="ko-KR" dirty="0"/>
              <a:t> status). </a:t>
            </a:r>
            <a:endParaRPr lang="ko-KR" altLang="en-US" dirty="0"/>
          </a:p>
        </p:txBody>
      </p:sp>
    </p:spTree>
    <p:extLst>
      <p:ext uri="{BB962C8B-B14F-4D97-AF65-F5344CB8AC3E}">
        <p14:creationId xmlns:p14="http://schemas.microsoft.com/office/powerpoint/2010/main" val="17802899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AA47503-3D91-35E8-B617-E767D1591828}"/>
              </a:ext>
            </a:extLst>
          </p:cNvPr>
          <p:cNvSpPr>
            <a:spLocks noGrp="1"/>
          </p:cNvSpPr>
          <p:nvPr>
            <p:ph type="title"/>
          </p:nvPr>
        </p:nvSpPr>
        <p:spPr>
          <a:xfrm>
            <a:off x="209550" y="61624"/>
            <a:ext cx="10515600" cy="915122"/>
          </a:xfrm>
        </p:spPr>
        <p:txBody>
          <a:bodyPr/>
          <a:lstStyle/>
          <a:p>
            <a:r>
              <a:rPr lang="en-US" b="0" i="0" dirty="0">
                <a:solidFill>
                  <a:srgbClr val="000000"/>
                </a:solidFill>
                <a:effectLst/>
                <a:highlight>
                  <a:srgbClr val="FFFFFF"/>
                </a:highlight>
                <a:latin typeface="Linux Libertine"/>
              </a:rPr>
              <a:t>Measurement</a:t>
            </a:r>
            <a:endParaRPr lang="en-US" dirty="0"/>
          </a:p>
        </p:txBody>
      </p:sp>
      <p:sp>
        <p:nvSpPr>
          <p:cNvPr id="3" name="내용 개체 틀 2">
            <a:extLst>
              <a:ext uri="{FF2B5EF4-FFF2-40B4-BE49-F238E27FC236}">
                <a16:creationId xmlns:a16="http://schemas.microsoft.com/office/drawing/2014/main" id="{759A3C0F-CDA3-D135-9257-C0FEE4B22908}"/>
              </a:ext>
            </a:extLst>
          </p:cNvPr>
          <p:cNvSpPr>
            <a:spLocks noGrp="1"/>
          </p:cNvSpPr>
          <p:nvPr>
            <p:ph idx="1"/>
          </p:nvPr>
        </p:nvSpPr>
        <p:spPr>
          <a:xfrm>
            <a:off x="713509" y="1387185"/>
            <a:ext cx="10515600" cy="5273388"/>
          </a:xfrm>
        </p:spPr>
        <p:txBody>
          <a:bodyPr>
            <a:normAutofit fontScale="92500" lnSpcReduction="20000"/>
          </a:bodyPr>
          <a:lstStyle/>
          <a:p>
            <a:pPr algn="l"/>
            <a:r>
              <a:rPr lang="en-US" b="0" i="0" dirty="0">
                <a:solidFill>
                  <a:srgbClr val="202122"/>
                </a:solidFill>
                <a:effectLst/>
                <a:highlight>
                  <a:srgbClr val="FFFFFF"/>
                </a:highlight>
                <a:latin typeface="Arial" panose="020B0604020202020204" pitchFamily="34" charset="0"/>
              </a:rPr>
              <a:t>Terminal Restriction Fragment (TRF) southern blot.</a:t>
            </a:r>
            <a:r>
              <a:rPr lang="en-US" b="0" i="0" u="none" strike="noStrike" baseline="30000" dirty="0">
                <a:solidFill>
                  <a:srgbClr val="3366CC"/>
                </a:solidFill>
                <a:effectLst/>
                <a:highlight>
                  <a:srgbClr val="FFFFFF"/>
                </a:highlight>
                <a:latin typeface="Arial" panose="020B0604020202020204" pitchFamily="34" charset="0"/>
                <a:hlinkClick r:id="rId2"/>
              </a:rPr>
              <a:t>[47]</a:t>
            </a:r>
            <a:r>
              <a:rPr lang="en-US" b="0" i="0" u="none" strike="noStrike" baseline="30000" dirty="0">
                <a:solidFill>
                  <a:srgbClr val="3366CC"/>
                </a:solidFill>
                <a:effectLst/>
                <a:highlight>
                  <a:srgbClr val="FFFFFF"/>
                </a:highlight>
                <a:latin typeface="Arial" panose="020B0604020202020204" pitchFamily="34" charset="0"/>
                <a:hlinkClick r:id="rId3"/>
              </a:rPr>
              <a:t>[48]</a:t>
            </a:r>
            <a:r>
              <a:rPr lang="en-US" b="0" i="0" dirty="0">
                <a:solidFill>
                  <a:srgbClr val="202122"/>
                </a:solidFill>
                <a:effectLst/>
                <a:highlight>
                  <a:srgbClr val="FFFFFF"/>
                </a:highlight>
                <a:latin typeface="Arial" panose="020B0604020202020204" pitchFamily="34" charset="0"/>
              </a:rPr>
              <a:t> </a:t>
            </a:r>
          </a:p>
          <a:p>
            <a:pPr algn="l"/>
            <a:r>
              <a:rPr lang="en-US" b="0" i="0" dirty="0">
                <a:solidFill>
                  <a:srgbClr val="202122"/>
                </a:solidFill>
                <a:effectLst/>
                <a:highlight>
                  <a:srgbClr val="FFFFFF"/>
                </a:highlight>
                <a:latin typeface="Arial" panose="020B0604020202020204" pitchFamily="34" charset="0"/>
              </a:rPr>
              <a:t>There is a Web-based </a:t>
            </a:r>
            <a:r>
              <a:rPr lang="en-US" b="0" i="0" dirty="0" err="1">
                <a:solidFill>
                  <a:srgbClr val="202122"/>
                </a:solidFill>
                <a:effectLst/>
                <a:highlight>
                  <a:srgbClr val="FFFFFF"/>
                </a:highlight>
                <a:latin typeface="Arial" panose="020B0604020202020204" pitchFamily="34" charset="0"/>
              </a:rPr>
              <a:t>Analyser</a:t>
            </a:r>
            <a:r>
              <a:rPr lang="en-US" b="0" i="0" dirty="0">
                <a:solidFill>
                  <a:srgbClr val="202122"/>
                </a:solidFill>
                <a:effectLst/>
                <a:highlight>
                  <a:srgbClr val="FFFFFF"/>
                </a:highlight>
                <a:latin typeface="Arial" panose="020B0604020202020204" pitchFamily="34" charset="0"/>
              </a:rPr>
              <a:t> of the Length of Telomeres (</a:t>
            </a:r>
            <a:r>
              <a:rPr lang="en-US" b="0" i="0" u="none" strike="noStrike" dirty="0">
                <a:solidFill>
                  <a:srgbClr val="3366CC"/>
                </a:solidFill>
                <a:effectLst/>
                <a:highlight>
                  <a:srgbClr val="FFFFFF"/>
                </a:highlight>
                <a:latin typeface="Arial" panose="020B0604020202020204" pitchFamily="34" charset="0"/>
                <a:hlinkClick r:id="rId4"/>
              </a:rPr>
              <a:t>WALTER</a:t>
            </a:r>
            <a:r>
              <a:rPr lang="en-US" b="0" i="0" dirty="0">
                <a:solidFill>
                  <a:srgbClr val="202122"/>
                </a:solidFill>
                <a:effectLst/>
                <a:highlight>
                  <a:srgbClr val="FFFFFF"/>
                </a:highlight>
                <a:latin typeface="Arial" panose="020B0604020202020204" pitchFamily="34" charset="0"/>
              </a:rPr>
              <a:t>), software processing the TRF pictures.</a:t>
            </a:r>
            <a:r>
              <a:rPr lang="en-US" b="0" i="0" u="none" strike="noStrike" baseline="30000" dirty="0">
                <a:solidFill>
                  <a:srgbClr val="3366CC"/>
                </a:solidFill>
                <a:effectLst/>
                <a:highlight>
                  <a:srgbClr val="FFFFFF"/>
                </a:highlight>
                <a:latin typeface="Arial" panose="020B0604020202020204" pitchFamily="34" charset="0"/>
                <a:hlinkClick r:id="rId5"/>
              </a:rPr>
              <a:t>[49]</a:t>
            </a:r>
            <a:r>
              <a:rPr lang="en-US" b="0" i="0" dirty="0">
                <a:solidFill>
                  <a:srgbClr val="202122"/>
                </a:solidFill>
                <a:effectLst/>
                <a:highlight>
                  <a:srgbClr val="FFFFFF"/>
                </a:highlight>
                <a:latin typeface="Arial" panose="020B0604020202020204" pitchFamily="34" charset="0"/>
              </a:rPr>
              <a:t> </a:t>
            </a:r>
          </a:p>
          <a:p>
            <a:pPr algn="l"/>
            <a:r>
              <a:rPr lang="en-US" b="0" i="0" dirty="0">
                <a:solidFill>
                  <a:srgbClr val="202122"/>
                </a:solidFill>
                <a:effectLst/>
                <a:highlight>
                  <a:srgbClr val="FFFFFF"/>
                </a:highlight>
                <a:latin typeface="Arial" panose="020B0604020202020204" pitchFamily="34" charset="0"/>
              </a:rPr>
              <a:t>A Real-Time </a:t>
            </a:r>
            <a:r>
              <a:rPr lang="en-US" b="0" i="0" u="none" strike="noStrike" dirty="0">
                <a:solidFill>
                  <a:srgbClr val="3366CC"/>
                </a:solidFill>
                <a:effectLst/>
                <a:highlight>
                  <a:srgbClr val="FFFFFF"/>
                </a:highlight>
                <a:latin typeface="Arial" panose="020B0604020202020204" pitchFamily="34" charset="0"/>
                <a:hlinkClick r:id="rId6" tooltip="Polymerase chain reaction"/>
              </a:rPr>
              <a:t>PCR</a:t>
            </a:r>
            <a:r>
              <a:rPr lang="en-US" b="0" i="0" dirty="0">
                <a:solidFill>
                  <a:srgbClr val="202122"/>
                </a:solidFill>
                <a:effectLst/>
                <a:highlight>
                  <a:srgbClr val="FFFFFF"/>
                </a:highlight>
                <a:latin typeface="Arial" panose="020B0604020202020204" pitchFamily="34" charset="0"/>
              </a:rPr>
              <a:t> assay for telomere length involves determining the Telomere-to-Single Copy Gene (T/S) ratio, which is demonstrated to be proportional to the average telomere length in a cell.</a:t>
            </a:r>
          </a:p>
          <a:p>
            <a:pPr algn="l"/>
            <a:r>
              <a:rPr lang="en-US" b="0" i="0" dirty="0">
                <a:solidFill>
                  <a:srgbClr val="202122"/>
                </a:solidFill>
                <a:effectLst/>
                <a:highlight>
                  <a:srgbClr val="FFFFFF"/>
                </a:highlight>
                <a:latin typeface="Arial" panose="020B0604020202020204" pitchFamily="34" charset="0"/>
              </a:rPr>
              <a:t>WGS experiments. Amongst these are </a:t>
            </a:r>
            <a:r>
              <a:rPr lang="en-US" b="0" i="0" dirty="0" err="1">
                <a:solidFill>
                  <a:srgbClr val="202122"/>
                </a:solidFill>
                <a:effectLst/>
                <a:highlight>
                  <a:srgbClr val="FFFFFF"/>
                </a:highlight>
                <a:latin typeface="Arial" panose="020B0604020202020204" pitchFamily="34" charset="0"/>
              </a:rPr>
              <a:t>TelSeq</a:t>
            </a:r>
            <a:r>
              <a:rPr lang="en-US" b="0" i="0" dirty="0">
                <a:solidFill>
                  <a:srgbClr val="202122"/>
                </a:solidFill>
                <a:effectLst/>
                <a:highlight>
                  <a:srgbClr val="FFFFFF"/>
                </a:highlight>
                <a:latin typeface="Arial" panose="020B0604020202020204" pitchFamily="34" charset="0"/>
              </a:rPr>
              <a:t>,</a:t>
            </a:r>
            <a:r>
              <a:rPr lang="en-US" b="0" i="0" u="none" strike="noStrike" baseline="30000" dirty="0">
                <a:solidFill>
                  <a:srgbClr val="3366CC"/>
                </a:solidFill>
                <a:effectLst/>
                <a:highlight>
                  <a:srgbClr val="FFFFFF"/>
                </a:highlight>
                <a:latin typeface="Arial" panose="020B0604020202020204" pitchFamily="34" charset="0"/>
                <a:hlinkClick r:id="rId7"/>
              </a:rPr>
              <a:t>[51]</a:t>
            </a:r>
            <a:r>
              <a:rPr lang="en-US" b="0" i="0" dirty="0">
                <a:solidFill>
                  <a:srgbClr val="202122"/>
                </a:solidFill>
                <a:effectLst/>
                <a:highlight>
                  <a:srgbClr val="FFFFFF"/>
                </a:highlight>
                <a:latin typeface="Arial" panose="020B0604020202020204" pitchFamily="34" charset="0"/>
              </a:rPr>
              <a:t> </a:t>
            </a:r>
            <a:r>
              <a:rPr lang="en-US" b="0" i="0" dirty="0" err="1">
                <a:solidFill>
                  <a:srgbClr val="202122"/>
                </a:solidFill>
                <a:effectLst/>
                <a:highlight>
                  <a:srgbClr val="FFFFFF"/>
                </a:highlight>
                <a:latin typeface="Arial" panose="020B0604020202020204" pitchFamily="34" charset="0"/>
              </a:rPr>
              <a:t>Telomerecat</a:t>
            </a:r>
            <a:r>
              <a:rPr lang="en-US" b="0" i="0" u="none" strike="noStrike" baseline="30000" dirty="0">
                <a:solidFill>
                  <a:srgbClr val="3366CC"/>
                </a:solidFill>
                <a:effectLst/>
                <a:highlight>
                  <a:srgbClr val="FFFFFF"/>
                </a:highlight>
                <a:latin typeface="Arial" panose="020B0604020202020204" pitchFamily="34" charset="0"/>
                <a:hlinkClick r:id="rId8"/>
              </a:rPr>
              <a:t>[52]</a:t>
            </a:r>
            <a:r>
              <a:rPr lang="en-US" b="0" i="0" dirty="0">
                <a:solidFill>
                  <a:srgbClr val="202122"/>
                </a:solidFill>
                <a:effectLst/>
                <a:highlight>
                  <a:srgbClr val="FFFFFF"/>
                </a:highlight>
                <a:latin typeface="Arial" panose="020B0604020202020204" pitchFamily="34" charset="0"/>
              </a:rPr>
              <a:t> and </a:t>
            </a:r>
            <a:r>
              <a:rPr lang="en-US" b="0" i="0" dirty="0" err="1">
                <a:solidFill>
                  <a:srgbClr val="202122"/>
                </a:solidFill>
                <a:effectLst/>
                <a:highlight>
                  <a:srgbClr val="FFFFFF"/>
                </a:highlight>
                <a:latin typeface="Arial" panose="020B0604020202020204" pitchFamily="34" charset="0"/>
              </a:rPr>
              <a:t>telomereHunter</a:t>
            </a:r>
            <a:r>
              <a:rPr lang="en-US" b="0" i="0" dirty="0">
                <a:solidFill>
                  <a:srgbClr val="202122"/>
                </a:solidFill>
                <a:effectLst/>
                <a:highlight>
                  <a:srgbClr val="FFFFFF"/>
                </a:highlight>
                <a:latin typeface="Arial" panose="020B0604020202020204" pitchFamily="34" charset="0"/>
              </a:rPr>
              <a:t>.</a:t>
            </a:r>
            <a:r>
              <a:rPr lang="en-US" b="0" i="0" u="none" strike="noStrike" baseline="30000" dirty="0">
                <a:solidFill>
                  <a:srgbClr val="3366CC"/>
                </a:solidFill>
                <a:effectLst/>
                <a:highlight>
                  <a:srgbClr val="FFFFFF"/>
                </a:highlight>
                <a:latin typeface="Arial" panose="020B0604020202020204" pitchFamily="34" charset="0"/>
                <a:hlinkClick r:id="rId9"/>
              </a:rPr>
              <a:t>[53]</a:t>
            </a:r>
            <a:r>
              <a:rPr lang="en-US" b="0" i="0" dirty="0">
                <a:solidFill>
                  <a:srgbClr val="202122"/>
                </a:solidFill>
                <a:effectLst/>
                <a:highlight>
                  <a:srgbClr val="FFFFFF"/>
                </a:highlight>
                <a:latin typeface="Arial" panose="020B0604020202020204" pitchFamily="34" charset="0"/>
              </a:rPr>
              <a:t> Length estimation from WGS typically works by differentiating telomere sequencing reads and then inferring the length of telomere that produced that number of reads. </a:t>
            </a:r>
          </a:p>
          <a:p>
            <a:pPr algn="l"/>
            <a:r>
              <a:rPr lang="en-US" b="0" i="0" dirty="0">
                <a:solidFill>
                  <a:srgbClr val="202122"/>
                </a:solidFill>
                <a:effectLst/>
                <a:highlight>
                  <a:srgbClr val="FFFFFF"/>
                </a:highlight>
                <a:latin typeface="Arial" panose="020B0604020202020204" pitchFamily="34" charset="0"/>
              </a:rPr>
              <a:t>These methods have been shown to correlate with preexisting methods of estimation such as PCR and TRF. </a:t>
            </a:r>
            <a:r>
              <a:rPr lang="en-US" b="0" i="0" u="none" strike="noStrike" dirty="0">
                <a:solidFill>
                  <a:srgbClr val="3366CC"/>
                </a:solidFill>
                <a:effectLst/>
                <a:highlight>
                  <a:srgbClr val="FFFFFF"/>
                </a:highlight>
                <a:latin typeface="Arial" panose="020B0604020202020204" pitchFamily="34" charset="0"/>
                <a:hlinkClick r:id="rId10" tooltip="Flow-FISH"/>
              </a:rPr>
              <a:t>Flow-FISH</a:t>
            </a:r>
            <a:r>
              <a:rPr lang="en-US" b="0" i="0" dirty="0">
                <a:solidFill>
                  <a:srgbClr val="202122"/>
                </a:solidFill>
                <a:effectLst/>
                <a:highlight>
                  <a:srgbClr val="FFFFFF"/>
                </a:highlight>
                <a:latin typeface="Arial" panose="020B0604020202020204" pitchFamily="34" charset="0"/>
              </a:rPr>
              <a:t> is used to quantify the length of telomeres in human white blood cells. A semi-automated method for measuring the average length of telomeres with Flow FISH was published in Nature Protocols in 2006.</a:t>
            </a:r>
            <a:r>
              <a:rPr lang="en-US" b="0" i="0" u="none" strike="noStrike" baseline="30000" dirty="0">
                <a:solidFill>
                  <a:srgbClr val="3366CC"/>
                </a:solidFill>
                <a:effectLst/>
                <a:highlight>
                  <a:srgbClr val="FFFFFF"/>
                </a:highlight>
                <a:latin typeface="Arial" panose="020B0604020202020204" pitchFamily="34" charset="0"/>
                <a:hlinkClick r:id="rId11"/>
              </a:rPr>
              <a:t>[54]</a:t>
            </a:r>
            <a:endParaRPr lang="en-US" b="0" i="0" dirty="0">
              <a:solidFill>
                <a:srgbClr val="202122"/>
              </a:solidFill>
              <a:effectLst/>
              <a:highlight>
                <a:srgbClr val="FFFFFF"/>
              </a:highlight>
              <a:latin typeface="Arial" panose="020B0604020202020204" pitchFamily="34" charset="0"/>
            </a:endParaRPr>
          </a:p>
          <a:p>
            <a:pPr marL="0" indent="0">
              <a:buNone/>
            </a:pPr>
            <a:r>
              <a:rPr lang="en-US" b="0" i="0" dirty="0">
                <a:solidFill>
                  <a:srgbClr val="202122"/>
                </a:solidFill>
                <a:effectLst/>
                <a:highlight>
                  <a:srgbClr val="FFFFFF"/>
                </a:highlight>
                <a:latin typeface="Arial" panose="020B0604020202020204" pitchFamily="34" charset="0"/>
              </a:rPr>
              <a:t>  (fluorescence in-situ hybridization)</a:t>
            </a:r>
            <a:endParaRPr lang="en-US" dirty="0"/>
          </a:p>
        </p:txBody>
      </p:sp>
    </p:spTree>
    <p:extLst>
      <p:ext uri="{BB962C8B-B14F-4D97-AF65-F5344CB8AC3E}">
        <p14:creationId xmlns:p14="http://schemas.microsoft.com/office/powerpoint/2010/main" val="40608599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AD6A47B-76A7-40A1-C30A-3D1910E8BBA4}"/>
              </a:ext>
            </a:extLst>
          </p:cNvPr>
          <p:cNvSpPr>
            <a:spLocks noGrp="1"/>
          </p:cNvSpPr>
          <p:nvPr>
            <p:ph type="title"/>
          </p:nvPr>
        </p:nvSpPr>
        <p:spPr>
          <a:xfrm>
            <a:off x="157595" y="18255"/>
            <a:ext cx="10515600" cy="1325563"/>
          </a:xfrm>
        </p:spPr>
        <p:txBody>
          <a:bodyPr/>
          <a:lstStyle/>
          <a:p>
            <a:r>
              <a:rPr lang="en-US" b="0" i="0" dirty="0">
                <a:solidFill>
                  <a:srgbClr val="000000"/>
                </a:solidFill>
                <a:effectLst/>
                <a:highlight>
                  <a:srgbClr val="FFFFFF"/>
                </a:highlight>
                <a:latin typeface="Linux Libertine"/>
              </a:rPr>
              <a:t>Q-FISH to flow-FISH</a:t>
            </a:r>
            <a:endParaRPr lang="en-US" dirty="0"/>
          </a:p>
        </p:txBody>
      </p:sp>
      <p:sp>
        <p:nvSpPr>
          <p:cNvPr id="3" name="내용 개체 틀 2">
            <a:extLst>
              <a:ext uri="{FF2B5EF4-FFF2-40B4-BE49-F238E27FC236}">
                <a16:creationId xmlns:a16="http://schemas.microsoft.com/office/drawing/2014/main" id="{B94B4E33-B7B7-DB1D-1F48-12279D9D4759}"/>
              </a:ext>
            </a:extLst>
          </p:cNvPr>
          <p:cNvSpPr>
            <a:spLocks noGrp="1"/>
          </p:cNvSpPr>
          <p:nvPr>
            <p:ph idx="1"/>
          </p:nvPr>
        </p:nvSpPr>
        <p:spPr>
          <a:xfrm>
            <a:off x="370609" y="1394403"/>
            <a:ext cx="4959927" cy="5323320"/>
          </a:xfrm>
        </p:spPr>
        <p:txBody>
          <a:bodyPr>
            <a:normAutofit fontScale="92500" lnSpcReduction="10000"/>
          </a:bodyPr>
          <a:lstStyle/>
          <a:p>
            <a:r>
              <a:rPr lang="en-US" b="0" i="0" dirty="0">
                <a:solidFill>
                  <a:srgbClr val="202122"/>
                </a:solidFill>
                <a:effectLst/>
                <a:highlight>
                  <a:srgbClr val="FFFFFF"/>
                </a:highlight>
                <a:latin typeface="Arial" panose="020B0604020202020204" pitchFamily="34" charset="0"/>
              </a:rPr>
              <a:t>Flow-FISH was first published in 1998 by </a:t>
            </a:r>
            <a:r>
              <a:rPr lang="en-US" b="0" i="0" dirty="0" err="1">
                <a:solidFill>
                  <a:srgbClr val="202122"/>
                </a:solidFill>
                <a:effectLst/>
                <a:highlight>
                  <a:srgbClr val="FFFFFF"/>
                </a:highlight>
                <a:latin typeface="Arial" panose="020B0604020202020204" pitchFamily="34" charset="0"/>
              </a:rPr>
              <a:t>Rufer</a:t>
            </a:r>
            <a:r>
              <a:rPr lang="en-US" b="0" i="0" dirty="0">
                <a:solidFill>
                  <a:srgbClr val="202122"/>
                </a:solidFill>
                <a:effectLst/>
                <a:highlight>
                  <a:srgbClr val="FFFFFF"/>
                </a:highlight>
                <a:latin typeface="Arial" panose="020B0604020202020204" pitchFamily="34" charset="0"/>
              </a:rPr>
              <a:t> et al.</a:t>
            </a:r>
            <a:r>
              <a:rPr lang="en-US" b="0" i="0" u="none" strike="noStrike" baseline="30000" dirty="0">
                <a:solidFill>
                  <a:srgbClr val="3366CC"/>
                </a:solidFill>
                <a:effectLst/>
                <a:highlight>
                  <a:srgbClr val="FFFFFF"/>
                </a:highlight>
                <a:latin typeface="Arial" panose="020B0604020202020204" pitchFamily="34" charset="0"/>
                <a:hlinkClick r:id="rId2"/>
              </a:rPr>
              <a:t>[11]</a:t>
            </a:r>
            <a:r>
              <a:rPr lang="en-US" b="0" i="0" dirty="0">
                <a:solidFill>
                  <a:srgbClr val="202122"/>
                </a:solidFill>
                <a:effectLst/>
                <a:highlight>
                  <a:srgbClr val="FFFFFF"/>
                </a:highlight>
                <a:latin typeface="Arial" panose="020B0604020202020204" pitchFamily="34" charset="0"/>
              </a:rPr>
              <a:t> as a modification of another technique for analyzing telomere length, </a:t>
            </a:r>
            <a:r>
              <a:rPr lang="en-US" b="0" i="0" u="none" strike="noStrike" dirty="0">
                <a:solidFill>
                  <a:srgbClr val="3366CC"/>
                </a:solidFill>
                <a:effectLst/>
                <a:highlight>
                  <a:srgbClr val="FFFFFF"/>
                </a:highlight>
                <a:latin typeface="Arial" panose="020B0604020202020204" pitchFamily="34" charset="0"/>
                <a:hlinkClick r:id="rId3" tooltip="Q-FISH"/>
              </a:rPr>
              <a:t>Q-FISH</a:t>
            </a:r>
            <a:r>
              <a:rPr lang="en-US" b="0" i="0" dirty="0">
                <a:solidFill>
                  <a:srgbClr val="202122"/>
                </a:solidFill>
                <a:effectLst/>
                <a:highlight>
                  <a:srgbClr val="FFFFFF"/>
                </a:highlight>
                <a:latin typeface="Arial" panose="020B0604020202020204" pitchFamily="34" charset="0"/>
              </a:rPr>
              <a:t>, </a:t>
            </a:r>
          </a:p>
          <a:p>
            <a:r>
              <a:rPr lang="en-US" dirty="0">
                <a:solidFill>
                  <a:srgbClr val="202122"/>
                </a:solidFill>
                <a:highlight>
                  <a:srgbClr val="FFFFFF"/>
                </a:highlight>
                <a:latin typeface="Arial" panose="020B0604020202020204" pitchFamily="34" charset="0"/>
              </a:rPr>
              <a:t>Q-fish</a:t>
            </a:r>
            <a:r>
              <a:rPr lang="en-US" b="0" i="0" dirty="0">
                <a:solidFill>
                  <a:srgbClr val="202122"/>
                </a:solidFill>
                <a:effectLst/>
                <a:highlight>
                  <a:srgbClr val="FFFFFF"/>
                </a:highlight>
                <a:latin typeface="Arial" panose="020B0604020202020204" pitchFamily="34" charset="0"/>
              </a:rPr>
              <a:t> employs </a:t>
            </a:r>
            <a:r>
              <a:rPr lang="en-US" b="0" i="0" u="none" strike="noStrike" dirty="0">
                <a:solidFill>
                  <a:srgbClr val="3366CC"/>
                </a:solidFill>
                <a:effectLst/>
                <a:highlight>
                  <a:srgbClr val="FFFFFF"/>
                </a:highlight>
                <a:latin typeface="Arial" panose="020B0604020202020204" pitchFamily="34" charset="0"/>
                <a:hlinkClick r:id="rId4" tooltip="Peptide nucleic acid"/>
              </a:rPr>
              <a:t>peptide nucleic acid</a:t>
            </a:r>
            <a:r>
              <a:rPr lang="en-US" b="0" i="0" dirty="0">
                <a:solidFill>
                  <a:srgbClr val="202122"/>
                </a:solidFill>
                <a:effectLst/>
                <a:highlight>
                  <a:srgbClr val="FFFFFF"/>
                </a:highlight>
                <a:latin typeface="Arial" panose="020B0604020202020204" pitchFamily="34" charset="0"/>
              </a:rPr>
              <a:t> probes of a 3'-CCCTAACCCTAACCCTAA-5' sequence labeled with a </a:t>
            </a:r>
            <a:r>
              <a:rPr lang="en-US" b="0" i="0" u="none" strike="noStrike" dirty="0" err="1">
                <a:solidFill>
                  <a:srgbClr val="3366CC"/>
                </a:solidFill>
                <a:effectLst/>
                <a:highlight>
                  <a:srgbClr val="FFFFFF"/>
                </a:highlight>
                <a:latin typeface="Arial" panose="020B0604020202020204" pitchFamily="34" charset="0"/>
                <a:hlinkClick r:id="rId5" tooltip="Fluorescin"/>
              </a:rPr>
              <a:t>fluorescin</a:t>
            </a:r>
            <a:r>
              <a:rPr lang="en-US" b="0" i="0" dirty="0">
                <a:solidFill>
                  <a:srgbClr val="202122"/>
                </a:solidFill>
                <a:effectLst/>
                <a:highlight>
                  <a:srgbClr val="FFFFFF"/>
                </a:highlight>
                <a:latin typeface="Arial" panose="020B0604020202020204" pitchFamily="34" charset="0"/>
              </a:rPr>
              <a:t> </a:t>
            </a:r>
            <a:r>
              <a:rPr lang="en-US" b="0" i="0" u="none" strike="noStrike" dirty="0">
                <a:solidFill>
                  <a:srgbClr val="3366CC"/>
                </a:solidFill>
                <a:effectLst/>
                <a:highlight>
                  <a:srgbClr val="FFFFFF"/>
                </a:highlight>
                <a:latin typeface="Arial" panose="020B0604020202020204" pitchFamily="34" charset="0"/>
                <a:hlinkClick r:id="rId6" tooltip="Fluorophore"/>
              </a:rPr>
              <a:t>fluorophore</a:t>
            </a:r>
            <a:r>
              <a:rPr lang="en-US" b="0" i="0" dirty="0">
                <a:solidFill>
                  <a:srgbClr val="202122"/>
                </a:solidFill>
                <a:effectLst/>
                <a:highlight>
                  <a:srgbClr val="FFFFFF"/>
                </a:highlight>
                <a:latin typeface="Arial" panose="020B0604020202020204" pitchFamily="34" charset="0"/>
              </a:rPr>
              <a:t> to stain telomeric repeats on prepared </a:t>
            </a:r>
            <a:r>
              <a:rPr lang="en-US" b="0" i="0" u="none" strike="noStrike" dirty="0">
                <a:solidFill>
                  <a:srgbClr val="3366CC"/>
                </a:solidFill>
                <a:effectLst/>
                <a:highlight>
                  <a:srgbClr val="FFFFFF"/>
                </a:highlight>
                <a:latin typeface="Arial" panose="020B0604020202020204" pitchFamily="34" charset="0"/>
                <a:hlinkClick r:id="rId7" tooltip="Metaphase"/>
              </a:rPr>
              <a:t>metaphase</a:t>
            </a:r>
            <a:r>
              <a:rPr lang="en-US" b="0" i="0" dirty="0">
                <a:solidFill>
                  <a:srgbClr val="202122"/>
                </a:solidFill>
                <a:effectLst/>
                <a:highlight>
                  <a:srgbClr val="FFFFFF"/>
                </a:highlight>
                <a:latin typeface="Arial" panose="020B0604020202020204" pitchFamily="34" charset="0"/>
              </a:rPr>
              <a:t> spreads of cells that have been treated with </a:t>
            </a:r>
            <a:r>
              <a:rPr lang="en-US" b="0" i="0" u="none" strike="noStrike" dirty="0" err="1">
                <a:solidFill>
                  <a:srgbClr val="3366CC"/>
                </a:solidFill>
                <a:effectLst/>
                <a:highlight>
                  <a:srgbClr val="FFFFFF"/>
                </a:highlight>
                <a:latin typeface="Arial" panose="020B0604020202020204" pitchFamily="34" charset="0"/>
                <a:hlinkClick r:id="rId8" tooltip="Colcemid"/>
              </a:rPr>
              <a:t>colcemid</a:t>
            </a:r>
            <a:r>
              <a:rPr lang="en-US" b="0" i="0" dirty="0">
                <a:solidFill>
                  <a:srgbClr val="202122"/>
                </a:solidFill>
                <a:effectLst/>
                <a:highlight>
                  <a:srgbClr val="FFFFFF"/>
                </a:highlight>
                <a:latin typeface="Arial" panose="020B0604020202020204" pitchFamily="34" charset="0"/>
              </a:rPr>
              <a:t>, hypotonic shock, and </a:t>
            </a:r>
            <a:r>
              <a:rPr lang="en-US" b="0" i="0" u="none" strike="noStrike" dirty="0">
                <a:solidFill>
                  <a:srgbClr val="3366CC"/>
                </a:solidFill>
                <a:effectLst/>
                <a:highlight>
                  <a:srgbClr val="FFFFFF"/>
                </a:highlight>
                <a:latin typeface="Arial" panose="020B0604020202020204" pitchFamily="34" charset="0"/>
                <a:hlinkClick r:id="rId9" tooltip="Fixation (histology)"/>
              </a:rPr>
              <a:t>fixation</a:t>
            </a:r>
            <a:r>
              <a:rPr lang="en-US" b="0" i="0" dirty="0">
                <a:solidFill>
                  <a:srgbClr val="202122"/>
                </a:solidFill>
                <a:effectLst/>
                <a:highlight>
                  <a:srgbClr val="FFFFFF"/>
                </a:highlight>
                <a:latin typeface="Arial" panose="020B0604020202020204" pitchFamily="34" charset="0"/>
              </a:rPr>
              <a:t> to slides via </a:t>
            </a:r>
            <a:r>
              <a:rPr lang="en-US" b="0" i="0" u="none" strike="noStrike" dirty="0">
                <a:solidFill>
                  <a:srgbClr val="3366CC"/>
                </a:solidFill>
                <a:effectLst/>
                <a:highlight>
                  <a:srgbClr val="FFFFFF"/>
                </a:highlight>
                <a:latin typeface="Arial" panose="020B0604020202020204" pitchFamily="34" charset="0"/>
                <a:hlinkClick r:id="rId10" tooltip="Methanol"/>
              </a:rPr>
              <a:t>methanol</a:t>
            </a:r>
            <a:r>
              <a:rPr lang="en-US" b="0" i="0" dirty="0">
                <a:solidFill>
                  <a:srgbClr val="202122"/>
                </a:solidFill>
                <a:effectLst/>
                <a:highlight>
                  <a:srgbClr val="FFFFFF"/>
                </a:highlight>
                <a:latin typeface="Arial" panose="020B0604020202020204" pitchFamily="34" charset="0"/>
              </a:rPr>
              <a:t>/</a:t>
            </a:r>
            <a:r>
              <a:rPr lang="en-US" b="0" i="0" u="none" strike="noStrike" dirty="0">
                <a:solidFill>
                  <a:srgbClr val="3366CC"/>
                </a:solidFill>
                <a:effectLst/>
                <a:highlight>
                  <a:srgbClr val="FFFFFF"/>
                </a:highlight>
                <a:latin typeface="Arial" panose="020B0604020202020204" pitchFamily="34" charset="0"/>
                <a:hlinkClick r:id="rId11" tooltip="Acetic acid"/>
              </a:rPr>
              <a:t>acetic acid</a:t>
            </a:r>
            <a:r>
              <a:rPr lang="en-US" b="0" i="0" dirty="0">
                <a:solidFill>
                  <a:srgbClr val="202122"/>
                </a:solidFill>
                <a:effectLst/>
                <a:highlight>
                  <a:srgbClr val="FFFFFF"/>
                </a:highlight>
                <a:latin typeface="Arial" panose="020B0604020202020204" pitchFamily="34" charset="0"/>
              </a:rPr>
              <a:t> treatment</a:t>
            </a:r>
            <a:r>
              <a:rPr lang="en-US" b="0" i="0" u="none" strike="noStrike" baseline="30000" dirty="0">
                <a:solidFill>
                  <a:srgbClr val="3366CC"/>
                </a:solidFill>
                <a:effectLst/>
                <a:highlight>
                  <a:srgbClr val="FFFFFF"/>
                </a:highlight>
                <a:latin typeface="Arial" panose="020B0604020202020204" pitchFamily="34" charset="0"/>
                <a:hlinkClick r:id="rId12"/>
              </a:rPr>
              <a:t>[13]</a:t>
            </a:r>
            <a:endParaRPr lang="en-US" dirty="0"/>
          </a:p>
        </p:txBody>
      </p:sp>
      <p:pic>
        <p:nvPicPr>
          <p:cNvPr id="13314" name="Picture 2" descr="undefined">
            <a:extLst>
              <a:ext uri="{FF2B5EF4-FFF2-40B4-BE49-F238E27FC236}">
                <a16:creationId xmlns:a16="http://schemas.microsoft.com/office/drawing/2014/main" id="{5E56F4A8-2D6E-BE8C-3DD2-974072656B6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712235" y="1485229"/>
            <a:ext cx="6479765" cy="47129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0031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DCD39AF-2DEF-80DA-9286-CCA0E947243C}"/>
              </a:ext>
            </a:extLst>
          </p:cNvPr>
          <p:cNvSpPr>
            <a:spLocks noGrp="1"/>
          </p:cNvSpPr>
          <p:nvPr>
            <p:ph type="title"/>
          </p:nvPr>
        </p:nvSpPr>
        <p:spPr/>
        <p:txBody>
          <a:bodyPr>
            <a:normAutofit/>
          </a:bodyPr>
          <a:lstStyle/>
          <a:p>
            <a:r>
              <a:rPr lang="en-US" sz="6000">
                <a:latin typeface="Arial Narrow" panose="020B0606020202030204" pitchFamily="34" charset="0"/>
              </a:rPr>
              <a:t>Stem &amp;  </a:t>
            </a:r>
            <a:r>
              <a:rPr lang="en-US" sz="6000" dirty="0">
                <a:latin typeface="Arial Narrow" panose="020B0606020202030204" pitchFamily="34" charset="0"/>
              </a:rPr>
              <a:t>Cancer cells</a:t>
            </a:r>
          </a:p>
        </p:txBody>
      </p:sp>
      <p:sp>
        <p:nvSpPr>
          <p:cNvPr id="3" name="내용 개체 틀 2">
            <a:extLst>
              <a:ext uri="{FF2B5EF4-FFF2-40B4-BE49-F238E27FC236}">
                <a16:creationId xmlns:a16="http://schemas.microsoft.com/office/drawing/2014/main" id="{42BBD685-DB7D-BEA0-3135-51564CEED1C9}"/>
              </a:ext>
            </a:extLst>
          </p:cNvPr>
          <p:cNvSpPr>
            <a:spLocks noGrp="1"/>
          </p:cNvSpPr>
          <p:nvPr>
            <p:ph idx="1"/>
          </p:nvPr>
        </p:nvSpPr>
        <p:spPr/>
        <p:txBody>
          <a:bodyPr>
            <a:normAutofit/>
          </a:bodyPr>
          <a:lstStyle/>
          <a:p>
            <a:pPr marL="0" indent="0">
              <a:buNone/>
            </a:pPr>
            <a:r>
              <a:rPr lang="en-US" sz="3600" b="0" i="0" dirty="0">
                <a:solidFill>
                  <a:srgbClr val="202122"/>
                </a:solidFill>
                <a:effectLst/>
                <a:highlight>
                  <a:srgbClr val="FFFFFF"/>
                </a:highlight>
                <a:latin typeface="Arial" panose="020B0604020202020204" pitchFamily="34" charset="0"/>
              </a:rPr>
              <a:t>It was predicted that a specialized DNA polymerase (originally called a tandem-DNA-polymerase) could extend telomeres in immortal tissues such as germ line, cancer cells and stem cells. It also followed from this hypothesis that organisms with circular genome, such as bacteria, do not have the end replication problem and therefore do not age.</a:t>
            </a:r>
            <a:endParaRPr lang="en-US" sz="3600" dirty="0"/>
          </a:p>
        </p:txBody>
      </p:sp>
    </p:spTree>
    <p:extLst>
      <p:ext uri="{BB962C8B-B14F-4D97-AF65-F5344CB8AC3E}">
        <p14:creationId xmlns:p14="http://schemas.microsoft.com/office/powerpoint/2010/main" val="413785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a:t>Telomere sequence in vertebrates</a:t>
            </a:r>
            <a:endParaRPr lang="ko-KR" altLang="en-US" b="1" dirty="0"/>
          </a:p>
        </p:txBody>
      </p:sp>
      <p:sp>
        <p:nvSpPr>
          <p:cNvPr id="3" name="내용 개체 틀 2"/>
          <p:cNvSpPr>
            <a:spLocks noGrp="1"/>
          </p:cNvSpPr>
          <p:nvPr>
            <p:ph idx="1"/>
          </p:nvPr>
        </p:nvSpPr>
        <p:spPr/>
        <p:txBody>
          <a:bodyPr/>
          <a:lstStyle/>
          <a:p>
            <a:r>
              <a:rPr lang="en-US" altLang="ko-KR" dirty="0"/>
              <a:t>For </a:t>
            </a:r>
            <a:r>
              <a:rPr lang="en-US" altLang="ko-KR" dirty="0">
                <a:hlinkClick r:id="rId2" tooltip="Vertebrate"/>
              </a:rPr>
              <a:t>vertebrates</a:t>
            </a:r>
            <a:r>
              <a:rPr lang="en-US" altLang="ko-KR" dirty="0"/>
              <a:t>, the sequence of nucleotides in telomeres is </a:t>
            </a:r>
            <a:r>
              <a:rPr lang="en-US" altLang="ko-KR" dirty="0">
                <a:hlinkClick r:id="rId3" tooltip="Thymine"/>
              </a:rPr>
              <a:t>TT</a:t>
            </a:r>
            <a:r>
              <a:rPr lang="en-US" altLang="ko-KR" dirty="0">
                <a:hlinkClick r:id="rId4" tooltip="Adenine"/>
              </a:rPr>
              <a:t>A</a:t>
            </a:r>
            <a:r>
              <a:rPr lang="en-US" altLang="ko-KR" dirty="0">
                <a:hlinkClick r:id="rId5" tooltip="Guanine"/>
              </a:rPr>
              <a:t>GGG</a:t>
            </a:r>
            <a:r>
              <a:rPr lang="en-US" altLang="ko-KR" dirty="0"/>
              <a:t>. </a:t>
            </a:r>
          </a:p>
          <a:p>
            <a:endParaRPr lang="en-US" altLang="ko-KR" dirty="0"/>
          </a:p>
          <a:p>
            <a:r>
              <a:rPr lang="en-US" altLang="ko-KR" dirty="0"/>
              <a:t>This sequence of </a:t>
            </a:r>
            <a:r>
              <a:rPr lang="en-US" altLang="ko-KR" b="1" dirty="0"/>
              <a:t>TTAGGG</a:t>
            </a:r>
            <a:r>
              <a:rPr lang="en-US" altLang="ko-KR" dirty="0"/>
              <a:t> is repeated approximately 2,500 times in humans.</a:t>
            </a:r>
            <a:endParaRPr lang="en-US" altLang="ko-KR" baseline="30000" dirty="0"/>
          </a:p>
          <a:p>
            <a:endParaRPr lang="en-US" altLang="ko-KR" baseline="30000" dirty="0"/>
          </a:p>
          <a:p>
            <a:pPr marL="0" indent="0">
              <a:buNone/>
            </a:pPr>
            <a:r>
              <a:rPr lang="en-US" altLang="ko-KR" sz="2400" dirty="0" err="1"/>
              <a:t>Sadava</a:t>
            </a:r>
            <a:r>
              <a:rPr lang="en-US" altLang="ko-KR" sz="2400" dirty="0"/>
              <a:t>, D., Hillis, D., Heller, C., &amp; </a:t>
            </a:r>
            <a:r>
              <a:rPr lang="en-US" altLang="ko-KR" sz="2400" dirty="0" err="1"/>
              <a:t>Berenbaum</a:t>
            </a:r>
            <a:r>
              <a:rPr lang="en-US" altLang="ko-KR" sz="2400" dirty="0"/>
              <a:t>, M. (2011). </a:t>
            </a:r>
            <a:r>
              <a:rPr lang="en-US" altLang="ko-KR" sz="2400" i="1" dirty="0"/>
              <a:t>Life: The science of biology</a:t>
            </a:r>
            <a:r>
              <a:rPr lang="en-US" altLang="ko-KR" sz="2400" dirty="0"/>
              <a:t>. (9th ed.) Sunderland, MA: </a:t>
            </a:r>
            <a:r>
              <a:rPr lang="en-US" altLang="ko-KR" sz="2400" dirty="0" err="1"/>
              <a:t>Sinauer</a:t>
            </a:r>
            <a:r>
              <a:rPr lang="en-US" altLang="ko-KR" sz="2400" dirty="0"/>
              <a:t> Associates Inc.</a:t>
            </a:r>
            <a:endParaRPr lang="ko-KR" altLang="en-US" sz="2400" dirty="0"/>
          </a:p>
        </p:txBody>
      </p:sp>
    </p:spTree>
    <p:extLst>
      <p:ext uri="{BB962C8B-B14F-4D97-AF65-F5344CB8AC3E}">
        <p14:creationId xmlns:p14="http://schemas.microsoft.com/office/powerpoint/2010/main" val="5322984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6944FF4-9A68-9821-E6DF-662EBF0A3DCD}"/>
              </a:ext>
            </a:extLst>
          </p:cNvPr>
          <p:cNvSpPr>
            <a:spLocks noGrp="1"/>
          </p:cNvSpPr>
          <p:nvPr>
            <p:ph type="title"/>
          </p:nvPr>
        </p:nvSpPr>
        <p:spPr/>
        <p:txBody>
          <a:bodyPr/>
          <a:lstStyle/>
          <a:p>
            <a:endParaRPr lang="en-US" dirty="0"/>
          </a:p>
        </p:txBody>
      </p:sp>
      <p:sp>
        <p:nvSpPr>
          <p:cNvPr id="3" name="내용 개체 틀 2">
            <a:extLst>
              <a:ext uri="{FF2B5EF4-FFF2-40B4-BE49-F238E27FC236}">
                <a16:creationId xmlns:a16="http://schemas.microsoft.com/office/drawing/2014/main" id="{7E146F87-E274-23BB-D3A8-CA7825BEA49F}"/>
              </a:ext>
            </a:extLst>
          </p:cNvPr>
          <p:cNvSpPr>
            <a:spLocks noGrp="1"/>
          </p:cNvSpPr>
          <p:nvPr>
            <p:ph idx="1"/>
          </p:nvPr>
        </p:nvSpPr>
        <p:spPr/>
        <p:txBody>
          <a:bodyPr/>
          <a:lstStyle/>
          <a:p>
            <a:endParaRPr lang="en-US"/>
          </a:p>
        </p:txBody>
      </p:sp>
      <p:pic>
        <p:nvPicPr>
          <p:cNvPr id="5" name="그림 4">
            <a:extLst>
              <a:ext uri="{FF2B5EF4-FFF2-40B4-BE49-F238E27FC236}">
                <a16:creationId xmlns:a16="http://schemas.microsoft.com/office/drawing/2014/main" id="{3708A81C-EB21-4F09-BCA3-7C93D9049910}"/>
              </a:ext>
            </a:extLst>
          </p:cNvPr>
          <p:cNvPicPr>
            <a:picLocks noChangeAspect="1"/>
          </p:cNvPicPr>
          <p:nvPr/>
        </p:nvPicPr>
        <p:blipFill>
          <a:blip r:embed="rId2"/>
          <a:stretch>
            <a:fillRect/>
          </a:stretch>
        </p:blipFill>
        <p:spPr>
          <a:xfrm>
            <a:off x="2874579" y="271757"/>
            <a:ext cx="5669321" cy="6383748"/>
          </a:xfrm>
          <a:prstGeom prst="rect">
            <a:avLst/>
          </a:prstGeom>
        </p:spPr>
      </p:pic>
    </p:spTree>
    <p:extLst>
      <p:ext uri="{BB962C8B-B14F-4D97-AF65-F5344CB8AC3E}">
        <p14:creationId xmlns:p14="http://schemas.microsoft.com/office/powerpoint/2010/main" val="615310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a:p>
        </p:txBody>
      </p:sp>
      <p:pic>
        <p:nvPicPr>
          <p:cNvPr id="4" name="Picture 4" descr="https://upload.wikimedia.org/wikipedia/commons/6/6a/Telomer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6593" y="854256"/>
            <a:ext cx="8404080" cy="5042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60777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B2C49C1-32FA-8CF0-247F-AB7D9DA3E173}"/>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B77BDAD6-9CA1-5DB7-00AD-D9027DDA3021}"/>
              </a:ext>
            </a:extLst>
          </p:cNvPr>
          <p:cNvSpPr>
            <a:spLocks noGrp="1"/>
          </p:cNvSpPr>
          <p:nvPr>
            <p:ph idx="1"/>
          </p:nvPr>
        </p:nvSpPr>
        <p:spPr/>
        <p:txBody>
          <a:bodyPr/>
          <a:lstStyle/>
          <a:p>
            <a:endParaRPr lang="en-US"/>
          </a:p>
        </p:txBody>
      </p:sp>
      <p:pic>
        <p:nvPicPr>
          <p:cNvPr id="6146" name="Picture 2">
            <a:extLst>
              <a:ext uri="{FF2B5EF4-FFF2-40B4-BE49-F238E27FC236}">
                <a16:creationId xmlns:a16="http://schemas.microsoft.com/office/drawing/2014/main" id="{C9AB41E6-81DE-62A6-BFEB-E30F9064F0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4842" y="1396147"/>
            <a:ext cx="7768308" cy="4660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90298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3D structure of telomere</a:t>
            </a:r>
            <a:endParaRPr lang="ko-KR" altLang="en-US" dirty="0"/>
          </a:p>
        </p:txBody>
      </p:sp>
      <p:sp>
        <p:nvSpPr>
          <p:cNvPr id="3" name="내용 개체 틀 2"/>
          <p:cNvSpPr>
            <a:spLocks noGrp="1"/>
          </p:cNvSpPr>
          <p:nvPr>
            <p:ph idx="1"/>
          </p:nvPr>
        </p:nvSpPr>
        <p:spPr/>
        <p:txBody>
          <a:bodyPr/>
          <a:lstStyle/>
          <a:p>
            <a:endParaRPr lang="ko-KR" altLang="en-US"/>
          </a:p>
        </p:txBody>
      </p:sp>
      <p:pic>
        <p:nvPicPr>
          <p:cNvPr id="2050" name="Picture 2" descr="https://upload.wikimedia.org/wikipedia/commons/a/aa/Telomer-structure.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822386" y="1965361"/>
            <a:ext cx="5141999" cy="44735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508538"/>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TotalTime>
  <Words>1990</Words>
  <Application>Microsoft Office PowerPoint</Application>
  <PresentationFormat>Widescreen</PresentationFormat>
  <Paragraphs>129</Paragraphs>
  <Slides>48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48</vt:i4>
      </vt:variant>
    </vt:vector>
  </HeadingPairs>
  <TitlesOfParts>
    <vt:vector size="55" baseType="lpstr">
      <vt:lpstr>Harding</vt:lpstr>
      <vt:lpstr>Linux Libertine</vt:lpstr>
      <vt:lpstr>맑은 고딕</vt:lpstr>
      <vt:lpstr>Arial</vt:lpstr>
      <vt:lpstr>Arial Narrow</vt:lpstr>
      <vt:lpstr>Roboto</vt:lpstr>
      <vt:lpstr>Office 테마</vt:lpstr>
      <vt:lpstr>Telomeromics</vt:lpstr>
      <vt:lpstr>Leonard Hayflick</vt:lpstr>
      <vt:lpstr>Telomere</vt:lpstr>
      <vt:lpstr>Word origin</vt:lpstr>
      <vt:lpstr>Telomere sequence in vertebrates</vt:lpstr>
      <vt:lpstr>PowerPoint Presentation</vt:lpstr>
      <vt:lpstr>PowerPoint Presentation</vt:lpstr>
      <vt:lpstr>PowerPoint Presentation</vt:lpstr>
      <vt:lpstr>3D structure of telomere</vt:lpstr>
      <vt:lpstr>PowerPoint Presentation</vt:lpstr>
      <vt:lpstr>PowerPoint Presentation</vt:lpstr>
      <vt:lpstr>Telomere shortening</vt:lpstr>
      <vt:lpstr>End replication problem</vt:lpstr>
      <vt:lpstr>PowerPoint Presentation</vt:lpstr>
      <vt:lpstr>PowerPoint Presentation</vt:lpstr>
      <vt:lpstr>PowerPoint Presentation</vt:lpstr>
      <vt:lpstr>PowerPoint Presentation</vt:lpstr>
      <vt:lpstr>Evidence for a role of cellular senescence &amp; telomere dysfunction in age-related diseases </vt:lpstr>
      <vt:lpstr>Telomere shortening associated diseases</vt:lpstr>
      <vt:lpstr>Buffer for chromosome</vt:lpstr>
      <vt:lpstr>Telomerase</vt:lpstr>
      <vt:lpstr>Telomerase</vt:lpstr>
      <vt:lpstr>Telomerase</vt:lpstr>
      <vt:lpstr>Telomerase Function - Animation</vt:lpstr>
      <vt:lpstr>Discovery </vt:lpstr>
      <vt:lpstr>Bioinformatic prediction</vt:lpstr>
      <vt:lpstr>Alexei Olovnikov</vt:lpstr>
      <vt:lpstr>Marginotomy</vt:lpstr>
      <vt:lpstr>Elizabeth Blackburn</vt:lpstr>
      <vt:lpstr>Nobel Prize in Physiology or Medicine</vt:lpstr>
      <vt:lpstr>Elizabeth Helen Blackburn</vt:lpstr>
      <vt:lpstr>Elizabeth Blackburn</vt:lpstr>
      <vt:lpstr>Sanger and MRC-LMB</vt:lpstr>
      <vt:lpstr>Postdoctoral work at Yale, </vt:lpstr>
      <vt:lpstr>Blackburn's book </vt:lpstr>
      <vt:lpstr>Geron</vt:lpstr>
      <vt:lpstr>Prokaryotes</vt:lpstr>
      <vt:lpstr>Shelterin</vt:lpstr>
      <vt:lpstr>Shelterin</vt:lpstr>
      <vt:lpstr>PowerPoint Presentation</vt:lpstr>
      <vt:lpstr>PowerPoint Presentation</vt:lpstr>
      <vt:lpstr>Bidirectional, feedforward loop of telomere maintenance and mitochondrial function. </vt:lpstr>
      <vt:lpstr>DNA polymerase</vt:lpstr>
      <vt:lpstr>Telomere length variation</vt:lpstr>
      <vt:lpstr>Telomere too short?</vt:lpstr>
      <vt:lpstr>Measurement</vt:lpstr>
      <vt:lpstr>Q-FISH to flow-FISH</vt:lpstr>
      <vt:lpstr>Stem &amp;  Cancer cells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Telomeromics</dc:title>
  <dc:creator>Microsoft</dc:creator>
  <cp:lastModifiedBy>(교원) 박종화 (바이오메디컬공학과)</cp:lastModifiedBy>
  <cp:revision>32</cp:revision>
  <dcterms:created xsi:type="dcterms:W3CDTF">2016-03-19T03:08:48Z</dcterms:created>
  <dcterms:modified xsi:type="dcterms:W3CDTF">2025-03-13T09:17:11Z</dcterms:modified>
</cp:coreProperties>
</file>