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35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5E787-5AC5-308B-791E-D831CFEFE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5F3A5D-430E-AAB0-937F-0326DAA7C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65819-79BA-995B-DC75-C55980A01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9CD21-EA57-EACF-7609-DFCF84DBC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8095A-A8A3-8633-06CA-737AD99F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9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DC59C-8BFF-532F-DA59-DCA41601F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ED92A-31BD-3C3B-D611-F8F36F39CC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000ED-E165-4BA2-AF68-31CC1609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2A528-6B67-1A16-E181-CB79B165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46B4E-566A-894E-FC57-445C9E59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6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040789-DB47-6CF9-A2CB-5FA81EB0BE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B33E7-412C-7B8D-5E20-92E0C858E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7932B-EB5D-292F-0F28-E186E4114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A88C9-45C7-C98A-2C40-99C1635F7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E447E-23CB-CE48-6BA5-F61EB0C9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1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C5DC-0396-7CE0-2E97-19AFC8E29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7EBBA-C143-1199-4605-A8D96C88E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C0939-928A-298B-4988-E4CEED61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3790-557A-C81B-EA33-72C6D617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93650-F565-8E42-4398-1C7A42E8A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5AFDF-3180-409F-612C-8B268466C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E8F9C-ED48-5999-8493-352AAEA0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50B12-731B-0B24-1795-752BC91DD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6B544-22CE-1E60-BC09-1E8D472D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F79DA-11B4-0C8E-C611-D30BD4B81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988C-2937-A2A5-F36B-F926CF1F6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5FE1-9C5B-C381-18C6-D8BC38723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0A72-CB47-3F13-1155-F37D6B4A5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BA13E-1900-63CE-8BF5-2D8460C58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F3B79-A3B2-E4D9-5370-893736942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650D5-FE8A-D192-2135-C553BC21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5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F256-5C49-6164-1271-946D0718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AE67A-EF6D-14AC-2DF0-9C62F1B52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2F79B-5675-1484-1526-737694A9A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86261-FDE2-7741-3317-3E28E2B68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B01F7F-6121-D26C-1C4E-E64108C29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678B8F-9382-0261-52C0-70975996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52CEF-322E-2480-8FF3-AF7E79DB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0B083-ED2C-9705-052C-EFB75AF1B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46E33-6A6C-8BAD-4C40-17C319489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E53F7-EC4B-3355-F5A2-E7437405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14CCF-0561-1095-93F9-BDA8196C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F0E05-E177-4F53-D8A1-47F747D4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608ED-CE33-0AA8-23F9-27365EA3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FC75F8-987B-2D82-ABC8-518E2F69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9EDBD-8322-58E1-D3D4-DA4DDF15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2D6D-8C2F-206E-E03D-B792635D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A78A7-D609-89EF-FFEE-A712F62E1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694BC-0964-C86E-4FEA-CEFB5A9A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053B6-6BED-2602-960C-5D650CCC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0243F-EDA3-E86C-3CE8-8B192CAC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AD8B8-CFE8-AD17-4F7D-508FF672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1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5B59F-FD01-A2DE-30C9-C80FC2898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132CD2-CD20-E9E7-5A39-ACF41CB00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86DB3-E6B7-E369-E2BB-37303E419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12CAB-D627-6389-AEEF-228671C26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0175F-47B2-A432-7F3C-1EFECC220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49D77-9CEC-E14C-1EEE-B6EDA467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861612-1E68-6975-A720-FEB34C8E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75066-B117-DED5-4D37-571F8795F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7633C-97C9-1D36-338C-36EFBBC9F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C1BEC-31A0-4D22-B784-831002627F3A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D5908-BC4B-0834-C801-5331B4349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2EC8C-3C16-0DCF-5632-442DA2EB9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2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Acne" TargetMode="External"/><Relationship Id="rId3" Type="http://schemas.openxmlformats.org/officeDocument/2006/relationships/hyperlink" Target="https://en.wikipedia.org/wiki/Pneumonia" TargetMode="External"/><Relationship Id="rId7" Type="http://schemas.openxmlformats.org/officeDocument/2006/relationships/hyperlink" Target="https://en.wikipedia.org/wiki/Doxycycline" TargetMode="External"/><Relationship Id="rId12" Type="http://schemas.openxmlformats.org/officeDocument/2006/relationships/hyperlink" Target="https://en.wikipedia.org/wiki/Skin" TargetMode="External"/><Relationship Id="rId2" Type="http://schemas.openxmlformats.org/officeDocument/2006/relationships/hyperlink" Target="https://en.wikipedia.org/wiki/Tetracycline_antibiot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nocycline#cite_note-BNF76-8" TargetMode="External"/><Relationship Id="rId11" Type="http://schemas.openxmlformats.org/officeDocument/2006/relationships/hyperlink" Target="https://en.wikipedia.org/wiki/Oral_administration" TargetMode="External"/><Relationship Id="rId5" Type="http://schemas.openxmlformats.org/officeDocument/2006/relationships/hyperlink" Target="https://en.wikipedia.org/wiki/Minocycline#cite_note-AHFS2019-4" TargetMode="External"/><Relationship Id="rId10" Type="http://schemas.openxmlformats.org/officeDocument/2006/relationships/hyperlink" Target="https://en.wikipedia.org/wiki/Minocycline#cite_note-Amzeeq_FDA_label-3" TargetMode="External"/><Relationship Id="rId4" Type="http://schemas.openxmlformats.org/officeDocument/2006/relationships/hyperlink" Target="https://en.wikipedia.org/wiki/Minocycline#cite_note-Minocin_FDA_label-2" TargetMode="External"/><Relationship Id="rId9" Type="http://schemas.openxmlformats.org/officeDocument/2006/relationships/hyperlink" Target="https://en.wikipedia.org/wiki/Rheumatoid_arthriti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eneric_medication" TargetMode="External"/><Relationship Id="rId7" Type="http://schemas.openxmlformats.org/officeDocument/2006/relationships/hyperlink" Target="https://en.wikipedia.org/wiki/Minocycline#cite_note-13" TargetMode="External"/><Relationship Id="rId2" Type="http://schemas.openxmlformats.org/officeDocument/2006/relationships/hyperlink" Target="https://en.wikipedia.org/wiki/Minocycline#cite_note-FischerGanellin2006-1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nocycline#cite_note-12" TargetMode="External"/><Relationship Id="rId5" Type="http://schemas.openxmlformats.org/officeDocument/2006/relationships/hyperlink" Target="https://en.wikipedia.org/wiki/Minocycline#cite_note-11" TargetMode="External"/><Relationship Id="rId4" Type="http://schemas.openxmlformats.org/officeDocument/2006/relationships/hyperlink" Target="https://en.wikipedia.org/wiki/Minocycline#cite_note-BNF76-8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inocycline#cite_note-Amzeeq_FDA_label-3" TargetMode="External"/><Relationship Id="rId3" Type="http://schemas.openxmlformats.org/officeDocument/2006/relationships/hyperlink" Target="https://en.wikipedia.org/wiki/Acne_vulgaris" TargetMode="External"/><Relationship Id="rId7" Type="http://schemas.openxmlformats.org/officeDocument/2006/relationships/hyperlink" Target="https://en.wikipedia.org/wiki/Indicated" TargetMode="External"/><Relationship Id="rId2" Type="http://schemas.openxmlformats.org/officeDocument/2006/relationships/hyperlink" Target="https://en.wikipedia.org/wiki/Doxycycli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nocycline#cite_note-16" TargetMode="External"/><Relationship Id="rId5" Type="http://schemas.openxmlformats.org/officeDocument/2006/relationships/hyperlink" Target="https://en.wikipedia.org/wiki/Minocycline#cite_note-15" TargetMode="External"/><Relationship Id="rId4" Type="http://schemas.openxmlformats.org/officeDocument/2006/relationships/hyperlink" Target="https://en.wikipedia.org/wiki/Minocycline#cite_note-ReynoldsYeungCheng2024-14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Anti-inflammatory" TargetMode="External"/><Relationship Id="rId3" Type="http://schemas.openxmlformats.org/officeDocument/2006/relationships/hyperlink" Target="https://en.wikipedia.org/wiki/Minocycline#cite_note-SinghKhannaKalra2021-64" TargetMode="External"/><Relationship Id="rId7" Type="http://schemas.openxmlformats.org/officeDocument/2006/relationships/hyperlink" Target="https://en.wikipedia.org/wiki/Matrix_metalloproteinase" TargetMode="External"/><Relationship Id="rId2" Type="http://schemas.openxmlformats.org/officeDocument/2006/relationships/hyperlink" Target="https://en.wikipedia.org/wiki/Off-target_activit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Enzyme_inhibitor" TargetMode="External"/><Relationship Id="rId11" Type="http://schemas.openxmlformats.org/officeDocument/2006/relationships/hyperlink" Target="https://en.wikipedia.org/wiki/Neuroprotective" TargetMode="External"/><Relationship Id="rId5" Type="http://schemas.openxmlformats.org/officeDocument/2006/relationships/hyperlink" Target="https://en.wikipedia.org/wiki/Minocycline#cite_note-Garrido-MesaZarzueloG%C3%A1lvez2013-63" TargetMode="External"/><Relationship Id="rId10" Type="http://schemas.openxmlformats.org/officeDocument/2006/relationships/hyperlink" Target="https://en.wikipedia.org/wiki/Antioxidant" TargetMode="External"/><Relationship Id="rId4" Type="http://schemas.openxmlformats.org/officeDocument/2006/relationships/hyperlink" Target="https://en.wikipedia.org/wiki/Minocycline#cite_note-BahramiMorrisPourgholami2012-65" TargetMode="External"/><Relationship Id="rId9" Type="http://schemas.openxmlformats.org/officeDocument/2006/relationships/hyperlink" Target="https://en.wikipedia.org/wiki/Apoptosi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6E60E-85AD-48AB-BC6C-A4DD9015C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083" y="351692"/>
            <a:ext cx="9946888" cy="2426433"/>
          </a:xfrm>
        </p:spPr>
        <p:txBody>
          <a:bodyPr>
            <a:noAutofit/>
          </a:bodyPr>
          <a:lstStyle/>
          <a:p>
            <a:r>
              <a:rPr lang="en-US" sz="8000" b="1" dirty="0">
                <a:latin typeface="Arial Narrow" panose="020B0606020202030204" pitchFamily="34" charset="0"/>
              </a:rPr>
              <a:t>Minocycline</a:t>
            </a:r>
            <a:br>
              <a:rPr lang="en-US" sz="8000" b="1" dirty="0">
                <a:latin typeface="Arial Narrow" panose="020B0606020202030204" pitchFamily="34" charset="0"/>
              </a:rPr>
            </a:br>
            <a:r>
              <a:rPr lang="en-US" sz="8000" b="1" dirty="0">
                <a:latin typeface="Arial Narrow" panose="020B0606020202030204" pitchFamily="34" charset="0"/>
              </a:rPr>
              <a:t>(</a:t>
            </a:r>
            <a:r>
              <a:rPr lang="en-US" sz="6600" b="1" dirty="0">
                <a:latin typeface="Arial Narrow" panose="020B0606020202030204" pitchFamily="34" charset="0"/>
              </a:rPr>
              <a:t>an antibiotic</a:t>
            </a:r>
            <a:r>
              <a:rPr lang="en-US" sz="8000" b="1" dirty="0">
                <a:latin typeface="Arial Narrow" panose="020B0606020202030204" pitchFamily="34" charset="0"/>
              </a:rPr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D89C3-7705-21C9-8181-5656A0A9F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Geromics Class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2024.12.06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Jong Bhak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21A686A9-C912-5478-71B7-C86F4D1B7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71" y="4344070"/>
            <a:ext cx="3630804" cy="191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927DC480-3E87-E63B-384B-3CE0EEF79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931" y="4119370"/>
            <a:ext cx="3398242" cy="217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67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C2FB8-1A3F-F197-C909-70724685D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02122"/>
                </a:solidFill>
                <a:latin typeface="Arial" panose="020B0604020202020204" pitchFamily="34" charset="0"/>
              </a:rPr>
              <a:t>Minocycline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3233B-6187-F800-78E2-E29FD46B4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sold under the brand name </a:t>
            </a:r>
            <a:r>
              <a:rPr lang="en-US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Minocin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among others, is a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2" tooltip="Tetracycline antibiotic"/>
              </a:rPr>
              <a:t>tetracycline antibiotic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medication used to treat a number of bacterial infections such as some occurring in certain forms of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Pneumonia"/>
              </a:rPr>
              <a:t>pneumonia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[2]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[4]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[8]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It is generally (but not always) less preferred than the tetracycline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7" tooltip="Doxycycline"/>
              </a:rPr>
              <a:t>doxycycline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[4]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[8]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Minocycline is also used for the treatment of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8" tooltip="Acne"/>
              </a:rPr>
              <a:t>acne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9" tooltip="Rheumatoid arthritis"/>
              </a:rPr>
              <a:t>rheumatoid arthritis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[8]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0"/>
              </a:rPr>
              <a:t>[3]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It is taken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11" tooltip="Oral administration"/>
              </a:rPr>
              <a:t>by mouth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or applied to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12" tooltip="Skin"/>
              </a:rPr>
              <a:t>skin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[4]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0"/>
              </a:rPr>
              <a:t>[3]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556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42197-D95C-C7D5-536B-408D10192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Minocycline was patented in 1961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48306-7A5C-04B7-7828-A896E7665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came into commercial use in 1971.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[10]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It is available as a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Generic medication"/>
              </a:rPr>
              <a:t>generic medication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[8]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[11]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 2022, it was the 269th most commonly prescribed medication in the United States, with more than 900,000 prescriptions.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[12]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/>
              </a:rPr>
              <a:t>[13]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72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6405A-24EF-175F-6E28-ACDFA8B61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inherit"/>
              </a:rPr>
              <a:t>Acne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0288D-9754-F02A-E32A-A9EECC6E3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b="1" i="0" dirty="0">
              <a:effectLst/>
              <a:latin typeface="inherit"/>
            </a:endParaRPr>
          </a:p>
          <a:p>
            <a:pPr marL="0" indent="0" algn="l">
              <a:buNone/>
            </a:pP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Minocycline and </a:t>
            </a:r>
            <a:r>
              <a:rPr lang="en-US" sz="3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 tooltip="Doxycycline"/>
              </a:rPr>
              <a:t>doxycycline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are frequently used for the treatment of </a:t>
            </a:r>
            <a:r>
              <a:rPr lang="en-US" sz="3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 tooltip="Acne vulgaris"/>
              </a:rPr>
              <a:t>acne vulgaris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[14]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[15]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[16]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Minocycline is specifically </a:t>
            </a:r>
            <a:r>
              <a:rPr lang="en-US" sz="32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 tooltip="Indicated"/>
              </a:rPr>
              <a:t>indicated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to treat inflammatory lesions of non-nodular moderate to severe acne vulgaris in people nine years of age and older.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[14]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8"/>
              </a:rPr>
              <a:t>[3]</a:t>
            </a:r>
            <a:endParaRPr lang="en-US" sz="3200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15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28731-821E-E9C0-D442-9DBAAD86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inherit"/>
              </a:rPr>
              <a:t>Other activities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739B5-773A-6C3B-486D-4591273A3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Minocycline shows a number of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 tooltip="Off-target activity"/>
              </a:rPr>
              <a:t>off-target activities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 addition to its antibiotic activity.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[64]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[65]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[63]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These include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 tooltip="Enzyme inhibitor"/>
              </a:rPr>
              <a:t>inhibition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of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 tooltip="Matrix metalloproteinase"/>
              </a:rPr>
              <a:t>matrix metalloproteinases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(MMPs),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8" tooltip="Anti-inflammatory"/>
              </a:rPr>
              <a:t>anti-inflammatory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effects,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9" tooltip="Apoptosis"/>
              </a:rPr>
              <a:t>antiapoptotic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effects,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0" tooltip="Antioxidant"/>
              </a:rPr>
              <a:t>antioxidant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effects, and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1" tooltip="Neuroprotective"/>
              </a:rPr>
              <a:t>neuroprotective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effects.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[64]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[65]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[63]</a:t>
            </a:r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835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AC75D-C8C2-2DA5-A322-37DB8E6EB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E9D06-347C-18D4-84E9-80A8C1474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49655C-FCEC-F9AD-50A1-6C48FC1E2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068" y="857410"/>
            <a:ext cx="8034673" cy="531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67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7979</TotalTime>
  <Words>252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inherit</vt:lpstr>
      <vt:lpstr>Arial</vt:lpstr>
      <vt:lpstr>Arial Narrow</vt:lpstr>
      <vt:lpstr>Calibri</vt:lpstr>
      <vt:lpstr>Calibri Light</vt:lpstr>
      <vt:lpstr>Office Theme</vt:lpstr>
      <vt:lpstr>Minocycline (an antibiotic)</vt:lpstr>
      <vt:lpstr>Minocycline</vt:lpstr>
      <vt:lpstr>Minocycline was patented in 1961 </vt:lpstr>
      <vt:lpstr>Acne</vt:lpstr>
      <vt:lpstr>Other activities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Bhak Jong</dc:creator>
  <cp:lastModifiedBy>Bhak Jong</cp:lastModifiedBy>
  <cp:revision>110</cp:revision>
  <dcterms:created xsi:type="dcterms:W3CDTF">2023-09-22T01:22:08Z</dcterms:created>
  <dcterms:modified xsi:type="dcterms:W3CDTF">2024-12-05T01:05:32Z</dcterms:modified>
</cp:coreProperties>
</file>