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75" y="4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2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27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3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0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31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8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7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3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40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2D22B-A86C-43A2-85AE-E489518A86D4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41524-4B6A-44C5-8EF1-6835159D3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7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86-021-03307-7#ref-CR105" TargetMode="External"/><Relationship Id="rId2" Type="http://schemas.openxmlformats.org/officeDocument/2006/relationships/hyperlink" Target="https://www.nature.com/articles/s41586-021-03307-7#ref-CR10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ture.com/articles/s41586-021-03307-7#ref-CR106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A9936D-04C3-5C4F-7B71-7FA218A4A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3482" y="288293"/>
            <a:ext cx="8242737" cy="1291053"/>
          </a:xfrm>
        </p:spPr>
        <p:txBody>
          <a:bodyPr/>
          <a:lstStyle/>
          <a:p>
            <a:r>
              <a:rPr lang="en-US" dirty="0"/>
              <a:t>DNA damage and Aging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D85D2C7-1E5C-EB36-693B-24E10D9970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3482" y="3311055"/>
            <a:ext cx="8645577" cy="617693"/>
          </a:xfrm>
        </p:spPr>
        <p:txBody>
          <a:bodyPr/>
          <a:lstStyle/>
          <a:p>
            <a:r>
              <a:rPr lang="en-US" dirty="0"/>
              <a:t>https://www.nature.com/articles/s41586-021-03307-7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21E9C6D-A9FF-C962-FA6C-BE96F6AA9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023" y="3933545"/>
            <a:ext cx="9346879" cy="27589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76B4C7-16FF-499D-D3AD-BA450E23DC94}"/>
              </a:ext>
            </a:extLst>
          </p:cNvPr>
          <p:cNvSpPr txBox="1"/>
          <p:nvPr/>
        </p:nvSpPr>
        <p:spPr>
          <a:xfrm>
            <a:off x="4207329" y="2264229"/>
            <a:ext cx="3690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Geromics Lecture</a:t>
            </a:r>
          </a:p>
          <a:p>
            <a:pPr algn="ctr"/>
            <a:r>
              <a:rPr lang="en-US" dirty="0"/>
              <a:t>Jong Bhak, UNIST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06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B1DF45-32DA-3096-7440-B20313877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497" y="177750"/>
            <a:ext cx="10925503" cy="1325563"/>
          </a:xfrm>
        </p:spPr>
        <p:txBody>
          <a:bodyPr>
            <a:normAutofit/>
          </a:bodyPr>
          <a:lstStyle/>
          <a:p>
            <a:r>
              <a:rPr lang="en-US" b="1" i="0" dirty="0">
                <a:solidFill>
                  <a:srgbClr val="222222"/>
                </a:solidFill>
                <a:effectLst/>
                <a:latin typeface="Harding"/>
              </a:rPr>
              <a:t>Is DNA damage the primary cause of ageing?</a:t>
            </a:r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4F5E29F-0E5D-D6C8-F3FA-2F8D66095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59" y="1445507"/>
            <a:ext cx="11043744" cy="5070908"/>
          </a:xfrm>
        </p:spPr>
        <p:txBody>
          <a:bodyPr>
            <a:normAutofit/>
          </a:bodyPr>
          <a:lstStyle/>
          <a:p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The inherently unstable genome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Genome instability at dysfunctional telomeres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DNA damage-induced epigenetic alterations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DNA damage-induced </a:t>
            </a:r>
            <a:r>
              <a:rPr lang="en-US" sz="3200" b="0" i="0" dirty="0" err="1">
                <a:solidFill>
                  <a:srgbClr val="222222"/>
                </a:solidFill>
                <a:effectLst/>
                <a:latin typeface="-apple-system"/>
              </a:rPr>
              <a:t>proteostatic</a:t>
            </a:r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 stress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Mitochondrial dysfunction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Cellular senescence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Stem cell exhaustion</a:t>
            </a:r>
          </a:p>
          <a:p>
            <a:pPr algn="l"/>
            <a:r>
              <a:rPr lang="en-US" sz="3200" b="0" i="0" dirty="0" err="1">
                <a:solidFill>
                  <a:srgbClr val="222222"/>
                </a:solidFill>
                <a:effectLst/>
                <a:latin typeface="-apple-system"/>
              </a:rPr>
              <a:t>Signalling</a:t>
            </a:r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 mechanisms influence the ageing phenotype</a:t>
            </a:r>
          </a:p>
          <a:p>
            <a:pPr algn="l"/>
            <a:r>
              <a:rPr lang="en-US" sz="3200" b="0" i="0" dirty="0">
                <a:solidFill>
                  <a:srgbClr val="222222"/>
                </a:solidFill>
                <a:effectLst/>
                <a:latin typeface="-apple-system"/>
              </a:rPr>
              <a:t>Anti-ageing responses affect genome stability</a:t>
            </a:r>
          </a:p>
        </p:txBody>
      </p:sp>
    </p:spTree>
    <p:extLst>
      <p:ext uri="{BB962C8B-B14F-4D97-AF65-F5344CB8AC3E}">
        <p14:creationId xmlns:p14="http://schemas.microsoft.com/office/powerpoint/2010/main" val="3948462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5D3501-F958-FE1D-9E40-2C4516DE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E87D4C-E780-C7CE-2343-5E8DDE134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3DED370-1D80-1B7E-9BFB-F0FC4A8C9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40" y="2485696"/>
            <a:ext cx="11163538" cy="412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22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7D05B8-DF2A-CFE7-DD2C-DA69A4494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9947B04-DEB2-9A80-D338-587E1CEA19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5C07578-016E-3014-81E5-909E6381D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41240"/>
            <a:ext cx="10350126" cy="483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43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FBB7F7-10D2-F5B0-2E8F-2A83A05EB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348C0A5-C62F-3FA5-BA12-05E173453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C34BF02-EB89-5371-035C-CF1FA9F079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457" y="1177160"/>
            <a:ext cx="7164265" cy="54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6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AF78579-B336-BBB0-6DBE-8B485BC56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152AC33-79B9-6C7B-36F7-C1DF9B34B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Fig. 2">
            <a:extLst>
              <a:ext uri="{FF2B5EF4-FFF2-40B4-BE49-F238E27FC236}">
                <a16:creationId xmlns:a16="http://schemas.microsoft.com/office/drawing/2014/main" id="{88727FB3-3BB7-2FA6-7D49-82C2872771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2076"/>
            <a:ext cx="9144000" cy="667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920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2CEFAA-C1D0-DFBE-B69D-90F3B29B2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393" y="614856"/>
            <a:ext cx="11062138" cy="6003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dirty="0">
                <a:solidFill>
                  <a:srgbClr val="222222"/>
                </a:solidFill>
                <a:latin typeface="Harding"/>
              </a:rPr>
              <a:t>If DNA damage is central to the ageing process, improving DNA repair would be expected to extend lifespan</a:t>
            </a:r>
          </a:p>
          <a:p>
            <a:endParaRPr lang="en-US" dirty="0">
              <a:solidFill>
                <a:srgbClr val="222222"/>
              </a:solidFill>
              <a:latin typeface="Harding"/>
            </a:endParaRPr>
          </a:p>
          <a:p>
            <a:r>
              <a:rPr lang="en-US" sz="3200" b="0" i="0" dirty="0">
                <a:solidFill>
                  <a:srgbClr val="222222"/>
                </a:solidFill>
                <a:effectLst/>
                <a:latin typeface="Harding"/>
              </a:rPr>
              <a:t>—however, there is little evidence for such an effect</a:t>
            </a:r>
            <a:r>
              <a:rPr lang="en-US" sz="3200" b="0" i="0" baseline="30000" dirty="0">
                <a:solidFill>
                  <a:srgbClr val="006699"/>
                </a:solidFill>
                <a:effectLst/>
                <a:latin typeface="Harding"/>
                <a:hlinkClick r:id="rId2" tooltip="Tian, X. et al. SIRT6 is responsible for more efficient DNA double-strand break repair in long-lived species. Cell 177, 622–638.e22 (2019)."/>
              </a:rPr>
              <a:t>104</a:t>
            </a:r>
            <a:r>
              <a:rPr lang="en-US" sz="3200" b="0" i="0" baseline="30000" dirty="0">
                <a:solidFill>
                  <a:srgbClr val="222222"/>
                </a:solidFill>
                <a:effectLst/>
                <a:latin typeface="Harding"/>
              </a:rPr>
              <a:t>,</a:t>
            </a:r>
            <a:r>
              <a:rPr lang="en-US" sz="3200" b="0" i="0" baseline="30000" dirty="0">
                <a:solidFill>
                  <a:srgbClr val="006699"/>
                </a:solidFill>
                <a:effectLst/>
                <a:latin typeface="Harding"/>
                <a:hlinkClick r:id="rId3" tooltip="Kanfi, Y. et al. The sirtuin SIRT6 regulates lifespan in male mice. Nature 483, 218–221 (2012). This study established that in male mice transgenic expression of SIRT6 leads to reduced IGF-1 signalling and lifespan extension."/>
              </a:rPr>
              <a:t>105</a:t>
            </a:r>
            <a:r>
              <a:rPr lang="en-US" sz="3200" b="0" i="0" baseline="30000" dirty="0">
                <a:solidFill>
                  <a:srgbClr val="222222"/>
                </a:solidFill>
                <a:effectLst/>
                <a:latin typeface="Harding"/>
              </a:rPr>
              <a:t>,</a:t>
            </a:r>
            <a:r>
              <a:rPr lang="en-US" sz="3200" b="0" i="0" baseline="30000" dirty="0">
                <a:solidFill>
                  <a:srgbClr val="006699"/>
                </a:solidFill>
                <a:effectLst/>
                <a:latin typeface="Harding"/>
                <a:hlinkClick r:id="rId4" tooltip="Shaposhnikov, M., Proshkina, E., Shilova, L., Zhavoronkov, A. &amp; Moskalev, A. Lifespan and stress resistance in Drosophila with overexpressed DNA repair genes. Sci. Rep. 5, 15299 (2015)."/>
              </a:rPr>
              <a:t>106</a:t>
            </a:r>
            <a:r>
              <a:rPr lang="en-US" sz="3200" b="0" i="0" dirty="0">
                <a:solidFill>
                  <a:srgbClr val="222222"/>
                </a:solidFill>
                <a:effectLst/>
                <a:latin typeface="Harding"/>
              </a:rPr>
              <a:t>. </a:t>
            </a:r>
          </a:p>
          <a:p>
            <a:r>
              <a:rPr lang="en-US" sz="3200" b="0" i="0" dirty="0">
                <a:solidFill>
                  <a:srgbClr val="222222"/>
                </a:solidFill>
                <a:effectLst/>
                <a:latin typeface="Harding"/>
              </a:rPr>
              <a:t>DNA damage comprises many distinct chemical alterations, the repair of which depends on the delicately balanced activities of at least seven core multi-enzyme pathways and many more accessory processes that encompass hundreds of genes, many of which have additional roles. </a:t>
            </a:r>
          </a:p>
        </p:txBody>
      </p:sp>
    </p:spTree>
    <p:extLst>
      <p:ext uri="{BB962C8B-B14F-4D97-AF65-F5344CB8AC3E}">
        <p14:creationId xmlns:p14="http://schemas.microsoft.com/office/powerpoint/2010/main" val="3889806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FE080A-A430-102B-30ED-7086EB060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6735C2-3A18-1DE2-D2DB-DBC1ED5AF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65069" cy="4667250"/>
          </a:xfrm>
        </p:spPr>
        <p:txBody>
          <a:bodyPr>
            <a:normAutofit fontScale="92500" lnSpcReduction="10000"/>
          </a:bodyPr>
          <a:lstStyle/>
          <a:p>
            <a:r>
              <a:rPr lang="en-US" sz="3600" b="0" i="0" dirty="0">
                <a:solidFill>
                  <a:srgbClr val="222222"/>
                </a:solidFill>
                <a:effectLst/>
                <a:latin typeface="Arial Narrow" panose="020B0606020202030204" pitchFamily="34" charset="0"/>
              </a:rPr>
              <a:t>The function of DNA repair in longevity cannot be generally improved by simply upregulating the activity of one or few genes. </a:t>
            </a:r>
          </a:p>
          <a:p>
            <a:r>
              <a:rPr lang="en-US" sz="3600" b="0" i="0" dirty="0">
                <a:solidFill>
                  <a:srgbClr val="222222"/>
                </a:solidFill>
                <a:effectLst/>
                <a:latin typeface="Arial Narrow" panose="020B0606020202030204" pitchFamily="34" charset="0"/>
              </a:rPr>
              <a:t>DNA repair in long-lived species has evolved over millions of years under specific selection conditions largely driven by environmental genotoxins, such as high fluxes of UV radiation or natural compounds. </a:t>
            </a:r>
          </a:p>
          <a:p>
            <a:r>
              <a:rPr lang="en-US" sz="3600" b="0" i="0" dirty="0">
                <a:solidFill>
                  <a:srgbClr val="222222"/>
                </a:solidFill>
                <a:effectLst/>
                <a:latin typeface="Arial Narrow" panose="020B0606020202030204" pitchFamily="34" charset="0"/>
              </a:rPr>
              <a:t>Moreover, as well as DNA repair, cellular systems affecting generation and outcome of DNA damage, such as metabolism, antioxidant </a:t>
            </a:r>
            <a:r>
              <a:rPr lang="en-US" sz="3600" b="0" i="0" dirty="0" err="1">
                <a:solidFill>
                  <a:srgbClr val="222222"/>
                </a:solidFill>
                <a:effectLst/>
                <a:latin typeface="Arial Narrow" panose="020B0606020202030204" pitchFamily="34" charset="0"/>
              </a:rPr>
              <a:t>defence</a:t>
            </a:r>
            <a:r>
              <a:rPr lang="en-US" sz="3600" b="0" i="0" dirty="0">
                <a:solidFill>
                  <a:srgbClr val="222222"/>
                </a:solidFill>
                <a:effectLst/>
                <a:latin typeface="Arial Narrow" panose="020B0606020202030204" pitchFamily="34" charset="0"/>
              </a:rPr>
              <a:t>, cell death, senescence and mutagenesis also have a role.</a:t>
            </a:r>
            <a:endParaRPr lang="en-US" sz="3600" dirty="0">
              <a:latin typeface="Arial Narrow" panose="020B0606020202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36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테마">
  <a:themeElements>
    <a:clrScheme name="Office 2013 - 2022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311</TotalTime>
  <Words>229</Words>
  <Application>Microsoft Office PowerPoint</Application>
  <PresentationFormat>Widescreen</PresentationFormat>
  <Paragraphs>21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-apple-system</vt:lpstr>
      <vt:lpstr>Harding</vt:lpstr>
      <vt:lpstr>Arial</vt:lpstr>
      <vt:lpstr>Arial Narrow</vt:lpstr>
      <vt:lpstr>Calibri</vt:lpstr>
      <vt:lpstr>Calibri Light</vt:lpstr>
      <vt:lpstr>Office 2013 - 2022 테마</vt:lpstr>
      <vt:lpstr>DNA damage and Aging</vt:lpstr>
      <vt:lpstr>Is DNA damage the primary cause of ageing?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damage and Aging</dc:title>
  <dc:creator>Bhak Jong</dc:creator>
  <cp:lastModifiedBy>(교원) 박종화 (바이오메디컬공학과)</cp:lastModifiedBy>
  <cp:revision>18</cp:revision>
  <dcterms:created xsi:type="dcterms:W3CDTF">2023-09-15T03:01:46Z</dcterms:created>
  <dcterms:modified xsi:type="dcterms:W3CDTF">2025-03-13T09:01:29Z</dcterms:modified>
</cp:coreProperties>
</file>