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975" r:id="rId3"/>
    <p:sldId id="931" r:id="rId4"/>
    <p:sldId id="963" r:id="rId5"/>
    <p:sldId id="962" r:id="rId6"/>
    <p:sldId id="965" r:id="rId7"/>
    <p:sldId id="964" r:id="rId8"/>
    <p:sldId id="959" r:id="rId9"/>
    <p:sldId id="960" r:id="rId10"/>
    <p:sldId id="961" r:id="rId11"/>
    <p:sldId id="966" r:id="rId12"/>
    <p:sldId id="967" r:id="rId13"/>
    <p:sldId id="968" r:id="rId14"/>
    <p:sldId id="969" r:id="rId15"/>
    <p:sldId id="970" r:id="rId16"/>
    <p:sldId id="971" r:id="rId17"/>
    <p:sldId id="972" r:id="rId18"/>
    <p:sldId id="973" r:id="rId19"/>
    <p:sldId id="974" r:id="rId20"/>
    <p:sldId id="976" r:id="rId21"/>
    <p:sldId id="977" r:id="rId22"/>
    <p:sldId id="97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5" autoAdjust="0"/>
    <p:restoredTop sz="94660"/>
  </p:normalViewPr>
  <p:slideViewPr>
    <p:cSldViewPr snapToGrid="0">
      <p:cViewPr varScale="1">
        <p:scale>
          <a:sx n="91" d="100"/>
          <a:sy n="91" d="100"/>
        </p:scale>
        <p:origin x="756"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124611-0084-4A19-B4A2-C63D5E3BA32B}" type="datetimeFigureOut">
              <a:rPr lang="en-US" smtClean="0"/>
              <a:t>9/26/2024</a:t>
            </a:fld>
            <a:endParaRPr 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6592AB-80AA-41E0-9D91-03B70EC7E55F}" type="slidenum">
              <a:rPr lang="en-US" smtClean="0"/>
              <a:t>‹#›</a:t>
            </a:fld>
            <a:endParaRPr lang="en-US"/>
          </a:p>
        </p:txBody>
      </p:sp>
    </p:spTree>
    <p:extLst>
      <p:ext uri="{BB962C8B-B14F-4D97-AF65-F5344CB8AC3E}">
        <p14:creationId xmlns:p14="http://schemas.microsoft.com/office/powerpoint/2010/main" val="3696206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5FB1BEB-26C1-E917-2908-B7C108087D02}"/>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a:p>
        </p:txBody>
      </p:sp>
      <p:sp>
        <p:nvSpPr>
          <p:cNvPr id="3" name="부제목 2">
            <a:extLst>
              <a:ext uri="{FF2B5EF4-FFF2-40B4-BE49-F238E27FC236}">
                <a16:creationId xmlns:a16="http://schemas.microsoft.com/office/drawing/2014/main" id="{459572AB-5473-2709-96C2-2B337C707F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a:p>
        </p:txBody>
      </p:sp>
      <p:sp>
        <p:nvSpPr>
          <p:cNvPr id="4" name="날짜 개체 틀 3">
            <a:extLst>
              <a:ext uri="{FF2B5EF4-FFF2-40B4-BE49-F238E27FC236}">
                <a16:creationId xmlns:a16="http://schemas.microsoft.com/office/drawing/2014/main" id="{9D272B42-AF29-0736-0736-5CA7F5F28DEB}"/>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5" name="바닥글 개체 틀 4">
            <a:extLst>
              <a:ext uri="{FF2B5EF4-FFF2-40B4-BE49-F238E27FC236}">
                <a16:creationId xmlns:a16="http://schemas.microsoft.com/office/drawing/2014/main" id="{9048CF67-4809-EB1F-AD34-F42B35A38828}"/>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BE681BB3-BB9D-2BFC-FE2F-96AA8CD7B6CE}"/>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3593103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C77B8E5-0B89-6D72-82B5-6F995872F59C}"/>
              </a:ext>
            </a:extLst>
          </p:cNvPr>
          <p:cNvSpPr>
            <a:spLocks noGrp="1"/>
          </p:cNvSpPr>
          <p:nvPr>
            <p:ph type="title"/>
          </p:nvPr>
        </p:nvSpPr>
        <p:spPr/>
        <p:txBody>
          <a:bodyPr/>
          <a:lstStyle/>
          <a:p>
            <a:r>
              <a:rPr lang="ko-KR" altLang="en-US"/>
              <a:t>마스터 제목 스타일 편집</a:t>
            </a:r>
            <a:endParaRPr lang="en-US"/>
          </a:p>
        </p:txBody>
      </p:sp>
      <p:sp>
        <p:nvSpPr>
          <p:cNvPr id="3" name="세로 텍스트 개체 틀 2">
            <a:extLst>
              <a:ext uri="{FF2B5EF4-FFF2-40B4-BE49-F238E27FC236}">
                <a16:creationId xmlns:a16="http://schemas.microsoft.com/office/drawing/2014/main" id="{EFE98A49-9FBF-A52B-B7DE-DE03B6E67349}"/>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날짜 개체 틀 3">
            <a:extLst>
              <a:ext uri="{FF2B5EF4-FFF2-40B4-BE49-F238E27FC236}">
                <a16:creationId xmlns:a16="http://schemas.microsoft.com/office/drawing/2014/main" id="{92AA32CE-2BAF-4699-754B-EBA571662948}"/>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5" name="바닥글 개체 틀 4">
            <a:extLst>
              <a:ext uri="{FF2B5EF4-FFF2-40B4-BE49-F238E27FC236}">
                <a16:creationId xmlns:a16="http://schemas.microsoft.com/office/drawing/2014/main" id="{82D7C937-AA8E-74A1-7914-8DDEBDD611DB}"/>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46C3F018-C85C-D88B-A997-CD205AF6CE92}"/>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2755496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8BD11634-229C-B2C4-12A1-52DBA23DED83}"/>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a:p>
        </p:txBody>
      </p:sp>
      <p:sp>
        <p:nvSpPr>
          <p:cNvPr id="3" name="세로 텍스트 개체 틀 2">
            <a:extLst>
              <a:ext uri="{FF2B5EF4-FFF2-40B4-BE49-F238E27FC236}">
                <a16:creationId xmlns:a16="http://schemas.microsoft.com/office/drawing/2014/main" id="{2193315A-D6E8-4186-B6AF-4C6A12158E71}"/>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날짜 개체 틀 3">
            <a:extLst>
              <a:ext uri="{FF2B5EF4-FFF2-40B4-BE49-F238E27FC236}">
                <a16:creationId xmlns:a16="http://schemas.microsoft.com/office/drawing/2014/main" id="{0FC5A00B-6CBE-36C7-F2B2-48E7C978F4B5}"/>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5" name="바닥글 개체 틀 4">
            <a:extLst>
              <a:ext uri="{FF2B5EF4-FFF2-40B4-BE49-F238E27FC236}">
                <a16:creationId xmlns:a16="http://schemas.microsoft.com/office/drawing/2014/main" id="{D0C7DD04-3F50-BBFD-6BBC-1A7298F0005C}"/>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152AF0AD-BD23-2087-79F3-C5984C029150}"/>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659038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2CFA545-2B05-0060-3B68-6B3377945188}"/>
              </a:ext>
            </a:extLst>
          </p:cNvPr>
          <p:cNvSpPr>
            <a:spLocks noGrp="1"/>
          </p:cNvSpPr>
          <p:nvPr>
            <p:ph type="title"/>
          </p:nvPr>
        </p:nvSpPr>
        <p:spPr/>
        <p:txBody>
          <a:bodyPr/>
          <a:lstStyle/>
          <a:p>
            <a:r>
              <a:rPr lang="ko-KR" altLang="en-US"/>
              <a:t>마스터 제목 스타일 편집</a:t>
            </a:r>
            <a:endParaRPr lang="en-US"/>
          </a:p>
        </p:txBody>
      </p:sp>
      <p:sp>
        <p:nvSpPr>
          <p:cNvPr id="3" name="내용 개체 틀 2">
            <a:extLst>
              <a:ext uri="{FF2B5EF4-FFF2-40B4-BE49-F238E27FC236}">
                <a16:creationId xmlns:a16="http://schemas.microsoft.com/office/drawing/2014/main" id="{402652D0-BF94-45D5-3512-1FADC50E1895}"/>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날짜 개체 틀 3">
            <a:extLst>
              <a:ext uri="{FF2B5EF4-FFF2-40B4-BE49-F238E27FC236}">
                <a16:creationId xmlns:a16="http://schemas.microsoft.com/office/drawing/2014/main" id="{04F0C99C-00E9-FDA2-A1D0-6D46B8001944}"/>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5" name="바닥글 개체 틀 4">
            <a:extLst>
              <a:ext uri="{FF2B5EF4-FFF2-40B4-BE49-F238E27FC236}">
                <a16:creationId xmlns:a16="http://schemas.microsoft.com/office/drawing/2014/main" id="{2A132AB4-BD3A-4E40-1762-67947E6E1029}"/>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E2B95C90-52F2-1A8C-3BB2-0F12285F6B76}"/>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54762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7CB9D4F-615A-6DF2-BB22-1C31CC23A193}"/>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a:p>
        </p:txBody>
      </p:sp>
      <p:sp>
        <p:nvSpPr>
          <p:cNvPr id="3" name="텍스트 개체 틀 2">
            <a:extLst>
              <a:ext uri="{FF2B5EF4-FFF2-40B4-BE49-F238E27FC236}">
                <a16:creationId xmlns:a16="http://schemas.microsoft.com/office/drawing/2014/main" id="{EBA63D78-19E4-953A-18AF-35CCD8C716E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4034F355-A876-4B5C-2C80-8363E55FE9BF}"/>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5" name="바닥글 개체 틀 4">
            <a:extLst>
              <a:ext uri="{FF2B5EF4-FFF2-40B4-BE49-F238E27FC236}">
                <a16:creationId xmlns:a16="http://schemas.microsoft.com/office/drawing/2014/main" id="{FD34D72E-F0B4-F8F9-026F-ED77847F7F32}"/>
              </a:ext>
            </a:extLst>
          </p:cNvPr>
          <p:cNvSpPr>
            <a:spLocks noGrp="1"/>
          </p:cNvSpPr>
          <p:nvPr>
            <p:ph type="ftr" sz="quarter" idx="11"/>
          </p:nvPr>
        </p:nvSpPr>
        <p:spPr/>
        <p:txBody>
          <a:bodyPr/>
          <a:lstStyle/>
          <a:p>
            <a:endParaRPr lang="en-US"/>
          </a:p>
        </p:txBody>
      </p:sp>
      <p:sp>
        <p:nvSpPr>
          <p:cNvPr id="6" name="슬라이드 번호 개체 틀 5">
            <a:extLst>
              <a:ext uri="{FF2B5EF4-FFF2-40B4-BE49-F238E27FC236}">
                <a16:creationId xmlns:a16="http://schemas.microsoft.com/office/drawing/2014/main" id="{DCDDAA40-FD2B-B066-085E-065B1A4879EC}"/>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1924853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C41A0AA-027C-FC40-67FB-12AB2E2F7C18}"/>
              </a:ext>
            </a:extLst>
          </p:cNvPr>
          <p:cNvSpPr>
            <a:spLocks noGrp="1"/>
          </p:cNvSpPr>
          <p:nvPr>
            <p:ph type="title"/>
          </p:nvPr>
        </p:nvSpPr>
        <p:spPr/>
        <p:txBody>
          <a:bodyPr/>
          <a:lstStyle/>
          <a:p>
            <a:r>
              <a:rPr lang="ko-KR" altLang="en-US"/>
              <a:t>마스터 제목 스타일 편집</a:t>
            </a:r>
            <a:endParaRPr lang="en-US"/>
          </a:p>
        </p:txBody>
      </p:sp>
      <p:sp>
        <p:nvSpPr>
          <p:cNvPr id="3" name="내용 개체 틀 2">
            <a:extLst>
              <a:ext uri="{FF2B5EF4-FFF2-40B4-BE49-F238E27FC236}">
                <a16:creationId xmlns:a16="http://schemas.microsoft.com/office/drawing/2014/main" id="{ED58B294-EECB-00F5-62CD-871BDB9D7336}"/>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내용 개체 틀 3">
            <a:extLst>
              <a:ext uri="{FF2B5EF4-FFF2-40B4-BE49-F238E27FC236}">
                <a16:creationId xmlns:a16="http://schemas.microsoft.com/office/drawing/2014/main" id="{C9496FE7-FCE1-3BEA-B9EA-72337D5E7431}"/>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5" name="날짜 개체 틀 4">
            <a:extLst>
              <a:ext uri="{FF2B5EF4-FFF2-40B4-BE49-F238E27FC236}">
                <a16:creationId xmlns:a16="http://schemas.microsoft.com/office/drawing/2014/main" id="{E5976166-88D9-854C-670C-34591326B04F}"/>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6" name="바닥글 개체 틀 5">
            <a:extLst>
              <a:ext uri="{FF2B5EF4-FFF2-40B4-BE49-F238E27FC236}">
                <a16:creationId xmlns:a16="http://schemas.microsoft.com/office/drawing/2014/main" id="{A9695239-65AB-44C5-E8FF-36331957F519}"/>
              </a:ext>
            </a:extLst>
          </p:cNvPr>
          <p:cNvSpPr>
            <a:spLocks noGrp="1"/>
          </p:cNvSpPr>
          <p:nvPr>
            <p:ph type="ftr" sz="quarter" idx="11"/>
          </p:nvPr>
        </p:nvSpPr>
        <p:spPr/>
        <p:txBody>
          <a:bodyPr/>
          <a:lstStyle/>
          <a:p>
            <a:endParaRPr lang="en-US"/>
          </a:p>
        </p:txBody>
      </p:sp>
      <p:sp>
        <p:nvSpPr>
          <p:cNvPr id="7" name="슬라이드 번호 개체 틀 6">
            <a:extLst>
              <a:ext uri="{FF2B5EF4-FFF2-40B4-BE49-F238E27FC236}">
                <a16:creationId xmlns:a16="http://schemas.microsoft.com/office/drawing/2014/main" id="{D6832FDA-88B3-042D-926B-836628D0B412}"/>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3378220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0280294-85D7-FDF0-52F4-A0265BD44F4C}"/>
              </a:ext>
            </a:extLst>
          </p:cNvPr>
          <p:cNvSpPr>
            <a:spLocks noGrp="1"/>
          </p:cNvSpPr>
          <p:nvPr>
            <p:ph type="title"/>
          </p:nvPr>
        </p:nvSpPr>
        <p:spPr>
          <a:xfrm>
            <a:off x="839788" y="365125"/>
            <a:ext cx="10515600" cy="1325563"/>
          </a:xfrm>
        </p:spPr>
        <p:txBody>
          <a:bodyPr/>
          <a:lstStyle/>
          <a:p>
            <a:r>
              <a:rPr lang="ko-KR" altLang="en-US"/>
              <a:t>마스터 제목 스타일 편집</a:t>
            </a:r>
            <a:endParaRPr lang="en-US"/>
          </a:p>
        </p:txBody>
      </p:sp>
      <p:sp>
        <p:nvSpPr>
          <p:cNvPr id="3" name="텍스트 개체 틀 2">
            <a:extLst>
              <a:ext uri="{FF2B5EF4-FFF2-40B4-BE49-F238E27FC236}">
                <a16:creationId xmlns:a16="http://schemas.microsoft.com/office/drawing/2014/main" id="{357DE5AD-2FCC-F4CB-7197-358739A29A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BD092C42-15E0-9B4B-C499-9CAC4CEC05B2}"/>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5" name="텍스트 개체 틀 4">
            <a:extLst>
              <a:ext uri="{FF2B5EF4-FFF2-40B4-BE49-F238E27FC236}">
                <a16:creationId xmlns:a16="http://schemas.microsoft.com/office/drawing/2014/main" id="{C745E21B-1D17-E696-06D1-D8E6A29215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7E362F90-04C8-561F-5FEA-AA1DB0CC095D}"/>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7" name="날짜 개체 틀 6">
            <a:extLst>
              <a:ext uri="{FF2B5EF4-FFF2-40B4-BE49-F238E27FC236}">
                <a16:creationId xmlns:a16="http://schemas.microsoft.com/office/drawing/2014/main" id="{E91B54DB-1AFC-EBE1-9DFA-9AB3818A2B43}"/>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8" name="바닥글 개체 틀 7">
            <a:extLst>
              <a:ext uri="{FF2B5EF4-FFF2-40B4-BE49-F238E27FC236}">
                <a16:creationId xmlns:a16="http://schemas.microsoft.com/office/drawing/2014/main" id="{2179BFDB-EA1A-C2A4-2531-40713C395544}"/>
              </a:ext>
            </a:extLst>
          </p:cNvPr>
          <p:cNvSpPr>
            <a:spLocks noGrp="1"/>
          </p:cNvSpPr>
          <p:nvPr>
            <p:ph type="ftr" sz="quarter" idx="11"/>
          </p:nvPr>
        </p:nvSpPr>
        <p:spPr/>
        <p:txBody>
          <a:bodyPr/>
          <a:lstStyle/>
          <a:p>
            <a:endParaRPr lang="en-US"/>
          </a:p>
        </p:txBody>
      </p:sp>
      <p:sp>
        <p:nvSpPr>
          <p:cNvPr id="9" name="슬라이드 번호 개체 틀 8">
            <a:extLst>
              <a:ext uri="{FF2B5EF4-FFF2-40B4-BE49-F238E27FC236}">
                <a16:creationId xmlns:a16="http://schemas.microsoft.com/office/drawing/2014/main" id="{827C9B20-36BB-1C3E-FA08-B221F3B4D4CB}"/>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4121214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0F40656-64DF-04EE-3FE6-54208968D284}"/>
              </a:ext>
            </a:extLst>
          </p:cNvPr>
          <p:cNvSpPr>
            <a:spLocks noGrp="1"/>
          </p:cNvSpPr>
          <p:nvPr>
            <p:ph type="title"/>
          </p:nvPr>
        </p:nvSpPr>
        <p:spPr/>
        <p:txBody>
          <a:bodyPr/>
          <a:lstStyle/>
          <a:p>
            <a:r>
              <a:rPr lang="ko-KR" altLang="en-US"/>
              <a:t>마스터 제목 스타일 편집</a:t>
            </a:r>
            <a:endParaRPr lang="en-US"/>
          </a:p>
        </p:txBody>
      </p:sp>
      <p:sp>
        <p:nvSpPr>
          <p:cNvPr id="3" name="날짜 개체 틀 2">
            <a:extLst>
              <a:ext uri="{FF2B5EF4-FFF2-40B4-BE49-F238E27FC236}">
                <a16:creationId xmlns:a16="http://schemas.microsoft.com/office/drawing/2014/main" id="{ED482EE6-96EA-24FC-B914-3825F64CF265}"/>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4" name="바닥글 개체 틀 3">
            <a:extLst>
              <a:ext uri="{FF2B5EF4-FFF2-40B4-BE49-F238E27FC236}">
                <a16:creationId xmlns:a16="http://schemas.microsoft.com/office/drawing/2014/main" id="{3EFCD96F-37B2-CD76-6312-F89F3A6E037C}"/>
              </a:ext>
            </a:extLst>
          </p:cNvPr>
          <p:cNvSpPr>
            <a:spLocks noGrp="1"/>
          </p:cNvSpPr>
          <p:nvPr>
            <p:ph type="ftr" sz="quarter" idx="11"/>
          </p:nvPr>
        </p:nvSpPr>
        <p:spPr/>
        <p:txBody>
          <a:bodyPr/>
          <a:lstStyle/>
          <a:p>
            <a:endParaRPr lang="en-US"/>
          </a:p>
        </p:txBody>
      </p:sp>
      <p:sp>
        <p:nvSpPr>
          <p:cNvPr id="5" name="슬라이드 번호 개체 틀 4">
            <a:extLst>
              <a:ext uri="{FF2B5EF4-FFF2-40B4-BE49-F238E27FC236}">
                <a16:creationId xmlns:a16="http://schemas.microsoft.com/office/drawing/2014/main" id="{20F9C83C-6A7D-77E9-D1C6-4E710480527A}"/>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4288966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42890310-4326-B492-C0EA-0BE50BCC1CE0}"/>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3" name="바닥글 개체 틀 2">
            <a:extLst>
              <a:ext uri="{FF2B5EF4-FFF2-40B4-BE49-F238E27FC236}">
                <a16:creationId xmlns:a16="http://schemas.microsoft.com/office/drawing/2014/main" id="{167179A0-3D1E-5BCE-7D28-4D2687F20814}"/>
              </a:ext>
            </a:extLst>
          </p:cNvPr>
          <p:cNvSpPr>
            <a:spLocks noGrp="1"/>
          </p:cNvSpPr>
          <p:nvPr>
            <p:ph type="ftr" sz="quarter" idx="11"/>
          </p:nvPr>
        </p:nvSpPr>
        <p:spPr/>
        <p:txBody>
          <a:bodyPr/>
          <a:lstStyle/>
          <a:p>
            <a:endParaRPr lang="en-US"/>
          </a:p>
        </p:txBody>
      </p:sp>
      <p:sp>
        <p:nvSpPr>
          <p:cNvPr id="4" name="슬라이드 번호 개체 틀 3">
            <a:extLst>
              <a:ext uri="{FF2B5EF4-FFF2-40B4-BE49-F238E27FC236}">
                <a16:creationId xmlns:a16="http://schemas.microsoft.com/office/drawing/2014/main" id="{31569FFE-48F7-9D0D-AE79-6C0C0DF6FC3A}"/>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231356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3C13CD-D6BC-4E6D-FB5A-EFAA960E2618}"/>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a:p>
        </p:txBody>
      </p:sp>
      <p:sp>
        <p:nvSpPr>
          <p:cNvPr id="3" name="내용 개체 틀 2">
            <a:extLst>
              <a:ext uri="{FF2B5EF4-FFF2-40B4-BE49-F238E27FC236}">
                <a16:creationId xmlns:a16="http://schemas.microsoft.com/office/drawing/2014/main" id="{4A0DA952-D1FC-941F-9E41-0209F19494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텍스트 개체 틀 3">
            <a:extLst>
              <a:ext uri="{FF2B5EF4-FFF2-40B4-BE49-F238E27FC236}">
                <a16:creationId xmlns:a16="http://schemas.microsoft.com/office/drawing/2014/main" id="{23D541F4-EB9D-A6E3-D09B-AFA710027F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9B5BEBB1-C3A4-A12D-55DB-9FCA13DC1EDB}"/>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6" name="바닥글 개체 틀 5">
            <a:extLst>
              <a:ext uri="{FF2B5EF4-FFF2-40B4-BE49-F238E27FC236}">
                <a16:creationId xmlns:a16="http://schemas.microsoft.com/office/drawing/2014/main" id="{FD3CDFCE-E46B-F64A-2903-62F7DC447EF7}"/>
              </a:ext>
            </a:extLst>
          </p:cNvPr>
          <p:cNvSpPr>
            <a:spLocks noGrp="1"/>
          </p:cNvSpPr>
          <p:nvPr>
            <p:ph type="ftr" sz="quarter" idx="11"/>
          </p:nvPr>
        </p:nvSpPr>
        <p:spPr/>
        <p:txBody>
          <a:bodyPr/>
          <a:lstStyle/>
          <a:p>
            <a:endParaRPr lang="en-US"/>
          </a:p>
        </p:txBody>
      </p:sp>
      <p:sp>
        <p:nvSpPr>
          <p:cNvPr id="7" name="슬라이드 번호 개체 틀 6">
            <a:extLst>
              <a:ext uri="{FF2B5EF4-FFF2-40B4-BE49-F238E27FC236}">
                <a16:creationId xmlns:a16="http://schemas.microsoft.com/office/drawing/2014/main" id="{AD7C8AB9-2B30-0DAD-1097-9AEFBDCA5574}"/>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4208001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7CE5B76-8699-C059-B320-06C7C676942E}"/>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a:p>
        </p:txBody>
      </p:sp>
      <p:sp>
        <p:nvSpPr>
          <p:cNvPr id="3" name="그림 개체 틀 2">
            <a:extLst>
              <a:ext uri="{FF2B5EF4-FFF2-40B4-BE49-F238E27FC236}">
                <a16:creationId xmlns:a16="http://schemas.microsoft.com/office/drawing/2014/main" id="{0B6075AA-B45C-3BB5-AB93-B515149832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텍스트 개체 틀 3">
            <a:extLst>
              <a:ext uri="{FF2B5EF4-FFF2-40B4-BE49-F238E27FC236}">
                <a16:creationId xmlns:a16="http://schemas.microsoft.com/office/drawing/2014/main" id="{C117B66E-E38C-EBDA-26E6-963F1F6F10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D5575A5F-066B-48F4-DDC8-E391EB886E8A}"/>
              </a:ext>
            </a:extLst>
          </p:cNvPr>
          <p:cNvSpPr>
            <a:spLocks noGrp="1"/>
          </p:cNvSpPr>
          <p:nvPr>
            <p:ph type="dt" sz="half" idx="10"/>
          </p:nvPr>
        </p:nvSpPr>
        <p:spPr/>
        <p:txBody>
          <a:bodyPr/>
          <a:lstStyle/>
          <a:p>
            <a:fld id="{316AABFA-83EA-40AD-B0EA-278C8A5C0187}" type="datetimeFigureOut">
              <a:rPr lang="en-US" smtClean="0"/>
              <a:t>9/26/2024</a:t>
            </a:fld>
            <a:endParaRPr lang="en-US"/>
          </a:p>
        </p:txBody>
      </p:sp>
      <p:sp>
        <p:nvSpPr>
          <p:cNvPr id="6" name="바닥글 개체 틀 5">
            <a:extLst>
              <a:ext uri="{FF2B5EF4-FFF2-40B4-BE49-F238E27FC236}">
                <a16:creationId xmlns:a16="http://schemas.microsoft.com/office/drawing/2014/main" id="{786E2EE6-1470-F8A4-DDEB-34BF5E5224B4}"/>
              </a:ext>
            </a:extLst>
          </p:cNvPr>
          <p:cNvSpPr>
            <a:spLocks noGrp="1"/>
          </p:cNvSpPr>
          <p:nvPr>
            <p:ph type="ftr" sz="quarter" idx="11"/>
          </p:nvPr>
        </p:nvSpPr>
        <p:spPr/>
        <p:txBody>
          <a:bodyPr/>
          <a:lstStyle/>
          <a:p>
            <a:endParaRPr lang="en-US"/>
          </a:p>
        </p:txBody>
      </p:sp>
      <p:sp>
        <p:nvSpPr>
          <p:cNvPr id="7" name="슬라이드 번호 개체 틀 6">
            <a:extLst>
              <a:ext uri="{FF2B5EF4-FFF2-40B4-BE49-F238E27FC236}">
                <a16:creationId xmlns:a16="http://schemas.microsoft.com/office/drawing/2014/main" id="{55603F5D-852B-02E3-4546-03CAC9554C19}"/>
              </a:ext>
            </a:extLst>
          </p:cNvPr>
          <p:cNvSpPr>
            <a:spLocks noGrp="1"/>
          </p:cNvSpPr>
          <p:nvPr>
            <p:ph type="sldNum" sz="quarter" idx="12"/>
          </p:nvPr>
        </p:nvSpPr>
        <p:spPr/>
        <p:txBody>
          <a:bodyPr/>
          <a:lstStyle/>
          <a:p>
            <a:fld id="{92C7E7E3-FB66-4D1E-98F2-F1CBDA1A431F}" type="slidenum">
              <a:rPr lang="en-US" smtClean="0"/>
              <a:t>‹#›</a:t>
            </a:fld>
            <a:endParaRPr lang="en-US"/>
          </a:p>
        </p:txBody>
      </p:sp>
    </p:spTree>
    <p:extLst>
      <p:ext uri="{BB962C8B-B14F-4D97-AF65-F5344CB8AC3E}">
        <p14:creationId xmlns:p14="http://schemas.microsoft.com/office/powerpoint/2010/main" val="754061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B4E3C551-80F5-0E60-768B-E6A9972957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a:p>
        </p:txBody>
      </p:sp>
      <p:sp>
        <p:nvSpPr>
          <p:cNvPr id="3" name="텍스트 개체 틀 2">
            <a:extLst>
              <a:ext uri="{FF2B5EF4-FFF2-40B4-BE49-F238E27FC236}">
                <a16:creationId xmlns:a16="http://schemas.microsoft.com/office/drawing/2014/main" id="{A79E7390-EC15-CDD6-DC51-F189DC5AD5B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a:p>
        </p:txBody>
      </p:sp>
      <p:sp>
        <p:nvSpPr>
          <p:cNvPr id="4" name="날짜 개체 틀 3">
            <a:extLst>
              <a:ext uri="{FF2B5EF4-FFF2-40B4-BE49-F238E27FC236}">
                <a16:creationId xmlns:a16="http://schemas.microsoft.com/office/drawing/2014/main" id="{C95BCC8C-6DFF-1AF2-61CD-4357578B48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16AABFA-83EA-40AD-B0EA-278C8A5C0187}" type="datetimeFigureOut">
              <a:rPr lang="en-US" smtClean="0"/>
              <a:t>9/26/2024</a:t>
            </a:fld>
            <a:endParaRPr lang="en-US"/>
          </a:p>
        </p:txBody>
      </p:sp>
      <p:sp>
        <p:nvSpPr>
          <p:cNvPr id="5" name="바닥글 개체 틀 4">
            <a:extLst>
              <a:ext uri="{FF2B5EF4-FFF2-40B4-BE49-F238E27FC236}">
                <a16:creationId xmlns:a16="http://schemas.microsoft.com/office/drawing/2014/main" id="{6E08FE73-D4FE-A0E2-1829-0F0CD1EADD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슬라이드 번호 개체 틀 5">
            <a:extLst>
              <a:ext uri="{FF2B5EF4-FFF2-40B4-BE49-F238E27FC236}">
                <a16:creationId xmlns:a16="http://schemas.microsoft.com/office/drawing/2014/main" id="{482535B9-65F4-9537-2746-33AB96BFF5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2C7E7E3-FB66-4D1E-98F2-F1CBDA1A431F}" type="slidenum">
              <a:rPr lang="en-US" smtClean="0"/>
              <a:t>‹#›</a:t>
            </a:fld>
            <a:endParaRPr lang="en-US"/>
          </a:p>
        </p:txBody>
      </p:sp>
    </p:spTree>
    <p:extLst>
      <p:ext uri="{BB962C8B-B14F-4D97-AF65-F5344CB8AC3E}">
        <p14:creationId xmlns:p14="http://schemas.microsoft.com/office/powerpoint/2010/main" val="3559581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www.nature.com/articles/s41467-024-45002-x#citeas" TargetMode="External"/><Relationship Id="rId3" Type="http://schemas.openxmlformats.org/officeDocument/2006/relationships/hyperlink" Target="https://www.nature.com/articles/s41467-024-45002-x#auth-Zala-Sekne-Aff1" TargetMode="External"/><Relationship Id="rId7" Type="http://schemas.openxmlformats.org/officeDocument/2006/relationships/hyperlink" Target="https://www.nature.com/ncomms" TargetMode="External"/><Relationship Id="rId2" Type="http://schemas.openxmlformats.org/officeDocument/2006/relationships/hyperlink" Target="https://www.nature.com/articles/s41467-024-45002-x#auth-George_E_-Ghanim-Aff1" TargetMode="External"/><Relationship Id="rId1" Type="http://schemas.openxmlformats.org/officeDocument/2006/relationships/slideLayout" Target="../slideLayouts/slideLayout2.xml"/><Relationship Id="rId6" Type="http://schemas.openxmlformats.org/officeDocument/2006/relationships/hyperlink" Target="https://www.nature.com/articles/s41467-024-45002-x#auth-Thi_Hoang_Duong-Nguyen-Aff1" TargetMode="External"/><Relationship Id="rId5" Type="http://schemas.openxmlformats.org/officeDocument/2006/relationships/hyperlink" Target="https://www.nature.com/articles/s41467-024-45002-x#auth-Anne_Marie_M_-van_Roon-Aff1" TargetMode="External"/><Relationship Id="rId4" Type="http://schemas.openxmlformats.org/officeDocument/2006/relationships/hyperlink" Target="https://www.nature.com/articles/s41467-024-45002-x#auth-Sebastian-Balch-Aff1"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E61D8F9-6C55-3F45-0DA3-F92080939EEA}"/>
              </a:ext>
            </a:extLst>
          </p:cNvPr>
          <p:cNvSpPr>
            <a:spLocks noGrp="1"/>
          </p:cNvSpPr>
          <p:nvPr>
            <p:ph type="ctrTitle"/>
          </p:nvPr>
        </p:nvSpPr>
        <p:spPr>
          <a:xfrm>
            <a:off x="1466850" y="488517"/>
            <a:ext cx="9144000" cy="2592387"/>
          </a:xfrm>
        </p:spPr>
        <p:txBody>
          <a:bodyPr>
            <a:normAutofit/>
          </a:bodyPr>
          <a:lstStyle/>
          <a:p>
            <a:r>
              <a:rPr lang="en-US" dirty="0"/>
              <a:t>TERT activation targets DNA methylation and multiple aging hallmarks</a:t>
            </a:r>
            <a:endParaRPr lang="en-US" sz="23900" dirty="0"/>
          </a:p>
        </p:txBody>
      </p:sp>
      <p:sp>
        <p:nvSpPr>
          <p:cNvPr id="3" name="부제목 2">
            <a:extLst>
              <a:ext uri="{FF2B5EF4-FFF2-40B4-BE49-F238E27FC236}">
                <a16:creationId xmlns:a16="http://schemas.microsoft.com/office/drawing/2014/main" id="{475984F7-C819-F943-4038-2B06FF030501}"/>
              </a:ext>
            </a:extLst>
          </p:cNvPr>
          <p:cNvSpPr>
            <a:spLocks noGrp="1"/>
          </p:cNvSpPr>
          <p:nvPr>
            <p:ph type="subTitle" idx="1"/>
          </p:nvPr>
        </p:nvSpPr>
        <p:spPr/>
        <p:txBody>
          <a:bodyPr>
            <a:normAutofit fontScale="92500" lnSpcReduction="20000"/>
          </a:bodyPr>
          <a:lstStyle/>
          <a:p>
            <a:pPr algn="ctr" eaLnBrk="1" hangingPunct="1">
              <a:spcBef>
                <a:spcPct val="0"/>
              </a:spcBef>
              <a:buClrTx/>
              <a:buSzTx/>
              <a:buFontTx/>
              <a:buNone/>
            </a:pPr>
            <a:r>
              <a:rPr lang="en-GB" altLang="ko-KR" sz="2800" dirty="0">
                <a:latin typeface="Arial Narrow" panose="020B0606020202030204" pitchFamily="34" charset="0"/>
                <a:ea typeface="Gulim" panose="020B0600000101010101" pitchFamily="34" charset="-127"/>
              </a:rPr>
              <a:t>Introduced by Jong Bhak</a:t>
            </a:r>
            <a:endParaRPr lang="en-GB" altLang="ko-KR" sz="2400" dirty="0">
              <a:latin typeface="Arial Narrow" panose="020B0606020202030204" pitchFamily="34" charset="0"/>
              <a:ea typeface="Gulim" panose="020B0600000101010101" pitchFamily="34" charset="-127"/>
            </a:endParaRPr>
          </a:p>
          <a:p>
            <a:pPr algn="ctr" eaLnBrk="1" hangingPunct="1">
              <a:spcBef>
                <a:spcPct val="0"/>
              </a:spcBef>
              <a:buClrTx/>
              <a:buSzTx/>
              <a:buFontTx/>
              <a:buNone/>
            </a:pPr>
            <a:endParaRPr lang="en-GB" altLang="ko-KR" sz="2400" dirty="0">
              <a:latin typeface="Arial Narrow" panose="020B0606020202030204" pitchFamily="34" charset="0"/>
              <a:ea typeface="Gulim" panose="020B0600000101010101" pitchFamily="34" charset="-127"/>
            </a:endParaRPr>
          </a:p>
          <a:p>
            <a:pPr algn="ctr" eaLnBrk="1" hangingPunct="1">
              <a:spcBef>
                <a:spcPct val="0"/>
              </a:spcBef>
              <a:buClrTx/>
              <a:buSzTx/>
              <a:buFontTx/>
              <a:buNone/>
            </a:pPr>
            <a:r>
              <a:rPr lang="en-GB" altLang="ko-KR" sz="2400" dirty="0" err="1">
                <a:latin typeface="Arial Narrow" panose="020B0606020202030204" pitchFamily="34" charset="0"/>
                <a:ea typeface="Gulim" panose="020B0600000101010101" pitchFamily="34" charset="-127"/>
              </a:rPr>
              <a:t>GenomeLab</a:t>
            </a:r>
            <a:endParaRPr lang="en-GB" altLang="ko-KR" sz="2400" dirty="0">
              <a:latin typeface="Arial Narrow" panose="020B0606020202030204" pitchFamily="34" charset="0"/>
              <a:ea typeface="Gulim" panose="020B0600000101010101" pitchFamily="34" charset="-127"/>
            </a:endParaRPr>
          </a:p>
          <a:p>
            <a:pPr algn="ctr" eaLnBrk="1" hangingPunct="1">
              <a:spcBef>
                <a:spcPct val="0"/>
              </a:spcBef>
              <a:buClrTx/>
              <a:buSzTx/>
              <a:buFontTx/>
              <a:buNone/>
            </a:pPr>
            <a:r>
              <a:rPr lang="en-GB" altLang="ko-KR" sz="2400" dirty="0">
                <a:latin typeface="Arial Narrow" panose="020B0606020202030204" pitchFamily="34" charset="0"/>
                <a:ea typeface="Gulim" panose="020B0600000101010101" pitchFamily="34" charset="-127"/>
              </a:rPr>
              <a:t>UNIST</a:t>
            </a:r>
          </a:p>
          <a:p>
            <a:pPr algn="ctr" eaLnBrk="1" hangingPunct="1">
              <a:spcBef>
                <a:spcPct val="0"/>
              </a:spcBef>
              <a:buClrTx/>
              <a:buSzTx/>
              <a:buFontTx/>
              <a:buNone/>
            </a:pPr>
            <a:endParaRPr lang="en-GB" altLang="ko-KR" sz="2400" dirty="0">
              <a:latin typeface="Arial Narrow" panose="020B0606020202030204" pitchFamily="34" charset="0"/>
              <a:ea typeface="Gulim" panose="020B0600000101010101" pitchFamily="34" charset="-127"/>
            </a:endParaRPr>
          </a:p>
          <a:p>
            <a:pPr algn="ctr" eaLnBrk="1" hangingPunct="1">
              <a:spcBef>
                <a:spcPct val="0"/>
              </a:spcBef>
              <a:buClrTx/>
              <a:buSzTx/>
              <a:buFontTx/>
              <a:buNone/>
            </a:pPr>
            <a:r>
              <a:rPr lang="en-GB" altLang="ko-KR" sz="2400" dirty="0">
                <a:latin typeface="Arial Narrow" panose="020B0606020202030204" pitchFamily="34" charset="0"/>
                <a:ea typeface="Gulim" panose="020B0600000101010101" pitchFamily="34" charset="-127"/>
              </a:rPr>
              <a:t>Biomedical Engineering Dept</a:t>
            </a:r>
            <a:endParaRPr lang="en-US" dirty="0"/>
          </a:p>
        </p:txBody>
      </p:sp>
    </p:spTree>
    <p:extLst>
      <p:ext uri="{BB962C8B-B14F-4D97-AF65-F5344CB8AC3E}">
        <p14:creationId xmlns:p14="http://schemas.microsoft.com/office/powerpoint/2010/main" val="38283129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EFA2491-1D65-7054-D3A9-7EC8C90F6E6E}"/>
              </a:ext>
            </a:extLst>
          </p:cNvPr>
          <p:cNvSpPr>
            <a:spLocks noGrp="1"/>
          </p:cNvSpPr>
          <p:nvPr>
            <p:ph type="title"/>
          </p:nvPr>
        </p:nvSpPr>
        <p:spPr/>
        <p:txBody>
          <a:bodyPr/>
          <a:lstStyle/>
          <a:p>
            <a:r>
              <a:rPr lang="en-US" sz="4400" dirty="0">
                <a:latin typeface="Arial Narrow" panose="020B0606020202030204" pitchFamily="34" charset="0"/>
              </a:rPr>
              <a:t>TAC alleviates neuroinflammation</a:t>
            </a:r>
            <a:endParaRPr lang="en-US" dirty="0"/>
          </a:p>
        </p:txBody>
      </p:sp>
      <p:sp>
        <p:nvSpPr>
          <p:cNvPr id="3" name="내용 개체 틀 2">
            <a:extLst>
              <a:ext uri="{FF2B5EF4-FFF2-40B4-BE49-F238E27FC236}">
                <a16:creationId xmlns:a16="http://schemas.microsoft.com/office/drawing/2014/main" id="{630F64C1-7CFB-1237-DCAB-60F9C3675509}"/>
              </a:ext>
            </a:extLst>
          </p:cNvPr>
          <p:cNvSpPr>
            <a:spLocks noGrp="1"/>
          </p:cNvSpPr>
          <p:nvPr>
            <p:ph idx="1"/>
          </p:nvPr>
        </p:nvSpPr>
        <p:spPr/>
        <p:txBody>
          <a:bodyPr/>
          <a:lstStyle/>
          <a:p>
            <a:r>
              <a:rPr lang="en-US" sz="3600" dirty="0">
                <a:latin typeface="Arial Narrow" panose="020B0606020202030204" pitchFamily="34" charset="0"/>
              </a:rPr>
              <a:t>In the brain, TAC alleviates neuroinflammation, increases neurotrophic factors, stimulates adult neurogenesis, and preserves cognitive function without evident toxicity, including cancer risk. Together, these findings underscore TERT’s critical role in aging processes and provide preclinical proof of concept for physiological TERT activation as a strategy to mitigate multiple aging hallmarks and associated pathologies.</a:t>
            </a:r>
          </a:p>
          <a:p>
            <a:endParaRPr lang="en-US" dirty="0"/>
          </a:p>
        </p:txBody>
      </p:sp>
    </p:spTree>
    <p:extLst>
      <p:ext uri="{BB962C8B-B14F-4D97-AF65-F5344CB8AC3E}">
        <p14:creationId xmlns:p14="http://schemas.microsoft.com/office/powerpoint/2010/main" val="3911826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64D38C5-9A4B-2996-3B28-326DEC71366B}"/>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7C98580A-2DAC-C52E-2F21-7C34CCB6A38B}"/>
              </a:ext>
            </a:extLst>
          </p:cNvPr>
          <p:cNvSpPr>
            <a:spLocks noGrp="1"/>
          </p:cNvSpPr>
          <p:nvPr>
            <p:ph idx="1"/>
          </p:nvPr>
        </p:nvSpPr>
        <p:spPr/>
        <p:txBody>
          <a:bodyPr>
            <a:normAutofit/>
          </a:bodyPr>
          <a:lstStyle/>
          <a:p>
            <a:r>
              <a:rPr lang="en-US" dirty="0"/>
              <a:t>Aging is characterized by time-dependent loss of physiological integrity and fitness in living organisms,1,2 driven by multiple converging mechanisms leading to the accumulation of cellular damage and eventual decline in organ function and tissue homeostasis. Genetic and epigenetic alterations are the major contributors to functional and physiological decline with aging. </a:t>
            </a:r>
          </a:p>
          <a:p>
            <a:r>
              <a:rPr lang="en-US" dirty="0"/>
              <a:t>Human and model organism studies have documented global changes in DNA damage and mutation, genomic instability, DNA methylation patterns, histone modifications, and chromatin remodeling with advancing age. </a:t>
            </a:r>
          </a:p>
        </p:txBody>
      </p:sp>
    </p:spTree>
    <p:extLst>
      <p:ext uri="{BB962C8B-B14F-4D97-AF65-F5344CB8AC3E}">
        <p14:creationId xmlns:p14="http://schemas.microsoft.com/office/powerpoint/2010/main" val="1768811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CCB7E78-D183-FA48-2006-6185D8D32CFF}"/>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3620F313-9AAD-F76B-42F7-CEA5436A84C2}"/>
              </a:ext>
            </a:extLst>
          </p:cNvPr>
          <p:cNvSpPr>
            <a:spLocks noGrp="1"/>
          </p:cNvSpPr>
          <p:nvPr>
            <p:ph idx="1"/>
          </p:nvPr>
        </p:nvSpPr>
        <p:spPr/>
        <p:txBody>
          <a:bodyPr/>
          <a:lstStyle/>
          <a:p>
            <a:r>
              <a:rPr lang="en-US" dirty="0"/>
              <a:t>These dynamic regulatory changes affect gene expression and protein functions governing diverse cellular pathways central to aging and age-related diseases.3 </a:t>
            </a:r>
          </a:p>
          <a:p>
            <a:r>
              <a:rPr lang="en-US" dirty="0"/>
              <a:t>In particular, age-associated epigenomic alterations can induce significant transcriptional drift and initiate cellular aging processes, implicating altered epigenetic signatures in aging pathophysiology and age-related diseases.4,5 </a:t>
            </a:r>
          </a:p>
          <a:p>
            <a:r>
              <a:rPr lang="en-US" dirty="0"/>
              <a:t>Notably, modulating chromatin modifier activity has shown promise in mitigating multiple aging risk factors and associated disease phenotypes on the organismal level.6</a:t>
            </a:r>
          </a:p>
          <a:p>
            <a:endParaRPr lang="en-US" dirty="0"/>
          </a:p>
        </p:txBody>
      </p:sp>
    </p:spTree>
    <p:extLst>
      <p:ext uri="{BB962C8B-B14F-4D97-AF65-F5344CB8AC3E}">
        <p14:creationId xmlns:p14="http://schemas.microsoft.com/office/powerpoint/2010/main" val="1528289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286C054-49B3-D16F-0BC0-B8BB9BCDBCDA}"/>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59634A47-0987-340D-FE66-AD673A0F29E0}"/>
              </a:ext>
            </a:extLst>
          </p:cNvPr>
          <p:cNvSpPr>
            <a:spLocks noGrp="1"/>
          </p:cNvSpPr>
          <p:nvPr>
            <p:ph idx="1"/>
          </p:nvPr>
        </p:nvSpPr>
        <p:spPr/>
        <p:txBody>
          <a:bodyPr>
            <a:normAutofit/>
          </a:bodyPr>
          <a:lstStyle/>
          <a:p>
            <a:r>
              <a:rPr lang="en-US" sz="3600" dirty="0"/>
              <a:t>Telomere dysfunction is a primary hallmark of aging, causing molecular and cellular damage and serving as a driver or amplifier of the molecular circuitries driving the aging process and associated diseases.1,2,7 </a:t>
            </a:r>
          </a:p>
        </p:txBody>
      </p:sp>
    </p:spTree>
    <p:extLst>
      <p:ext uri="{BB962C8B-B14F-4D97-AF65-F5344CB8AC3E}">
        <p14:creationId xmlns:p14="http://schemas.microsoft.com/office/powerpoint/2010/main" val="980016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DC8EEC4-289D-4A01-3121-58B2C25C089F}"/>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679D3A15-EB0D-4BBC-29CA-0E59E50F916C}"/>
              </a:ext>
            </a:extLst>
          </p:cNvPr>
          <p:cNvSpPr>
            <a:spLocks noGrp="1"/>
          </p:cNvSpPr>
          <p:nvPr>
            <p:ph idx="1"/>
          </p:nvPr>
        </p:nvSpPr>
        <p:spPr/>
        <p:txBody>
          <a:bodyPr>
            <a:normAutofit fontScale="92500"/>
          </a:bodyPr>
          <a:lstStyle/>
          <a:p>
            <a:r>
              <a:rPr lang="en-US" dirty="0"/>
              <a:t>Telomeres, specialized chromatin structures that preserve chromosomal integrity, undergo progressive attrition during aging-associated tissue renewal, leading to loss of their capping function. </a:t>
            </a:r>
          </a:p>
          <a:p>
            <a:r>
              <a:rPr lang="en-US" dirty="0"/>
              <a:t>Telomere dysfunction itself is an aging hallmark and can also contribute to other hallmarks such as genome instability, stem cell exhaustion, mitochondrial dysfunction, and cellular senescence.2,7 </a:t>
            </a:r>
          </a:p>
          <a:p>
            <a:r>
              <a:rPr lang="en-US" dirty="0"/>
              <a:t>Telomere dysfunction has been causally implicated as a rate-limiting pathogenetic step in age-related diseases including premature aging (progeroid) syndromes, cardiovascular diseases, inflammatory bowel disease, pulmonary fibrosis, metabolic diseases, and neurological diseases.2,7</a:t>
            </a:r>
          </a:p>
        </p:txBody>
      </p:sp>
    </p:spTree>
    <p:extLst>
      <p:ext uri="{BB962C8B-B14F-4D97-AF65-F5344CB8AC3E}">
        <p14:creationId xmlns:p14="http://schemas.microsoft.com/office/powerpoint/2010/main" val="3417646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EBC533B-C314-89EA-050D-B532F6C3270A}"/>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48B94B3B-75D6-1FB2-BFE6-AADF8A733DA3}"/>
              </a:ext>
            </a:extLst>
          </p:cNvPr>
          <p:cNvSpPr>
            <a:spLocks noGrp="1"/>
          </p:cNvSpPr>
          <p:nvPr>
            <p:ph idx="1"/>
          </p:nvPr>
        </p:nvSpPr>
        <p:spPr/>
        <p:txBody>
          <a:bodyPr>
            <a:normAutofit/>
          </a:bodyPr>
          <a:lstStyle/>
          <a:p>
            <a:r>
              <a:rPr lang="en-US" dirty="0"/>
              <a:t>Telomerase, a ribonucleoprotein complex responsible for extending telomeres, maintains telomere length and genome integrity. Although essential for cell viability in normal healthy tissues, telomerase activity is tightly regulated in most adult somatic cells, primarily due to transcriptional repression of the core catalytic subunit of telomerase, telomerase reverse transcriptase (TERT). </a:t>
            </a:r>
          </a:p>
        </p:txBody>
      </p:sp>
    </p:spTree>
    <p:extLst>
      <p:ext uri="{BB962C8B-B14F-4D97-AF65-F5344CB8AC3E}">
        <p14:creationId xmlns:p14="http://schemas.microsoft.com/office/powerpoint/2010/main" val="2582989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66D658B-3CA1-39C3-33D4-14E7290AB4D0}"/>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165B3B2D-2715-951E-642B-1A7D85DE51BA}"/>
              </a:ext>
            </a:extLst>
          </p:cNvPr>
          <p:cNvSpPr>
            <a:spLocks noGrp="1"/>
          </p:cNvSpPr>
          <p:nvPr>
            <p:ph idx="1"/>
          </p:nvPr>
        </p:nvSpPr>
        <p:spPr/>
        <p:txBody>
          <a:bodyPr/>
          <a:lstStyle/>
          <a:p>
            <a:r>
              <a:rPr lang="en-US" dirty="0"/>
              <a:t>Indeed, defects in telomerase activity due to germline mutations in core telomerase components are linked to the premature loss of tissue renewal and premature death, such as dyskeratosis congenita,9 aplastic anemia,10 and idiopathic pulmonary fibrosis.11 Conversely, enforced expression of TERT stabilizes endogenous telomeres, reduces senescence-associated markers, and restores the proliferative lifespan in mammals.12–14</a:t>
            </a:r>
          </a:p>
        </p:txBody>
      </p:sp>
    </p:spTree>
    <p:extLst>
      <p:ext uri="{BB962C8B-B14F-4D97-AF65-F5344CB8AC3E}">
        <p14:creationId xmlns:p14="http://schemas.microsoft.com/office/powerpoint/2010/main" val="4068828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84FBDE1-A25F-BDA7-E078-30239EB938A0}"/>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7AE80F88-DEC3-B227-ADBF-C7E0338795A8}"/>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E5F7E23E-A193-B8A5-E1FE-87C69CBB9701}"/>
              </a:ext>
            </a:extLst>
          </p:cNvPr>
          <p:cNvPicPr>
            <a:picLocks noChangeAspect="1"/>
          </p:cNvPicPr>
          <p:nvPr/>
        </p:nvPicPr>
        <p:blipFill>
          <a:blip r:embed="rId2"/>
          <a:stretch>
            <a:fillRect/>
          </a:stretch>
        </p:blipFill>
        <p:spPr>
          <a:xfrm>
            <a:off x="1821625" y="261914"/>
            <a:ext cx="8548750" cy="6334171"/>
          </a:xfrm>
          <a:prstGeom prst="rect">
            <a:avLst/>
          </a:prstGeom>
        </p:spPr>
      </p:pic>
    </p:spTree>
    <p:extLst>
      <p:ext uri="{BB962C8B-B14F-4D97-AF65-F5344CB8AC3E}">
        <p14:creationId xmlns:p14="http://schemas.microsoft.com/office/powerpoint/2010/main" val="16725045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7069307-10CE-B4FB-DCEE-DC648D9D275E}"/>
              </a:ext>
            </a:extLst>
          </p:cNvPr>
          <p:cNvSpPr>
            <a:spLocks noGrp="1"/>
          </p:cNvSpPr>
          <p:nvPr>
            <p:ph type="title"/>
          </p:nvPr>
        </p:nvSpPr>
        <p:spPr/>
        <p:txBody>
          <a:bodyPr/>
          <a:lstStyle/>
          <a:p>
            <a:endParaRPr lang="en-US" dirty="0"/>
          </a:p>
        </p:txBody>
      </p:sp>
      <p:sp>
        <p:nvSpPr>
          <p:cNvPr id="3" name="내용 개체 틀 2">
            <a:extLst>
              <a:ext uri="{FF2B5EF4-FFF2-40B4-BE49-F238E27FC236}">
                <a16:creationId xmlns:a16="http://schemas.microsoft.com/office/drawing/2014/main" id="{E4D0A2BA-AA66-67ED-B1A1-783D8B199EBD}"/>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75A5F281-2766-63AC-1604-8F2668A25C4A}"/>
              </a:ext>
            </a:extLst>
          </p:cNvPr>
          <p:cNvPicPr>
            <a:picLocks noChangeAspect="1"/>
          </p:cNvPicPr>
          <p:nvPr/>
        </p:nvPicPr>
        <p:blipFill>
          <a:blip r:embed="rId2"/>
          <a:stretch>
            <a:fillRect/>
          </a:stretch>
        </p:blipFill>
        <p:spPr>
          <a:xfrm>
            <a:off x="1724653" y="835572"/>
            <a:ext cx="9027799" cy="5825295"/>
          </a:xfrm>
          <a:prstGeom prst="rect">
            <a:avLst/>
          </a:prstGeom>
        </p:spPr>
      </p:pic>
    </p:spTree>
    <p:extLst>
      <p:ext uri="{BB962C8B-B14F-4D97-AF65-F5344CB8AC3E}">
        <p14:creationId xmlns:p14="http://schemas.microsoft.com/office/powerpoint/2010/main" val="2371118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2F47D1B-7F0F-80E2-D710-BACF8D0B0D06}"/>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D33070BC-E1A6-067A-BC0B-0812FF23DBF3}"/>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BEFB5343-A9E1-6DF3-9237-44ED8962BBDB}"/>
              </a:ext>
            </a:extLst>
          </p:cNvPr>
          <p:cNvPicPr>
            <a:picLocks noChangeAspect="1"/>
          </p:cNvPicPr>
          <p:nvPr/>
        </p:nvPicPr>
        <p:blipFill>
          <a:blip r:embed="rId2"/>
          <a:stretch>
            <a:fillRect/>
          </a:stretch>
        </p:blipFill>
        <p:spPr>
          <a:xfrm>
            <a:off x="1521673" y="1455683"/>
            <a:ext cx="9040128" cy="5133251"/>
          </a:xfrm>
          <a:prstGeom prst="rect">
            <a:avLst/>
          </a:prstGeom>
        </p:spPr>
      </p:pic>
    </p:spTree>
    <p:extLst>
      <p:ext uri="{BB962C8B-B14F-4D97-AF65-F5344CB8AC3E}">
        <p14:creationId xmlns:p14="http://schemas.microsoft.com/office/powerpoint/2010/main" val="565527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4C7C974-9569-C185-00DC-F0A1A1C2B2D5}"/>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200EE4E4-B29F-8469-4DCF-C4AE523CBBA1}"/>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B875C124-07B5-235C-FB5D-8E4C2EAEE6B6}"/>
              </a:ext>
            </a:extLst>
          </p:cNvPr>
          <p:cNvPicPr>
            <a:picLocks noChangeAspect="1"/>
          </p:cNvPicPr>
          <p:nvPr/>
        </p:nvPicPr>
        <p:blipFill>
          <a:blip r:embed="rId2"/>
          <a:stretch>
            <a:fillRect/>
          </a:stretch>
        </p:blipFill>
        <p:spPr>
          <a:xfrm>
            <a:off x="2659752" y="275035"/>
            <a:ext cx="6457972" cy="6582965"/>
          </a:xfrm>
          <a:prstGeom prst="rect">
            <a:avLst/>
          </a:prstGeom>
        </p:spPr>
      </p:pic>
    </p:spTree>
    <p:extLst>
      <p:ext uri="{BB962C8B-B14F-4D97-AF65-F5344CB8AC3E}">
        <p14:creationId xmlns:p14="http://schemas.microsoft.com/office/powerpoint/2010/main" val="16017434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3159C17-D1C9-A78D-A9BB-C378ABA33730}"/>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EDCF04EB-4938-2BFA-3575-BB1767ED0C66}"/>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347D643E-0AFC-F41B-6E70-A97BF770792A}"/>
              </a:ext>
            </a:extLst>
          </p:cNvPr>
          <p:cNvPicPr>
            <a:picLocks noChangeAspect="1"/>
          </p:cNvPicPr>
          <p:nvPr/>
        </p:nvPicPr>
        <p:blipFill>
          <a:blip r:embed="rId2"/>
          <a:stretch>
            <a:fillRect/>
          </a:stretch>
        </p:blipFill>
        <p:spPr>
          <a:xfrm>
            <a:off x="2969808" y="222633"/>
            <a:ext cx="6247764" cy="6368689"/>
          </a:xfrm>
          <a:prstGeom prst="rect">
            <a:avLst/>
          </a:prstGeom>
        </p:spPr>
      </p:pic>
    </p:spTree>
    <p:extLst>
      <p:ext uri="{BB962C8B-B14F-4D97-AF65-F5344CB8AC3E}">
        <p14:creationId xmlns:p14="http://schemas.microsoft.com/office/powerpoint/2010/main" val="9457677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E0F9F4F-FB17-DECD-6F22-0FDA0F50B1F4}"/>
              </a:ext>
            </a:extLst>
          </p:cNvPr>
          <p:cNvSpPr>
            <a:spLocks noGrp="1"/>
          </p:cNvSpPr>
          <p:nvPr>
            <p:ph type="title"/>
          </p:nvPr>
        </p:nvSpPr>
        <p:spPr/>
        <p:txBody>
          <a:bodyPr/>
          <a:lstStyle/>
          <a:p>
            <a:r>
              <a:rPr lang="en-US" dirty="0"/>
              <a:t>Limitation</a:t>
            </a:r>
          </a:p>
        </p:txBody>
      </p:sp>
      <p:sp>
        <p:nvSpPr>
          <p:cNvPr id="3" name="내용 개체 틀 2">
            <a:extLst>
              <a:ext uri="{FF2B5EF4-FFF2-40B4-BE49-F238E27FC236}">
                <a16:creationId xmlns:a16="http://schemas.microsoft.com/office/drawing/2014/main" id="{03CB7C0E-3F1B-E218-BCBA-16E48164302F}"/>
              </a:ext>
            </a:extLst>
          </p:cNvPr>
          <p:cNvSpPr>
            <a:spLocks noGrp="1"/>
          </p:cNvSpPr>
          <p:nvPr>
            <p:ph idx="1"/>
          </p:nvPr>
        </p:nvSpPr>
        <p:spPr>
          <a:xfrm>
            <a:off x="651641" y="1587062"/>
            <a:ext cx="10702159" cy="4589901"/>
          </a:xfrm>
        </p:spPr>
        <p:txBody>
          <a:bodyPr>
            <a:normAutofit lnSpcReduction="10000"/>
          </a:bodyPr>
          <a:lstStyle/>
          <a:p>
            <a:r>
              <a:rPr lang="en-US" sz="3600" dirty="0"/>
              <a:t>First, although TAC offers a variety of health benefits, its potential impact on lifespan extension remains to be determined. </a:t>
            </a:r>
          </a:p>
          <a:p>
            <a:r>
              <a:rPr lang="en-US" sz="3600" dirty="0"/>
              <a:t>Second, although TAC exhibits favorable drug-like properties without evident toxicity, the study did not explore dose optimization and dosing schedules, nor did it determine the maximum tolerated dose. Further, the drug’s metabolites and their potential liabilities were not assessed. </a:t>
            </a:r>
          </a:p>
        </p:txBody>
      </p:sp>
    </p:spTree>
    <p:extLst>
      <p:ext uri="{BB962C8B-B14F-4D97-AF65-F5344CB8AC3E}">
        <p14:creationId xmlns:p14="http://schemas.microsoft.com/office/powerpoint/2010/main" val="31802481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F766B0D-CA93-A53E-D44E-8C240928023D}"/>
              </a:ext>
            </a:extLst>
          </p:cNvPr>
          <p:cNvSpPr>
            <a:spLocks noGrp="1"/>
          </p:cNvSpPr>
          <p:nvPr>
            <p:ph type="title"/>
          </p:nvPr>
        </p:nvSpPr>
        <p:spPr>
          <a:xfrm>
            <a:off x="323193" y="128643"/>
            <a:ext cx="10515600" cy="948668"/>
          </a:xfrm>
        </p:spPr>
        <p:txBody>
          <a:bodyPr/>
          <a:lstStyle/>
          <a:p>
            <a:r>
              <a:rPr lang="en-US" dirty="0"/>
              <a:t>Limitation</a:t>
            </a:r>
          </a:p>
        </p:txBody>
      </p:sp>
      <p:sp>
        <p:nvSpPr>
          <p:cNvPr id="3" name="내용 개체 틀 2">
            <a:extLst>
              <a:ext uri="{FF2B5EF4-FFF2-40B4-BE49-F238E27FC236}">
                <a16:creationId xmlns:a16="http://schemas.microsoft.com/office/drawing/2014/main" id="{65CCF8D5-A84C-ED9E-8F28-2C2E82DB0616}"/>
              </a:ext>
            </a:extLst>
          </p:cNvPr>
          <p:cNvSpPr>
            <a:spLocks noGrp="1"/>
          </p:cNvSpPr>
          <p:nvPr>
            <p:ph idx="1"/>
          </p:nvPr>
        </p:nvSpPr>
        <p:spPr>
          <a:xfrm>
            <a:off x="667407" y="1529255"/>
            <a:ext cx="10686393" cy="4647708"/>
          </a:xfrm>
        </p:spPr>
        <p:txBody>
          <a:bodyPr>
            <a:normAutofit fontScale="92500" lnSpcReduction="10000"/>
          </a:bodyPr>
          <a:lstStyle/>
          <a:p>
            <a:r>
              <a:rPr lang="en-US" sz="3200" dirty="0"/>
              <a:t>Third, although prolonged TAC administration was well tolerated in mice, differences in drug metabolism across species necessitate thorough toxicity studies in non-human primates and human subjects to assess safety, potentially requiring further drug modifications and formulation development. </a:t>
            </a:r>
          </a:p>
          <a:p>
            <a:r>
              <a:rPr lang="en-US" sz="3200" dirty="0"/>
              <a:t>Last, although the maintenance of TERT levels in the physiological range transiently would preserve telomere function and reduce cancer incidence, it would be prudent to carefully monitor cancer incidence in clinical trials assessing sustained TAC administration.</a:t>
            </a:r>
          </a:p>
        </p:txBody>
      </p:sp>
    </p:spTree>
    <p:extLst>
      <p:ext uri="{BB962C8B-B14F-4D97-AF65-F5344CB8AC3E}">
        <p14:creationId xmlns:p14="http://schemas.microsoft.com/office/powerpoint/2010/main" val="3354309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41D54B1-185B-E85F-5679-425179A08660}"/>
              </a:ext>
            </a:extLst>
          </p:cNvPr>
          <p:cNvSpPr>
            <a:spLocks noGrp="1"/>
          </p:cNvSpPr>
          <p:nvPr>
            <p:ph type="title"/>
          </p:nvPr>
        </p:nvSpPr>
        <p:spPr/>
        <p:txBody>
          <a:bodyPr/>
          <a:lstStyle/>
          <a:p>
            <a:r>
              <a:rPr lang="en-US" dirty="0">
                <a:solidFill>
                  <a:schemeClr val="bg1"/>
                </a:solidFill>
              </a:rPr>
              <a:t>Telomere image</a:t>
            </a:r>
          </a:p>
        </p:txBody>
      </p:sp>
      <p:sp>
        <p:nvSpPr>
          <p:cNvPr id="3" name="내용 개체 틀 2">
            <a:extLst>
              <a:ext uri="{FF2B5EF4-FFF2-40B4-BE49-F238E27FC236}">
                <a16:creationId xmlns:a16="http://schemas.microsoft.com/office/drawing/2014/main" id="{70D474DA-5339-2752-63BB-BA73752C9FAF}"/>
              </a:ext>
            </a:extLst>
          </p:cNvPr>
          <p:cNvSpPr>
            <a:spLocks noGrp="1"/>
          </p:cNvSpPr>
          <p:nvPr>
            <p:ph idx="1"/>
          </p:nvPr>
        </p:nvSpPr>
        <p:spPr/>
        <p:txBody>
          <a:bodyPr/>
          <a:lstStyle/>
          <a:p>
            <a:endParaRPr lang="en-US"/>
          </a:p>
        </p:txBody>
      </p:sp>
      <p:sp>
        <p:nvSpPr>
          <p:cNvPr id="4" name="날짜 개체 틀 3">
            <a:extLst>
              <a:ext uri="{FF2B5EF4-FFF2-40B4-BE49-F238E27FC236}">
                <a16:creationId xmlns:a16="http://schemas.microsoft.com/office/drawing/2014/main" id="{88B8E4DF-7EED-6138-DEB8-23B12047C6C0}"/>
              </a:ext>
            </a:extLst>
          </p:cNvPr>
          <p:cNvSpPr>
            <a:spLocks noGrp="1"/>
          </p:cNvSpPr>
          <p:nvPr>
            <p:ph type="dt" sz="half" idx="10"/>
          </p:nvPr>
        </p:nvSpPr>
        <p:spPr/>
        <p:txBody>
          <a:bodyPr/>
          <a:lstStyle/>
          <a:p>
            <a:pPr>
              <a:defRPr/>
            </a:pPr>
            <a:fld id="{B95544DF-1BDA-4FDD-A3D4-E347162B04E4}" type="datetime1">
              <a:rPr lang="ko-KR" altLang="en-US" smtClean="0"/>
              <a:pPr>
                <a:defRPr/>
              </a:pPr>
              <a:t>2024-09-26</a:t>
            </a:fld>
            <a:endParaRPr lang="en-GB" altLang="ko-KR"/>
          </a:p>
        </p:txBody>
      </p:sp>
      <p:sp>
        <p:nvSpPr>
          <p:cNvPr id="5" name="슬라이드 번호 개체 틀 4">
            <a:extLst>
              <a:ext uri="{FF2B5EF4-FFF2-40B4-BE49-F238E27FC236}">
                <a16:creationId xmlns:a16="http://schemas.microsoft.com/office/drawing/2014/main" id="{0CE9E1BB-1E09-8ECD-4A73-0C5D022AFE72}"/>
              </a:ext>
            </a:extLst>
          </p:cNvPr>
          <p:cNvSpPr>
            <a:spLocks noGrp="1"/>
          </p:cNvSpPr>
          <p:nvPr>
            <p:ph type="sldNum" sz="quarter" idx="12"/>
          </p:nvPr>
        </p:nvSpPr>
        <p:spPr/>
        <p:txBody>
          <a:bodyPr/>
          <a:lstStyle/>
          <a:p>
            <a:pPr>
              <a:defRPr/>
            </a:pPr>
            <a:fld id="{FCCCF987-4C00-4DBC-9A2F-9FC5B8BDF600}" type="slidenum">
              <a:rPr lang="ko-KR" altLang="en-GB" smtClean="0"/>
              <a:pPr>
                <a:defRPr/>
              </a:pPr>
              <a:t>3</a:t>
            </a:fld>
            <a:endParaRPr lang="en-GB" altLang="ko-KR"/>
          </a:p>
        </p:txBody>
      </p:sp>
      <p:pic>
        <p:nvPicPr>
          <p:cNvPr id="74754" name="Picture 2" descr="undefined">
            <a:extLst>
              <a:ext uri="{FF2B5EF4-FFF2-40B4-BE49-F238E27FC236}">
                <a16:creationId xmlns:a16="http://schemas.microsoft.com/office/drawing/2014/main" id="{F5B271AC-6B9F-51D3-6B03-BFC6C9E4BC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3321" y="631222"/>
            <a:ext cx="7064638" cy="5545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4428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A09F947-17C9-72B2-FDF9-BBE1BCFC5E61}"/>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AB19C298-2969-7428-ECEF-D695B5B17B78}"/>
              </a:ext>
            </a:extLst>
          </p:cNvPr>
          <p:cNvSpPr>
            <a:spLocks noGrp="1"/>
          </p:cNvSpPr>
          <p:nvPr>
            <p:ph idx="1"/>
          </p:nvPr>
        </p:nvSpPr>
        <p:spPr/>
        <p:txBody>
          <a:bodyPr/>
          <a:lstStyle/>
          <a:p>
            <a:endParaRPr lang="en-US"/>
          </a:p>
        </p:txBody>
      </p:sp>
      <p:pic>
        <p:nvPicPr>
          <p:cNvPr id="2050" name="Picture 2" descr="undefined">
            <a:extLst>
              <a:ext uri="{FF2B5EF4-FFF2-40B4-BE49-F238E27FC236}">
                <a16:creationId xmlns:a16="http://schemas.microsoft.com/office/drawing/2014/main" id="{A56DD233-CAB3-F808-EBFC-DB352BC890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1931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168B2E0-C5B8-63EA-DF99-13E66B8C3994}"/>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F22F1E89-4C4C-5E12-F188-B6B07F67689C}"/>
              </a:ext>
            </a:extLst>
          </p:cNvPr>
          <p:cNvSpPr>
            <a:spLocks noGrp="1"/>
          </p:cNvSpPr>
          <p:nvPr>
            <p:ph idx="1"/>
          </p:nvPr>
        </p:nvSpPr>
        <p:spPr/>
        <p:txBody>
          <a:bodyPr/>
          <a:lstStyle/>
          <a:p>
            <a:endParaRPr lang="en-US" dirty="0"/>
          </a:p>
        </p:txBody>
      </p:sp>
      <p:pic>
        <p:nvPicPr>
          <p:cNvPr id="1026" name="Picture 2" descr="undefined">
            <a:extLst>
              <a:ext uri="{FF2B5EF4-FFF2-40B4-BE49-F238E27FC236}">
                <a16:creationId xmlns:a16="http://schemas.microsoft.com/office/drawing/2014/main" id="{27C12C8C-6D63-F384-49FD-EF2DCCF368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931" y="1324304"/>
            <a:ext cx="5921756" cy="5250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6537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68055A4-E317-D12A-7453-664F22A2F5C4}"/>
              </a:ext>
            </a:extLst>
          </p:cNvPr>
          <p:cNvSpPr>
            <a:spLocks noGrp="1"/>
          </p:cNvSpPr>
          <p:nvPr>
            <p:ph type="title"/>
          </p:nvPr>
        </p:nvSpPr>
        <p:spPr/>
        <p:txBody>
          <a:bodyPr>
            <a:normAutofit/>
          </a:bodyPr>
          <a:lstStyle/>
          <a:p>
            <a:r>
              <a:rPr lang="en-US" b="1" dirty="0">
                <a:solidFill>
                  <a:srgbClr val="222222"/>
                </a:solidFill>
                <a:latin typeface="Harding"/>
              </a:rPr>
              <a:t>2.7 Å cryo-EM structure of human telomerase H/ACA ribonucleoprotein</a:t>
            </a:r>
            <a:endParaRPr lang="en-US" dirty="0"/>
          </a:p>
        </p:txBody>
      </p:sp>
      <p:sp>
        <p:nvSpPr>
          <p:cNvPr id="3" name="내용 개체 틀 2">
            <a:extLst>
              <a:ext uri="{FF2B5EF4-FFF2-40B4-BE49-F238E27FC236}">
                <a16:creationId xmlns:a16="http://schemas.microsoft.com/office/drawing/2014/main" id="{D7A3C2B8-54C8-EC0F-75B9-B32A05B6E948}"/>
              </a:ext>
            </a:extLst>
          </p:cNvPr>
          <p:cNvSpPr>
            <a:spLocks noGrp="1"/>
          </p:cNvSpPr>
          <p:nvPr>
            <p:ph idx="1"/>
          </p:nvPr>
        </p:nvSpPr>
        <p:spPr/>
        <p:txBody>
          <a:bodyPr/>
          <a:lstStyle/>
          <a:p>
            <a:pPr algn="l">
              <a:buFont typeface="Arial" panose="020B0604020202020204" pitchFamily="34" charset="0"/>
              <a:buChar char="•"/>
            </a:pPr>
            <a:r>
              <a:rPr lang="en-US" b="0" i="0" dirty="0">
                <a:solidFill>
                  <a:srgbClr val="006699"/>
                </a:solidFill>
                <a:effectLst/>
                <a:latin typeface="-apple-system"/>
                <a:hlinkClick r:id="rId2"/>
              </a:rPr>
              <a:t>George E. Ghanim</a:t>
            </a:r>
            <a:r>
              <a:rPr lang="en-US" b="0" i="0" dirty="0">
                <a:solidFill>
                  <a:srgbClr val="222222"/>
                </a:solidFill>
                <a:effectLst/>
                <a:latin typeface="-apple-system"/>
              </a:rPr>
              <a:t>, </a:t>
            </a:r>
          </a:p>
          <a:p>
            <a:pPr algn="l">
              <a:buFont typeface="Arial" panose="020B0604020202020204" pitchFamily="34" charset="0"/>
              <a:buChar char="•"/>
            </a:pPr>
            <a:r>
              <a:rPr lang="en-US" b="0" i="0" dirty="0" err="1">
                <a:solidFill>
                  <a:srgbClr val="006699"/>
                </a:solidFill>
                <a:effectLst/>
                <a:latin typeface="-apple-system"/>
                <a:hlinkClick r:id="rId3"/>
              </a:rPr>
              <a:t>Zala</a:t>
            </a:r>
            <a:r>
              <a:rPr lang="en-US" b="0" i="0" dirty="0">
                <a:solidFill>
                  <a:srgbClr val="006699"/>
                </a:solidFill>
                <a:effectLst/>
                <a:latin typeface="-apple-system"/>
                <a:hlinkClick r:id="rId3"/>
              </a:rPr>
              <a:t> </a:t>
            </a:r>
            <a:r>
              <a:rPr lang="en-US" b="0" i="0" dirty="0" err="1">
                <a:solidFill>
                  <a:srgbClr val="006699"/>
                </a:solidFill>
                <a:effectLst/>
                <a:latin typeface="-apple-system"/>
                <a:hlinkClick r:id="rId3"/>
              </a:rPr>
              <a:t>Sekne</a:t>
            </a:r>
            <a:r>
              <a:rPr lang="en-US" b="0" i="0" dirty="0">
                <a:solidFill>
                  <a:srgbClr val="222222"/>
                </a:solidFill>
                <a:effectLst/>
                <a:latin typeface="-apple-system"/>
              </a:rPr>
              <a:t>, </a:t>
            </a:r>
          </a:p>
          <a:p>
            <a:pPr algn="l">
              <a:buFont typeface="Arial" panose="020B0604020202020204" pitchFamily="34" charset="0"/>
              <a:buChar char="•"/>
            </a:pPr>
            <a:r>
              <a:rPr lang="en-US" b="0" i="0" dirty="0">
                <a:solidFill>
                  <a:srgbClr val="006699"/>
                </a:solidFill>
                <a:effectLst/>
                <a:latin typeface="-apple-system"/>
                <a:hlinkClick r:id="rId4"/>
              </a:rPr>
              <a:t>Sebastian Balch</a:t>
            </a:r>
            <a:r>
              <a:rPr lang="en-US" b="0" i="0" dirty="0">
                <a:solidFill>
                  <a:srgbClr val="222222"/>
                </a:solidFill>
                <a:effectLst/>
                <a:latin typeface="-apple-system"/>
              </a:rPr>
              <a:t>, </a:t>
            </a:r>
          </a:p>
          <a:p>
            <a:pPr algn="l">
              <a:buFont typeface="Arial" panose="020B0604020202020204" pitchFamily="34" charset="0"/>
              <a:buChar char="•"/>
            </a:pPr>
            <a:r>
              <a:rPr lang="en-US" b="0" i="0" dirty="0">
                <a:solidFill>
                  <a:srgbClr val="006699"/>
                </a:solidFill>
                <a:effectLst/>
                <a:latin typeface="-apple-system"/>
                <a:hlinkClick r:id="rId5"/>
              </a:rPr>
              <a:t>Anne-Marie M. van </a:t>
            </a:r>
            <a:r>
              <a:rPr lang="en-US" b="0" i="0" dirty="0" err="1">
                <a:solidFill>
                  <a:srgbClr val="006699"/>
                </a:solidFill>
                <a:effectLst/>
                <a:latin typeface="-apple-system"/>
                <a:hlinkClick r:id="rId5"/>
              </a:rPr>
              <a:t>Roon</a:t>
            </a:r>
            <a:r>
              <a:rPr lang="en-US" b="0" i="0" dirty="0">
                <a:solidFill>
                  <a:srgbClr val="222222"/>
                </a:solidFill>
                <a:effectLst/>
                <a:latin typeface="-apple-system"/>
              </a:rPr>
              <a:t> &amp; </a:t>
            </a:r>
          </a:p>
          <a:p>
            <a:pPr algn="l">
              <a:buFont typeface="Arial" panose="020B0604020202020204" pitchFamily="34" charset="0"/>
              <a:buChar char="•"/>
            </a:pPr>
            <a:r>
              <a:rPr lang="en-US" b="0" i="0" dirty="0" err="1">
                <a:solidFill>
                  <a:srgbClr val="006699"/>
                </a:solidFill>
                <a:effectLst/>
                <a:latin typeface="-apple-system"/>
                <a:hlinkClick r:id="rId6"/>
              </a:rPr>
              <a:t>Thi</a:t>
            </a:r>
            <a:r>
              <a:rPr lang="en-US" b="0" i="0" dirty="0">
                <a:solidFill>
                  <a:srgbClr val="006699"/>
                </a:solidFill>
                <a:effectLst/>
                <a:latin typeface="-apple-system"/>
                <a:hlinkClick r:id="rId6"/>
              </a:rPr>
              <a:t> Hoang Duong Nguyen</a:t>
            </a:r>
            <a:r>
              <a:rPr lang="en-US" b="0" i="0" dirty="0">
                <a:solidFill>
                  <a:srgbClr val="222222"/>
                </a:solidFill>
                <a:effectLst/>
                <a:latin typeface="-apple-system"/>
              </a:rPr>
              <a:t> </a:t>
            </a:r>
          </a:p>
          <a:p>
            <a:pPr algn="l"/>
            <a:r>
              <a:rPr lang="en-US" b="0" i="1" dirty="0">
                <a:solidFill>
                  <a:srgbClr val="006699"/>
                </a:solidFill>
                <a:effectLst/>
                <a:latin typeface="-apple-system"/>
                <a:hlinkClick r:id="rId7"/>
              </a:rPr>
              <a:t>Nature Communications</a:t>
            </a:r>
            <a:r>
              <a:rPr lang="en-US" b="0" i="0" dirty="0">
                <a:solidFill>
                  <a:srgbClr val="222222"/>
                </a:solidFill>
                <a:effectLst/>
                <a:latin typeface="-apple-system"/>
              </a:rPr>
              <a:t> </a:t>
            </a:r>
            <a:r>
              <a:rPr lang="en-US" b="1" i="0" dirty="0">
                <a:solidFill>
                  <a:srgbClr val="222222"/>
                </a:solidFill>
                <a:effectLst/>
                <a:latin typeface="-apple-system"/>
              </a:rPr>
              <a:t>volume 15</a:t>
            </a:r>
            <a:r>
              <a:rPr lang="en-US" b="0" i="0" dirty="0">
                <a:solidFill>
                  <a:srgbClr val="222222"/>
                </a:solidFill>
                <a:effectLst/>
                <a:latin typeface="-apple-system"/>
              </a:rPr>
              <a:t>, Article number: 746 (2024) </a:t>
            </a:r>
            <a:r>
              <a:rPr lang="en-US" b="0" i="0" dirty="0">
                <a:solidFill>
                  <a:srgbClr val="006699"/>
                </a:solidFill>
                <a:effectLst/>
                <a:latin typeface="-apple-system"/>
                <a:hlinkClick r:id="rId8"/>
              </a:rPr>
              <a:t>Cite this article</a:t>
            </a:r>
            <a:endParaRPr lang="en-US" b="0" i="0" dirty="0">
              <a:solidFill>
                <a:srgbClr val="222222"/>
              </a:solidFill>
              <a:effectLst/>
              <a:latin typeface="-apple-system"/>
            </a:endParaRPr>
          </a:p>
          <a:p>
            <a:endParaRPr lang="en-US" dirty="0"/>
          </a:p>
        </p:txBody>
      </p:sp>
    </p:spTree>
    <p:extLst>
      <p:ext uri="{BB962C8B-B14F-4D97-AF65-F5344CB8AC3E}">
        <p14:creationId xmlns:p14="http://schemas.microsoft.com/office/powerpoint/2010/main" val="15143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AFC7A68-A38B-E790-1E01-2310FF14172B}"/>
              </a:ext>
            </a:extLst>
          </p:cNvPr>
          <p:cNvSpPr>
            <a:spLocks noGrp="1"/>
          </p:cNvSpPr>
          <p:nvPr>
            <p:ph type="title"/>
          </p:nvPr>
        </p:nvSpPr>
        <p:spPr/>
        <p:txBody>
          <a:bodyPr/>
          <a:lstStyle/>
          <a:p>
            <a:endParaRPr lang="en-US"/>
          </a:p>
        </p:txBody>
      </p:sp>
      <p:sp>
        <p:nvSpPr>
          <p:cNvPr id="3" name="내용 개체 틀 2">
            <a:extLst>
              <a:ext uri="{FF2B5EF4-FFF2-40B4-BE49-F238E27FC236}">
                <a16:creationId xmlns:a16="http://schemas.microsoft.com/office/drawing/2014/main" id="{34ACE57A-619E-B138-131D-DC6577C99C84}"/>
              </a:ext>
            </a:extLst>
          </p:cNvPr>
          <p:cNvSpPr>
            <a:spLocks noGrp="1"/>
          </p:cNvSpPr>
          <p:nvPr>
            <p:ph idx="1"/>
          </p:nvPr>
        </p:nvSpPr>
        <p:spPr/>
        <p:txBody>
          <a:bodyPr/>
          <a:lstStyle/>
          <a:p>
            <a:endParaRPr lang="en-US"/>
          </a:p>
        </p:txBody>
      </p:sp>
      <p:pic>
        <p:nvPicPr>
          <p:cNvPr id="3074" name="Picture 2" descr="Fig. 1">
            <a:extLst>
              <a:ext uri="{FF2B5EF4-FFF2-40B4-BE49-F238E27FC236}">
                <a16:creationId xmlns:a16="http://schemas.microsoft.com/office/drawing/2014/main" id="{570668A4-98DE-7380-3061-B0496A2DE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375" y="0"/>
            <a:ext cx="89836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3398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A204B67-3C3A-6F5D-48B2-7DFB7E5F6271}"/>
              </a:ext>
            </a:extLst>
          </p:cNvPr>
          <p:cNvSpPr>
            <a:spLocks noGrp="1"/>
          </p:cNvSpPr>
          <p:nvPr>
            <p:ph type="title"/>
          </p:nvPr>
        </p:nvSpPr>
        <p:spPr/>
        <p:txBody>
          <a:bodyPr/>
          <a:lstStyle/>
          <a:p>
            <a:endParaRPr lang="en-US" dirty="0"/>
          </a:p>
        </p:txBody>
      </p:sp>
      <p:sp>
        <p:nvSpPr>
          <p:cNvPr id="3" name="내용 개체 틀 2">
            <a:extLst>
              <a:ext uri="{FF2B5EF4-FFF2-40B4-BE49-F238E27FC236}">
                <a16:creationId xmlns:a16="http://schemas.microsoft.com/office/drawing/2014/main" id="{7CF2F3A9-E88F-B4DC-0831-D7444DC509D1}"/>
              </a:ext>
            </a:extLst>
          </p:cNvPr>
          <p:cNvSpPr>
            <a:spLocks noGrp="1"/>
          </p:cNvSpPr>
          <p:nvPr>
            <p:ph idx="1"/>
          </p:nvPr>
        </p:nvSpPr>
        <p:spPr/>
        <p:txBody>
          <a:bodyPr/>
          <a:lstStyle/>
          <a:p>
            <a:endParaRPr lang="en-US"/>
          </a:p>
        </p:txBody>
      </p:sp>
      <p:pic>
        <p:nvPicPr>
          <p:cNvPr id="5" name="그림 4">
            <a:extLst>
              <a:ext uri="{FF2B5EF4-FFF2-40B4-BE49-F238E27FC236}">
                <a16:creationId xmlns:a16="http://schemas.microsoft.com/office/drawing/2014/main" id="{0D96A185-A43E-99FA-A55F-99779517E232}"/>
              </a:ext>
            </a:extLst>
          </p:cNvPr>
          <p:cNvPicPr>
            <a:picLocks noChangeAspect="1"/>
          </p:cNvPicPr>
          <p:nvPr/>
        </p:nvPicPr>
        <p:blipFill>
          <a:blip r:embed="rId2"/>
          <a:stretch>
            <a:fillRect/>
          </a:stretch>
        </p:blipFill>
        <p:spPr>
          <a:xfrm>
            <a:off x="884639" y="1176977"/>
            <a:ext cx="9991798" cy="4619659"/>
          </a:xfrm>
          <a:prstGeom prst="rect">
            <a:avLst/>
          </a:prstGeom>
        </p:spPr>
      </p:pic>
    </p:spTree>
    <p:extLst>
      <p:ext uri="{BB962C8B-B14F-4D97-AF65-F5344CB8AC3E}">
        <p14:creationId xmlns:p14="http://schemas.microsoft.com/office/powerpoint/2010/main" val="239068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2FF5050-65F1-2F49-F2BF-C19EEE3544F0}"/>
              </a:ext>
            </a:extLst>
          </p:cNvPr>
          <p:cNvSpPr>
            <a:spLocks noGrp="1"/>
          </p:cNvSpPr>
          <p:nvPr>
            <p:ph type="title"/>
          </p:nvPr>
        </p:nvSpPr>
        <p:spPr>
          <a:xfrm>
            <a:off x="212834" y="18256"/>
            <a:ext cx="10515600" cy="838338"/>
          </a:xfrm>
        </p:spPr>
        <p:txBody>
          <a:bodyPr/>
          <a:lstStyle/>
          <a:p>
            <a:r>
              <a:rPr lang="en-US" dirty="0"/>
              <a:t>SUMMARY</a:t>
            </a:r>
          </a:p>
        </p:txBody>
      </p:sp>
      <p:sp>
        <p:nvSpPr>
          <p:cNvPr id="3" name="내용 개체 틀 2">
            <a:extLst>
              <a:ext uri="{FF2B5EF4-FFF2-40B4-BE49-F238E27FC236}">
                <a16:creationId xmlns:a16="http://schemas.microsoft.com/office/drawing/2014/main" id="{9CCAB492-5BD8-461A-09A4-D68214660366}"/>
              </a:ext>
            </a:extLst>
          </p:cNvPr>
          <p:cNvSpPr>
            <a:spLocks noGrp="1"/>
          </p:cNvSpPr>
          <p:nvPr>
            <p:ph idx="1"/>
          </p:nvPr>
        </p:nvSpPr>
        <p:spPr>
          <a:xfrm>
            <a:off x="583324" y="1119352"/>
            <a:ext cx="11077903" cy="5318234"/>
          </a:xfrm>
        </p:spPr>
        <p:txBody>
          <a:bodyPr>
            <a:normAutofit/>
          </a:bodyPr>
          <a:lstStyle/>
          <a:p>
            <a:r>
              <a:rPr lang="en-US" dirty="0">
                <a:latin typeface="Arial Narrow" panose="020B0606020202030204" pitchFamily="34" charset="0"/>
              </a:rPr>
              <a:t>Insufficient telomerase activity, stemming from low telomerase reverse transcriptase (TERT) gene transcription, contributes to telomere dysfunction and aging pathologies. </a:t>
            </a:r>
          </a:p>
          <a:p>
            <a:r>
              <a:rPr lang="en-US" dirty="0">
                <a:latin typeface="Arial Narrow" panose="020B0606020202030204" pitchFamily="34" charset="0"/>
              </a:rPr>
              <a:t>Besides its traditional function in telomere synthesis, TERT acts as a transcriptional co-regulator of genes pivotal in aging and age-associated diseases. </a:t>
            </a:r>
          </a:p>
          <a:p>
            <a:r>
              <a:rPr lang="en-US" dirty="0">
                <a:latin typeface="Arial Narrow" panose="020B0606020202030204" pitchFamily="34" charset="0"/>
              </a:rPr>
              <a:t>We report the identification of </a:t>
            </a:r>
            <a:r>
              <a:rPr lang="en-US" b="1" dirty="0">
                <a:latin typeface="Arial Narrow" panose="020B0606020202030204" pitchFamily="34" charset="0"/>
              </a:rPr>
              <a:t>a TERT activator compound (TAC) </a:t>
            </a:r>
            <a:r>
              <a:rPr lang="en-US" dirty="0">
                <a:latin typeface="Arial Narrow" panose="020B0606020202030204" pitchFamily="34" charset="0"/>
              </a:rPr>
              <a:t>that upregulates TERT transcription via the MEK/ERK/AP-1 cascade. </a:t>
            </a:r>
          </a:p>
          <a:p>
            <a:r>
              <a:rPr lang="en-US" dirty="0">
                <a:latin typeface="Arial Narrow" panose="020B0606020202030204" pitchFamily="34" charset="0"/>
              </a:rPr>
              <a:t>In primary human cells and naturally aged mice, TAC-induced elevation of TERT levels promotes telomere synthesis, blunts tissue aging hallmarks with reduced cellular senescence and inflammatory cytokines, and silences p16INK4a expression via upregulation of DNMT3B-mediated promoter hypermethylation. </a:t>
            </a:r>
          </a:p>
        </p:txBody>
      </p:sp>
    </p:spTree>
    <p:extLst>
      <p:ext uri="{BB962C8B-B14F-4D97-AF65-F5344CB8AC3E}">
        <p14:creationId xmlns:p14="http://schemas.microsoft.com/office/powerpoint/2010/main" val="681836025"/>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70</TotalTime>
  <Words>812</Words>
  <Application>Microsoft Office PowerPoint</Application>
  <PresentationFormat>와이드스크린</PresentationFormat>
  <Paragraphs>41</Paragraphs>
  <Slides>22</Slides>
  <Notes>0</Notes>
  <HiddenSlides>0</HiddenSlides>
  <MMClips>0</MMClips>
  <ScaleCrop>false</ScaleCrop>
  <HeadingPairs>
    <vt:vector size="6" baseType="variant">
      <vt:variant>
        <vt:lpstr>사용한 글꼴</vt:lpstr>
      </vt:variant>
      <vt:variant>
        <vt:i4>6</vt:i4>
      </vt:variant>
      <vt:variant>
        <vt:lpstr>테마</vt:lpstr>
      </vt:variant>
      <vt:variant>
        <vt:i4>1</vt:i4>
      </vt:variant>
      <vt:variant>
        <vt:lpstr>슬라이드 제목</vt:lpstr>
      </vt:variant>
      <vt:variant>
        <vt:i4>22</vt:i4>
      </vt:variant>
    </vt:vector>
  </HeadingPairs>
  <TitlesOfParts>
    <vt:vector size="29" baseType="lpstr">
      <vt:lpstr>-apple-system</vt:lpstr>
      <vt:lpstr>Harding</vt:lpstr>
      <vt:lpstr>Aptos</vt:lpstr>
      <vt:lpstr>Aptos Display</vt:lpstr>
      <vt:lpstr>Arial</vt:lpstr>
      <vt:lpstr>Arial Narrow</vt:lpstr>
      <vt:lpstr>Office 테마</vt:lpstr>
      <vt:lpstr>TERT activation targets DNA methylation and multiple aging hallmarks</vt:lpstr>
      <vt:lpstr>PowerPoint 프레젠테이션</vt:lpstr>
      <vt:lpstr>Telomere image</vt:lpstr>
      <vt:lpstr>PowerPoint 프레젠테이션</vt:lpstr>
      <vt:lpstr>PowerPoint 프레젠테이션</vt:lpstr>
      <vt:lpstr>2.7 Å cryo-EM structure of human telomerase H/ACA ribonucleoprotein</vt:lpstr>
      <vt:lpstr>PowerPoint 프레젠테이션</vt:lpstr>
      <vt:lpstr>PowerPoint 프레젠테이션</vt:lpstr>
      <vt:lpstr>SUMMARY</vt:lpstr>
      <vt:lpstr>TAC alleviates neuroinflammation</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Limitation</vt:lpstr>
      <vt:lpstr>Limitation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Telomeromics</dc:title>
  <dc:creator>(교원) 박종화 (바이오메디컬공학과)</dc:creator>
  <cp:lastModifiedBy>(교원) 박종화 (바이오메디컬공학과)</cp:lastModifiedBy>
  <cp:revision>44</cp:revision>
  <dcterms:created xsi:type="dcterms:W3CDTF">2024-05-03T03:20:04Z</dcterms:created>
  <dcterms:modified xsi:type="dcterms:W3CDTF">2024-09-26T07:59:46Z</dcterms:modified>
</cp:coreProperties>
</file>