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3" d="100"/>
          <a:sy n="93" d="100"/>
        </p:scale>
        <p:origin x="747" y="5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FB95AE61-B927-C5FA-B129-76C976712786}"/>
              </a:ext>
            </a:extLst>
          </p:cNvPr>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a:p>
        </p:txBody>
      </p:sp>
      <p:sp>
        <p:nvSpPr>
          <p:cNvPr id="3" name="부제목 2">
            <a:extLst>
              <a:ext uri="{FF2B5EF4-FFF2-40B4-BE49-F238E27FC236}">
                <a16:creationId xmlns:a16="http://schemas.microsoft.com/office/drawing/2014/main" id="{BCD60E95-38A2-8B01-5BE0-0040CF0A9FD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4" name="날짜 개체 틀 3">
            <a:extLst>
              <a:ext uri="{FF2B5EF4-FFF2-40B4-BE49-F238E27FC236}">
                <a16:creationId xmlns:a16="http://schemas.microsoft.com/office/drawing/2014/main" id="{39E9E6CB-26C2-4BCF-82DA-2CC522DD7AFB}"/>
              </a:ext>
            </a:extLst>
          </p:cNvPr>
          <p:cNvSpPr>
            <a:spLocks noGrp="1"/>
          </p:cNvSpPr>
          <p:nvPr>
            <p:ph type="dt" sz="half" idx="10"/>
          </p:nvPr>
        </p:nvSpPr>
        <p:spPr/>
        <p:txBody>
          <a:bodyPr/>
          <a:lstStyle/>
          <a:p>
            <a:fld id="{E7B36370-CE64-4F98-8C8C-55DC734B6D23}" type="datetimeFigureOut">
              <a:rPr lang="en-US" smtClean="0"/>
              <a:t>11/1/2024</a:t>
            </a:fld>
            <a:endParaRPr lang="en-US"/>
          </a:p>
        </p:txBody>
      </p:sp>
      <p:sp>
        <p:nvSpPr>
          <p:cNvPr id="5" name="바닥글 개체 틀 4">
            <a:extLst>
              <a:ext uri="{FF2B5EF4-FFF2-40B4-BE49-F238E27FC236}">
                <a16:creationId xmlns:a16="http://schemas.microsoft.com/office/drawing/2014/main" id="{84DD85AA-5E85-F1E9-9667-59503F7D39F3}"/>
              </a:ext>
            </a:extLst>
          </p:cNvPr>
          <p:cNvSpPr>
            <a:spLocks noGrp="1"/>
          </p:cNvSpPr>
          <p:nvPr>
            <p:ph type="ftr" sz="quarter" idx="11"/>
          </p:nvPr>
        </p:nvSpPr>
        <p:spPr/>
        <p:txBody>
          <a:bodyPr/>
          <a:lstStyle/>
          <a:p>
            <a:endParaRPr lang="en-US"/>
          </a:p>
        </p:txBody>
      </p:sp>
      <p:sp>
        <p:nvSpPr>
          <p:cNvPr id="6" name="슬라이드 번호 개체 틀 5">
            <a:extLst>
              <a:ext uri="{FF2B5EF4-FFF2-40B4-BE49-F238E27FC236}">
                <a16:creationId xmlns:a16="http://schemas.microsoft.com/office/drawing/2014/main" id="{8B6C7325-3E6E-FFB8-E3EE-02EB6EED6598}"/>
              </a:ext>
            </a:extLst>
          </p:cNvPr>
          <p:cNvSpPr>
            <a:spLocks noGrp="1"/>
          </p:cNvSpPr>
          <p:nvPr>
            <p:ph type="sldNum" sz="quarter" idx="12"/>
          </p:nvPr>
        </p:nvSpPr>
        <p:spPr/>
        <p:txBody>
          <a:bodyPr/>
          <a:lstStyle/>
          <a:p>
            <a:fld id="{56B1C691-BF0B-4B58-96CF-ADA7A67F0741}" type="slidenum">
              <a:rPr lang="en-US" smtClean="0"/>
              <a:t>‹#›</a:t>
            </a:fld>
            <a:endParaRPr lang="en-US"/>
          </a:p>
        </p:txBody>
      </p:sp>
    </p:spTree>
    <p:extLst>
      <p:ext uri="{BB962C8B-B14F-4D97-AF65-F5344CB8AC3E}">
        <p14:creationId xmlns:p14="http://schemas.microsoft.com/office/powerpoint/2010/main" val="6876928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002BD4D8-F65B-B58E-B79F-D55DC1114271}"/>
              </a:ext>
            </a:extLst>
          </p:cNvPr>
          <p:cNvSpPr>
            <a:spLocks noGrp="1"/>
          </p:cNvSpPr>
          <p:nvPr>
            <p:ph type="title"/>
          </p:nvPr>
        </p:nvSpPr>
        <p:spPr/>
        <p:txBody>
          <a:bodyPr/>
          <a:lstStyle/>
          <a:p>
            <a:r>
              <a:rPr lang="ko-KR" altLang="en-US"/>
              <a:t>마스터 제목 스타일 편집</a:t>
            </a:r>
            <a:endParaRPr lang="en-US"/>
          </a:p>
        </p:txBody>
      </p:sp>
      <p:sp>
        <p:nvSpPr>
          <p:cNvPr id="3" name="세로 텍스트 개체 틀 2">
            <a:extLst>
              <a:ext uri="{FF2B5EF4-FFF2-40B4-BE49-F238E27FC236}">
                <a16:creationId xmlns:a16="http://schemas.microsoft.com/office/drawing/2014/main" id="{625D484A-C43A-7247-8317-E888B0D984A4}"/>
              </a:ext>
            </a:extLst>
          </p:cNvPr>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4" name="날짜 개체 틀 3">
            <a:extLst>
              <a:ext uri="{FF2B5EF4-FFF2-40B4-BE49-F238E27FC236}">
                <a16:creationId xmlns:a16="http://schemas.microsoft.com/office/drawing/2014/main" id="{45FBB5F9-B30E-F621-2BCA-EDCF873A2E10}"/>
              </a:ext>
            </a:extLst>
          </p:cNvPr>
          <p:cNvSpPr>
            <a:spLocks noGrp="1"/>
          </p:cNvSpPr>
          <p:nvPr>
            <p:ph type="dt" sz="half" idx="10"/>
          </p:nvPr>
        </p:nvSpPr>
        <p:spPr/>
        <p:txBody>
          <a:bodyPr/>
          <a:lstStyle/>
          <a:p>
            <a:fld id="{E7B36370-CE64-4F98-8C8C-55DC734B6D23}" type="datetimeFigureOut">
              <a:rPr lang="en-US" smtClean="0"/>
              <a:t>11/1/2024</a:t>
            </a:fld>
            <a:endParaRPr lang="en-US"/>
          </a:p>
        </p:txBody>
      </p:sp>
      <p:sp>
        <p:nvSpPr>
          <p:cNvPr id="5" name="바닥글 개체 틀 4">
            <a:extLst>
              <a:ext uri="{FF2B5EF4-FFF2-40B4-BE49-F238E27FC236}">
                <a16:creationId xmlns:a16="http://schemas.microsoft.com/office/drawing/2014/main" id="{DE963D75-17AD-1F55-9268-DC0A48D18733}"/>
              </a:ext>
            </a:extLst>
          </p:cNvPr>
          <p:cNvSpPr>
            <a:spLocks noGrp="1"/>
          </p:cNvSpPr>
          <p:nvPr>
            <p:ph type="ftr" sz="quarter" idx="11"/>
          </p:nvPr>
        </p:nvSpPr>
        <p:spPr/>
        <p:txBody>
          <a:bodyPr/>
          <a:lstStyle/>
          <a:p>
            <a:endParaRPr lang="en-US"/>
          </a:p>
        </p:txBody>
      </p:sp>
      <p:sp>
        <p:nvSpPr>
          <p:cNvPr id="6" name="슬라이드 번호 개체 틀 5">
            <a:extLst>
              <a:ext uri="{FF2B5EF4-FFF2-40B4-BE49-F238E27FC236}">
                <a16:creationId xmlns:a16="http://schemas.microsoft.com/office/drawing/2014/main" id="{96F6697F-7635-3681-99BB-9C423C609B9A}"/>
              </a:ext>
            </a:extLst>
          </p:cNvPr>
          <p:cNvSpPr>
            <a:spLocks noGrp="1"/>
          </p:cNvSpPr>
          <p:nvPr>
            <p:ph type="sldNum" sz="quarter" idx="12"/>
          </p:nvPr>
        </p:nvSpPr>
        <p:spPr/>
        <p:txBody>
          <a:bodyPr/>
          <a:lstStyle/>
          <a:p>
            <a:fld id="{56B1C691-BF0B-4B58-96CF-ADA7A67F0741}" type="slidenum">
              <a:rPr lang="en-US" smtClean="0"/>
              <a:t>‹#›</a:t>
            </a:fld>
            <a:endParaRPr lang="en-US"/>
          </a:p>
        </p:txBody>
      </p:sp>
    </p:spTree>
    <p:extLst>
      <p:ext uri="{BB962C8B-B14F-4D97-AF65-F5344CB8AC3E}">
        <p14:creationId xmlns:p14="http://schemas.microsoft.com/office/powerpoint/2010/main" val="32590473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a:extLst>
              <a:ext uri="{FF2B5EF4-FFF2-40B4-BE49-F238E27FC236}">
                <a16:creationId xmlns:a16="http://schemas.microsoft.com/office/drawing/2014/main" id="{ADA90C37-B753-18ED-690F-135CB1C36DC3}"/>
              </a:ext>
            </a:extLst>
          </p:cNvPr>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a:p>
        </p:txBody>
      </p:sp>
      <p:sp>
        <p:nvSpPr>
          <p:cNvPr id="3" name="세로 텍스트 개체 틀 2">
            <a:extLst>
              <a:ext uri="{FF2B5EF4-FFF2-40B4-BE49-F238E27FC236}">
                <a16:creationId xmlns:a16="http://schemas.microsoft.com/office/drawing/2014/main" id="{DAA8DA80-9ECA-5859-75F7-EE7876DC4E98}"/>
              </a:ext>
            </a:extLst>
          </p:cNvPr>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4" name="날짜 개체 틀 3">
            <a:extLst>
              <a:ext uri="{FF2B5EF4-FFF2-40B4-BE49-F238E27FC236}">
                <a16:creationId xmlns:a16="http://schemas.microsoft.com/office/drawing/2014/main" id="{A5E1103F-FD32-8E6F-9107-7B3774D2957A}"/>
              </a:ext>
            </a:extLst>
          </p:cNvPr>
          <p:cNvSpPr>
            <a:spLocks noGrp="1"/>
          </p:cNvSpPr>
          <p:nvPr>
            <p:ph type="dt" sz="half" idx="10"/>
          </p:nvPr>
        </p:nvSpPr>
        <p:spPr/>
        <p:txBody>
          <a:bodyPr/>
          <a:lstStyle/>
          <a:p>
            <a:fld id="{E7B36370-CE64-4F98-8C8C-55DC734B6D23}" type="datetimeFigureOut">
              <a:rPr lang="en-US" smtClean="0"/>
              <a:t>11/1/2024</a:t>
            </a:fld>
            <a:endParaRPr lang="en-US"/>
          </a:p>
        </p:txBody>
      </p:sp>
      <p:sp>
        <p:nvSpPr>
          <p:cNvPr id="5" name="바닥글 개체 틀 4">
            <a:extLst>
              <a:ext uri="{FF2B5EF4-FFF2-40B4-BE49-F238E27FC236}">
                <a16:creationId xmlns:a16="http://schemas.microsoft.com/office/drawing/2014/main" id="{2419861F-8E42-9650-ABFF-29DA3B72F93B}"/>
              </a:ext>
            </a:extLst>
          </p:cNvPr>
          <p:cNvSpPr>
            <a:spLocks noGrp="1"/>
          </p:cNvSpPr>
          <p:nvPr>
            <p:ph type="ftr" sz="quarter" idx="11"/>
          </p:nvPr>
        </p:nvSpPr>
        <p:spPr/>
        <p:txBody>
          <a:bodyPr/>
          <a:lstStyle/>
          <a:p>
            <a:endParaRPr lang="en-US"/>
          </a:p>
        </p:txBody>
      </p:sp>
      <p:sp>
        <p:nvSpPr>
          <p:cNvPr id="6" name="슬라이드 번호 개체 틀 5">
            <a:extLst>
              <a:ext uri="{FF2B5EF4-FFF2-40B4-BE49-F238E27FC236}">
                <a16:creationId xmlns:a16="http://schemas.microsoft.com/office/drawing/2014/main" id="{779B5DBC-EAC8-79B2-E8B6-E9D6F76E9FEE}"/>
              </a:ext>
            </a:extLst>
          </p:cNvPr>
          <p:cNvSpPr>
            <a:spLocks noGrp="1"/>
          </p:cNvSpPr>
          <p:nvPr>
            <p:ph type="sldNum" sz="quarter" idx="12"/>
          </p:nvPr>
        </p:nvSpPr>
        <p:spPr/>
        <p:txBody>
          <a:bodyPr/>
          <a:lstStyle/>
          <a:p>
            <a:fld id="{56B1C691-BF0B-4B58-96CF-ADA7A67F0741}" type="slidenum">
              <a:rPr lang="en-US" smtClean="0"/>
              <a:t>‹#›</a:t>
            </a:fld>
            <a:endParaRPr lang="en-US"/>
          </a:p>
        </p:txBody>
      </p:sp>
    </p:spTree>
    <p:extLst>
      <p:ext uri="{BB962C8B-B14F-4D97-AF65-F5344CB8AC3E}">
        <p14:creationId xmlns:p14="http://schemas.microsoft.com/office/powerpoint/2010/main" val="36351158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832FDDB4-E211-A93B-91D9-40FAE62582B2}"/>
              </a:ext>
            </a:extLst>
          </p:cNvPr>
          <p:cNvSpPr>
            <a:spLocks noGrp="1"/>
          </p:cNvSpPr>
          <p:nvPr>
            <p:ph type="title"/>
          </p:nvPr>
        </p:nvSpPr>
        <p:spPr/>
        <p:txBody>
          <a:bodyPr/>
          <a:lstStyle/>
          <a:p>
            <a:r>
              <a:rPr lang="ko-KR" altLang="en-US"/>
              <a:t>마스터 제목 스타일 편집</a:t>
            </a:r>
            <a:endParaRPr lang="en-US"/>
          </a:p>
        </p:txBody>
      </p:sp>
      <p:sp>
        <p:nvSpPr>
          <p:cNvPr id="3" name="내용 개체 틀 2">
            <a:extLst>
              <a:ext uri="{FF2B5EF4-FFF2-40B4-BE49-F238E27FC236}">
                <a16:creationId xmlns:a16="http://schemas.microsoft.com/office/drawing/2014/main" id="{95BF5E20-9C7C-7707-AB48-B942DABE854B}"/>
              </a:ext>
            </a:extLst>
          </p:cNvPr>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4" name="날짜 개체 틀 3">
            <a:extLst>
              <a:ext uri="{FF2B5EF4-FFF2-40B4-BE49-F238E27FC236}">
                <a16:creationId xmlns:a16="http://schemas.microsoft.com/office/drawing/2014/main" id="{6459BFC1-B4A0-8D96-7975-22892B8CF3E6}"/>
              </a:ext>
            </a:extLst>
          </p:cNvPr>
          <p:cNvSpPr>
            <a:spLocks noGrp="1"/>
          </p:cNvSpPr>
          <p:nvPr>
            <p:ph type="dt" sz="half" idx="10"/>
          </p:nvPr>
        </p:nvSpPr>
        <p:spPr/>
        <p:txBody>
          <a:bodyPr/>
          <a:lstStyle/>
          <a:p>
            <a:fld id="{E7B36370-CE64-4F98-8C8C-55DC734B6D23}" type="datetimeFigureOut">
              <a:rPr lang="en-US" smtClean="0"/>
              <a:t>11/1/2024</a:t>
            </a:fld>
            <a:endParaRPr lang="en-US"/>
          </a:p>
        </p:txBody>
      </p:sp>
      <p:sp>
        <p:nvSpPr>
          <p:cNvPr id="5" name="바닥글 개체 틀 4">
            <a:extLst>
              <a:ext uri="{FF2B5EF4-FFF2-40B4-BE49-F238E27FC236}">
                <a16:creationId xmlns:a16="http://schemas.microsoft.com/office/drawing/2014/main" id="{1D69FC7D-4B1E-FE2D-A583-DCEBB233F149}"/>
              </a:ext>
            </a:extLst>
          </p:cNvPr>
          <p:cNvSpPr>
            <a:spLocks noGrp="1"/>
          </p:cNvSpPr>
          <p:nvPr>
            <p:ph type="ftr" sz="quarter" idx="11"/>
          </p:nvPr>
        </p:nvSpPr>
        <p:spPr/>
        <p:txBody>
          <a:bodyPr/>
          <a:lstStyle/>
          <a:p>
            <a:endParaRPr lang="en-US"/>
          </a:p>
        </p:txBody>
      </p:sp>
      <p:sp>
        <p:nvSpPr>
          <p:cNvPr id="6" name="슬라이드 번호 개체 틀 5">
            <a:extLst>
              <a:ext uri="{FF2B5EF4-FFF2-40B4-BE49-F238E27FC236}">
                <a16:creationId xmlns:a16="http://schemas.microsoft.com/office/drawing/2014/main" id="{3F4DC75B-4A91-9AB2-2662-5B80FE6F3DA5}"/>
              </a:ext>
            </a:extLst>
          </p:cNvPr>
          <p:cNvSpPr>
            <a:spLocks noGrp="1"/>
          </p:cNvSpPr>
          <p:nvPr>
            <p:ph type="sldNum" sz="quarter" idx="12"/>
          </p:nvPr>
        </p:nvSpPr>
        <p:spPr/>
        <p:txBody>
          <a:bodyPr/>
          <a:lstStyle/>
          <a:p>
            <a:fld id="{56B1C691-BF0B-4B58-96CF-ADA7A67F0741}" type="slidenum">
              <a:rPr lang="en-US" smtClean="0"/>
              <a:t>‹#›</a:t>
            </a:fld>
            <a:endParaRPr lang="en-US"/>
          </a:p>
        </p:txBody>
      </p:sp>
    </p:spTree>
    <p:extLst>
      <p:ext uri="{BB962C8B-B14F-4D97-AF65-F5344CB8AC3E}">
        <p14:creationId xmlns:p14="http://schemas.microsoft.com/office/powerpoint/2010/main" val="433404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D371277D-E290-E469-F24F-8ECD99F9C984}"/>
              </a:ext>
            </a:extLst>
          </p:cNvPr>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a:p>
        </p:txBody>
      </p:sp>
      <p:sp>
        <p:nvSpPr>
          <p:cNvPr id="3" name="텍스트 개체 틀 2">
            <a:extLst>
              <a:ext uri="{FF2B5EF4-FFF2-40B4-BE49-F238E27FC236}">
                <a16:creationId xmlns:a16="http://schemas.microsoft.com/office/drawing/2014/main" id="{86BDB71B-83DE-7BC1-C149-A8290864A21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날짜 개체 틀 3">
            <a:extLst>
              <a:ext uri="{FF2B5EF4-FFF2-40B4-BE49-F238E27FC236}">
                <a16:creationId xmlns:a16="http://schemas.microsoft.com/office/drawing/2014/main" id="{6A0E4241-3E1A-61EE-264E-CD032ED514FD}"/>
              </a:ext>
            </a:extLst>
          </p:cNvPr>
          <p:cNvSpPr>
            <a:spLocks noGrp="1"/>
          </p:cNvSpPr>
          <p:nvPr>
            <p:ph type="dt" sz="half" idx="10"/>
          </p:nvPr>
        </p:nvSpPr>
        <p:spPr/>
        <p:txBody>
          <a:bodyPr/>
          <a:lstStyle/>
          <a:p>
            <a:fld id="{E7B36370-CE64-4F98-8C8C-55DC734B6D23}" type="datetimeFigureOut">
              <a:rPr lang="en-US" smtClean="0"/>
              <a:t>11/1/2024</a:t>
            </a:fld>
            <a:endParaRPr lang="en-US"/>
          </a:p>
        </p:txBody>
      </p:sp>
      <p:sp>
        <p:nvSpPr>
          <p:cNvPr id="5" name="바닥글 개체 틀 4">
            <a:extLst>
              <a:ext uri="{FF2B5EF4-FFF2-40B4-BE49-F238E27FC236}">
                <a16:creationId xmlns:a16="http://schemas.microsoft.com/office/drawing/2014/main" id="{5C0CD271-C095-6A4A-3444-21CD5E3F3FC5}"/>
              </a:ext>
            </a:extLst>
          </p:cNvPr>
          <p:cNvSpPr>
            <a:spLocks noGrp="1"/>
          </p:cNvSpPr>
          <p:nvPr>
            <p:ph type="ftr" sz="quarter" idx="11"/>
          </p:nvPr>
        </p:nvSpPr>
        <p:spPr/>
        <p:txBody>
          <a:bodyPr/>
          <a:lstStyle/>
          <a:p>
            <a:endParaRPr lang="en-US"/>
          </a:p>
        </p:txBody>
      </p:sp>
      <p:sp>
        <p:nvSpPr>
          <p:cNvPr id="6" name="슬라이드 번호 개체 틀 5">
            <a:extLst>
              <a:ext uri="{FF2B5EF4-FFF2-40B4-BE49-F238E27FC236}">
                <a16:creationId xmlns:a16="http://schemas.microsoft.com/office/drawing/2014/main" id="{69575737-BE6F-D917-ED54-75C8C161632C}"/>
              </a:ext>
            </a:extLst>
          </p:cNvPr>
          <p:cNvSpPr>
            <a:spLocks noGrp="1"/>
          </p:cNvSpPr>
          <p:nvPr>
            <p:ph type="sldNum" sz="quarter" idx="12"/>
          </p:nvPr>
        </p:nvSpPr>
        <p:spPr/>
        <p:txBody>
          <a:bodyPr/>
          <a:lstStyle/>
          <a:p>
            <a:fld id="{56B1C691-BF0B-4B58-96CF-ADA7A67F0741}" type="slidenum">
              <a:rPr lang="en-US" smtClean="0"/>
              <a:t>‹#›</a:t>
            </a:fld>
            <a:endParaRPr lang="en-US"/>
          </a:p>
        </p:txBody>
      </p:sp>
    </p:spTree>
    <p:extLst>
      <p:ext uri="{BB962C8B-B14F-4D97-AF65-F5344CB8AC3E}">
        <p14:creationId xmlns:p14="http://schemas.microsoft.com/office/powerpoint/2010/main" val="39285416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A0A61DB0-D09D-38D1-9801-23453636EC22}"/>
              </a:ext>
            </a:extLst>
          </p:cNvPr>
          <p:cNvSpPr>
            <a:spLocks noGrp="1"/>
          </p:cNvSpPr>
          <p:nvPr>
            <p:ph type="title"/>
          </p:nvPr>
        </p:nvSpPr>
        <p:spPr/>
        <p:txBody>
          <a:bodyPr/>
          <a:lstStyle/>
          <a:p>
            <a:r>
              <a:rPr lang="ko-KR" altLang="en-US"/>
              <a:t>마스터 제목 스타일 편집</a:t>
            </a:r>
            <a:endParaRPr lang="en-US"/>
          </a:p>
        </p:txBody>
      </p:sp>
      <p:sp>
        <p:nvSpPr>
          <p:cNvPr id="3" name="내용 개체 틀 2">
            <a:extLst>
              <a:ext uri="{FF2B5EF4-FFF2-40B4-BE49-F238E27FC236}">
                <a16:creationId xmlns:a16="http://schemas.microsoft.com/office/drawing/2014/main" id="{8BD49DBC-0987-0A37-16E4-2C55E5961D1B}"/>
              </a:ext>
            </a:extLst>
          </p:cNvPr>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4" name="내용 개체 틀 3">
            <a:extLst>
              <a:ext uri="{FF2B5EF4-FFF2-40B4-BE49-F238E27FC236}">
                <a16:creationId xmlns:a16="http://schemas.microsoft.com/office/drawing/2014/main" id="{A5E95AFD-6EC7-D19E-BDB6-FB3E89C34452}"/>
              </a:ext>
            </a:extLst>
          </p:cNvPr>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5" name="날짜 개체 틀 4">
            <a:extLst>
              <a:ext uri="{FF2B5EF4-FFF2-40B4-BE49-F238E27FC236}">
                <a16:creationId xmlns:a16="http://schemas.microsoft.com/office/drawing/2014/main" id="{C81C2E04-B88D-885C-C65E-3251D798BFAB}"/>
              </a:ext>
            </a:extLst>
          </p:cNvPr>
          <p:cNvSpPr>
            <a:spLocks noGrp="1"/>
          </p:cNvSpPr>
          <p:nvPr>
            <p:ph type="dt" sz="half" idx="10"/>
          </p:nvPr>
        </p:nvSpPr>
        <p:spPr/>
        <p:txBody>
          <a:bodyPr/>
          <a:lstStyle/>
          <a:p>
            <a:fld id="{E7B36370-CE64-4F98-8C8C-55DC734B6D23}" type="datetimeFigureOut">
              <a:rPr lang="en-US" smtClean="0"/>
              <a:t>11/1/2024</a:t>
            </a:fld>
            <a:endParaRPr lang="en-US"/>
          </a:p>
        </p:txBody>
      </p:sp>
      <p:sp>
        <p:nvSpPr>
          <p:cNvPr id="6" name="바닥글 개체 틀 5">
            <a:extLst>
              <a:ext uri="{FF2B5EF4-FFF2-40B4-BE49-F238E27FC236}">
                <a16:creationId xmlns:a16="http://schemas.microsoft.com/office/drawing/2014/main" id="{5FD9C12E-8E0E-F3B2-7132-78A5659A11EA}"/>
              </a:ext>
            </a:extLst>
          </p:cNvPr>
          <p:cNvSpPr>
            <a:spLocks noGrp="1"/>
          </p:cNvSpPr>
          <p:nvPr>
            <p:ph type="ftr" sz="quarter" idx="11"/>
          </p:nvPr>
        </p:nvSpPr>
        <p:spPr/>
        <p:txBody>
          <a:bodyPr/>
          <a:lstStyle/>
          <a:p>
            <a:endParaRPr lang="en-US"/>
          </a:p>
        </p:txBody>
      </p:sp>
      <p:sp>
        <p:nvSpPr>
          <p:cNvPr id="7" name="슬라이드 번호 개체 틀 6">
            <a:extLst>
              <a:ext uri="{FF2B5EF4-FFF2-40B4-BE49-F238E27FC236}">
                <a16:creationId xmlns:a16="http://schemas.microsoft.com/office/drawing/2014/main" id="{11932D6C-23D7-6020-8FB4-8043F829BE16}"/>
              </a:ext>
            </a:extLst>
          </p:cNvPr>
          <p:cNvSpPr>
            <a:spLocks noGrp="1"/>
          </p:cNvSpPr>
          <p:nvPr>
            <p:ph type="sldNum" sz="quarter" idx="12"/>
          </p:nvPr>
        </p:nvSpPr>
        <p:spPr/>
        <p:txBody>
          <a:bodyPr/>
          <a:lstStyle/>
          <a:p>
            <a:fld id="{56B1C691-BF0B-4B58-96CF-ADA7A67F0741}" type="slidenum">
              <a:rPr lang="en-US" smtClean="0"/>
              <a:t>‹#›</a:t>
            </a:fld>
            <a:endParaRPr lang="en-US"/>
          </a:p>
        </p:txBody>
      </p:sp>
    </p:spTree>
    <p:extLst>
      <p:ext uri="{BB962C8B-B14F-4D97-AF65-F5344CB8AC3E}">
        <p14:creationId xmlns:p14="http://schemas.microsoft.com/office/powerpoint/2010/main" val="22488220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E7ADDC6-3A4E-4DF1-7735-C061AD499E07}"/>
              </a:ext>
            </a:extLst>
          </p:cNvPr>
          <p:cNvSpPr>
            <a:spLocks noGrp="1"/>
          </p:cNvSpPr>
          <p:nvPr>
            <p:ph type="title"/>
          </p:nvPr>
        </p:nvSpPr>
        <p:spPr>
          <a:xfrm>
            <a:off x="839788" y="365125"/>
            <a:ext cx="10515600" cy="1325563"/>
          </a:xfrm>
        </p:spPr>
        <p:txBody>
          <a:bodyPr/>
          <a:lstStyle/>
          <a:p>
            <a:r>
              <a:rPr lang="ko-KR" altLang="en-US"/>
              <a:t>마스터 제목 스타일 편집</a:t>
            </a:r>
            <a:endParaRPr lang="en-US"/>
          </a:p>
        </p:txBody>
      </p:sp>
      <p:sp>
        <p:nvSpPr>
          <p:cNvPr id="3" name="텍스트 개체 틀 2">
            <a:extLst>
              <a:ext uri="{FF2B5EF4-FFF2-40B4-BE49-F238E27FC236}">
                <a16:creationId xmlns:a16="http://schemas.microsoft.com/office/drawing/2014/main" id="{555D0A55-1670-EB9D-6EB4-81EEA755B1C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내용 개체 틀 3">
            <a:extLst>
              <a:ext uri="{FF2B5EF4-FFF2-40B4-BE49-F238E27FC236}">
                <a16:creationId xmlns:a16="http://schemas.microsoft.com/office/drawing/2014/main" id="{176B168F-8C81-00E5-AEBD-282EBEDEDA50}"/>
              </a:ext>
            </a:extLst>
          </p:cNvPr>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5" name="텍스트 개체 틀 4">
            <a:extLst>
              <a:ext uri="{FF2B5EF4-FFF2-40B4-BE49-F238E27FC236}">
                <a16:creationId xmlns:a16="http://schemas.microsoft.com/office/drawing/2014/main" id="{7F80B04D-F328-2484-A7F5-FB1B27C19CC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내용 개체 틀 5">
            <a:extLst>
              <a:ext uri="{FF2B5EF4-FFF2-40B4-BE49-F238E27FC236}">
                <a16:creationId xmlns:a16="http://schemas.microsoft.com/office/drawing/2014/main" id="{C2EF9278-CCF4-6965-DB73-D69ADB3513AD}"/>
              </a:ext>
            </a:extLst>
          </p:cNvPr>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7" name="날짜 개체 틀 6">
            <a:extLst>
              <a:ext uri="{FF2B5EF4-FFF2-40B4-BE49-F238E27FC236}">
                <a16:creationId xmlns:a16="http://schemas.microsoft.com/office/drawing/2014/main" id="{D1D96A0E-64AB-9985-F11D-1F8730A52B37}"/>
              </a:ext>
            </a:extLst>
          </p:cNvPr>
          <p:cNvSpPr>
            <a:spLocks noGrp="1"/>
          </p:cNvSpPr>
          <p:nvPr>
            <p:ph type="dt" sz="half" idx="10"/>
          </p:nvPr>
        </p:nvSpPr>
        <p:spPr/>
        <p:txBody>
          <a:bodyPr/>
          <a:lstStyle/>
          <a:p>
            <a:fld id="{E7B36370-CE64-4F98-8C8C-55DC734B6D23}" type="datetimeFigureOut">
              <a:rPr lang="en-US" smtClean="0"/>
              <a:t>11/1/2024</a:t>
            </a:fld>
            <a:endParaRPr lang="en-US"/>
          </a:p>
        </p:txBody>
      </p:sp>
      <p:sp>
        <p:nvSpPr>
          <p:cNvPr id="8" name="바닥글 개체 틀 7">
            <a:extLst>
              <a:ext uri="{FF2B5EF4-FFF2-40B4-BE49-F238E27FC236}">
                <a16:creationId xmlns:a16="http://schemas.microsoft.com/office/drawing/2014/main" id="{84E1F9C0-2C43-23D3-79D0-AAE6D56D2267}"/>
              </a:ext>
            </a:extLst>
          </p:cNvPr>
          <p:cNvSpPr>
            <a:spLocks noGrp="1"/>
          </p:cNvSpPr>
          <p:nvPr>
            <p:ph type="ftr" sz="quarter" idx="11"/>
          </p:nvPr>
        </p:nvSpPr>
        <p:spPr/>
        <p:txBody>
          <a:bodyPr/>
          <a:lstStyle/>
          <a:p>
            <a:endParaRPr lang="en-US"/>
          </a:p>
        </p:txBody>
      </p:sp>
      <p:sp>
        <p:nvSpPr>
          <p:cNvPr id="9" name="슬라이드 번호 개체 틀 8">
            <a:extLst>
              <a:ext uri="{FF2B5EF4-FFF2-40B4-BE49-F238E27FC236}">
                <a16:creationId xmlns:a16="http://schemas.microsoft.com/office/drawing/2014/main" id="{E06D4278-0C4D-A7B8-D1A8-DEB0A5011D9D}"/>
              </a:ext>
            </a:extLst>
          </p:cNvPr>
          <p:cNvSpPr>
            <a:spLocks noGrp="1"/>
          </p:cNvSpPr>
          <p:nvPr>
            <p:ph type="sldNum" sz="quarter" idx="12"/>
          </p:nvPr>
        </p:nvSpPr>
        <p:spPr/>
        <p:txBody>
          <a:bodyPr/>
          <a:lstStyle/>
          <a:p>
            <a:fld id="{56B1C691-BF0B-4B58-96CF-ADA7A67F0741}" type="slidenum">
              <a:rPr lang="en-US" smtClean="0"/>
              <a:t>‹#›</a:t>
            </a:fld>
            <a:endParaRPr lang="en-US"/>
          </a:p>
        </p:txBody>
      </p:sp>
    </p:spTree>
    <p:extLst>
      <p:ext uri="{BB962C8B-B14F-4D97-AF65-F5344CB8AC3E}">
        <p14:creationId xmlns:p14="http://schemas.microsoft.com/office/powerpoint/2010/main" val="18207423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DC967821-F6C2-89C9-E6EE-3EB872E5295B}"/>
              </a:ext>
            </a:extLst>
          </p:cNvPr>
          <p:cNvSpPr>
            <a:spLocks noGrp="1"/>
          </p:cNvSpPr>
          <p:nvPr>
            <p:ph type="title"/>
          </p:nvPr>
        </p:nvSpPr>
        <p:spPr/>
        <p:txBody>
          <a:bodyPr/>
          <a:lstStyle/>
          <a:p>
            <a:r>
              <a:rPr lang="ko-KR" altLang="en-US"/>
              <a:t>마스터 제목 스타일 편집</a:t>
            </a:r>
            <a:endParaRPr lang="en-US"/>
          </a:p>
        </p:txBody>
      </p:sp>
      <p:sp>
        <p:nvSpPr>
          <p:cNvPr id="3" name="날짜 개체 틀 2">
            <a:extLst>
              <a:ext uri="{FF2B5EF4-FFF2-40B4-BE49-F238E27FC236}">
                <a16:creationId xmlns:a16="http://schemas.microsoft.com/office/drawing/2014/main" id="{DF4F2E15-C61F-21C7-E266-3C4759F8E0D4}"/>
              </a:ext>
            </a:extLst>
          </p:cNvPr>
          <p:cNvSpPr>
            <a:spLocks noGrp="1"/>
          </p:cNvSpPr>
          <p:nvPr>
            <p:ph type="dt" sz="half" idx="10"/>
          </p:nvPr>
        </p:nvSpPr>
        <p:spPr/>
        <p:txBody>
          <a:bodyPr/>
          <a:lstStyle/>
          <a:p>
            <a:fld id="{E7B36370-CE64-4F98-8C8C-55DC734B6D23}" type="datetimeFigureOut">
              <a:rPr lang="en-US" smtClean="0"/>
              <a:t>11/1/2024</a:t>
            </a:fld>
            <a:endParaRPr lang="en-US"/>
          </a:p>
        </p:txBody>
      </p:sp>
      <p:sp>
        <p:nvSpPr>
          <p:cNvPr id="4" name="바닥글 개체 틀 3">
            <a:extLst>
              <a:ext uri="{FF2B5EF4-FFF2-40B4-BE49-F238E27FC236}">
                <a16:creationId xmlns:a16="http://schemas.microsoft.com/office/drawing/2014/main" id="{C5C315B1-14C3-EF04-D922-35EA00CBD223}"/>
              </a:ext>
            </a:extLst>
          </p:cNvPr>
          <p:cNvSpPr>
            <a:spLocks noGrp="1"/>
          </p:cNvSpPr>
          <p:nvPr>
            <p:ph type="ftr" sz="quarter" idx="11"/>
          </p:nvPr>
        </p:nvSpPr>
        <p:spPr/>
        <p:txBody>
          <a:bodyPr/>
          <a:lstStyle/>
          <a:p>
            <a:endParaRPr lang="en-US"/>
          </a:p>
        </p:txBody>
      </p:sp>
      <p:sp>
        <p:nvSpPr>
          <p:cNvPr id="5" name="슬라이드 번호 개체 틀 4">
            <a:extLst>
              <a:ext uri="{FF2B5EF4-FFF2-40B4-BE49-F238E27FC236}">
                <a16:creationId xmlns:a16="http://schemas.microsoft.com/office/drawing/2014/main" id="{16DDBEA7-0224-1E36-44EA-A6C2C9638BAE}"/>
              </a:ext>
            </a:extLst>
          </p:cNvPr>
          <p:cNvSpPr>
            <a:spLocks noGrp="1"/>
          </p:cNvSpPr>
          <p:nvPr>
            <p:ph type="sldNum" sz="quarter" idx="12"/>
          </p:nvPr>
        </p:nvSpPr>
        <p:spPr/>
        <p:txBody>
          <a:bodyPr/>
          <a:lstStyle/>
          <a:p>
            <a:fld id="{56B1C691-BF0B-4B58-96CF-ADA7A67F0741}" type="slidenum">
              <a:rPr lang="en-US" smtClean="0"/>
              <a:t>‹#›</a:t>
            </a:fld>
            <a:endParaRPr lang="en-US"/>
          </a:p>
        </p:txBody>
      </p:sp>
    </p:spTree>
    <p:extLst>
      <p:ext uri="{BB962C8B-B14F-4D97-AF65-F5344CB8AC3E}">
        <p14:creationId xmlns:p14="http://schemas.microsoft.com/office/powerpoint/2010/main" val="28331232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a:extLst>
              <a:ext uri="{FF2B5EF4-FFF2-40B4-BE49-F238E27FC236}">
                <a16:creationId xmlns:a16="http://schemas.microsoft.com/office/drawing/2014/main" id="{C74146D9-477F-8D44-1C6C-2F10294C5022}"/>
              </a:ext>
            </a:extLst>
          </p:cNvPr>
          <p:cNvSpPr>
            <a:spLocks noGrp="1"/>
          </p:cNvSpPr>
          <p:nvPr>
            <p:ph type="dt" sz="half" idx="10"/>
          </p:nvPr>
        </p:nvSpPr>
        <p:spPr/>
        <p:txBody>
          <a:bodyPr/>
          <a:lstStyle/>
          <a:p>
            <a:fld id="{E7B36370-CE64-4F98-8C8C-55DC734B6D23}" type="datetimeFigureOut">
              <a:rPr lang="en-US" smtClean="0"/>
              <a:t>11/1/2024</a:t>
            </a:fld>
            <a:endParaRPr lang="en-US"/>
          </a:p>
        </p:txBody>
      </p:sp>
      <p:sp>
        <p:nvSpPr>
          <p:cNvPr id="3" name="바닥글 개체 틀 2">
            <a:extLst>
              <a:ext uri="{FF2B5EF4-FFF2-40B4-BE49-F238E27FC236}">
                <a16:creationId xmlns:a16="http://schemas.microsoft.com/office/drawing/2014/main" id="{B4B3B041-11F7-519F-29AF-3953F7EF816B}"/>
              </a:ext>
            </a:extLst>
          </p:cNvPr>
          <p:cNvSpPr>
            <a:spLocks noGrp="1"/>
          </p:cNvSpPr>
          <p:nvPr>
            <p:ph type="ftr" sz="quarter" idx="11"/>
          </p:nvPr>
        </p:nvSpPr>
        <p:spPr/>
        <p:txBody>
          <a:bodyPr/>
          <a:lstStyle/>
          <a:p>
            <a:endParaRPr lang="en-US"/>
          </a:p>
        </p:txBody>
      </p:sp>
      <p:sp>
        <p:nvSpPr>
          <p:cNvPr id="4" name="슬라이드 번호 개체 틀 3">
            <a:extLst>
              <a:ext uri="{FF2B5EF4-FFF2-40B4-BE49-F238E27FC236}">
                <a16:creationId xmlns:a16="http://schemas.microsoft.com/office/drawing/2014/main" id="{DABAD892-7C06-7B09-7CAF-1A0541EE5B93}"/>
              </a:ext>
            </a:extLst>
          </p:cNvPr>
          <p:cNvSpPr>
            <a:spLocks noGrp="1"/>
          </p:cNvSpPr>
          <p:nvPr>
            <p:ph type="sldNum" sz="quarter" idx="12"/>
          </p:nvPr>
        </p:nvSpPr>
        <p:spPr/>
        <p:txBody>
          <a:bodyPr/>
          <a:lstStyle/>
          <a:p>
            <a:fld id="{56B1C691-BF0B-4B58-96CF-ADA7A67F0741}" type="slidenum">
              <a:rPr lang="en-US" smtClean="0"/>
              <a:t>‹#›</a:t>
            </a:fld>
            <a:endParaRPr lang="en-US"/>
          </a:p>
        </p:txBody>
      </p:sp>
    </p:spTree>
    <p:extLst>
      <p:ext uri="{BB962C8B-B14F-4D97-AF65-F5344CB8AC3E}">
        <p14:creationId xmlns:p14="http://schemas.microsoft.com/office/powerpoint/2010/main" val="23438293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B73FE67C-042E-1182-ACF8-B26EE161121B}"/>
              </a:ext>
            </a:extLst>
          </p:cNvPr>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a:p>
        </p:txBody>
      </p:sp>
      <p:sp>
        <p:nvSpPr>
          <p:cNvPr id="3" name="내용 개체 틀 2">
            <a:extLst>
              <a:ext uri="{FF2B5EF4-FFF2-40B4-BE49-F238E27FC236}">
                <a16:creationId xmlns:a16="http://schemas.microsoft.com/office/drawing/2014/main" id="{6EAF77A1-FE54-F843-B918-96435A04738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4" name="텍스트 개체 틀 3">
            <a:extLst>
              <a:ext uri="{FF2B5EF4-FFF2-40B4-BE49-F238E27FC236}">
                <a16:creationId xmlns:a16="http://schemas.microsoft.com/office/drawing/2014/main" id="{BF21A92E-815D-8155-325B-133244FDFC0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날짜 개체 틀 4">
            <a:extLst>
              <a:ext uri="{FF2B5EF4-FFF2-40B4-BE49-F238E27FC236}">
                <a16:creationId xmlns:a16="http://schemas.microsoft.com/office/drawing/2014/main" id="{AEAC9CFC-9978-5B67-6F83-FCC7378AAE17}"/>
              </a:ext>
            </a:extLst>
          </p:cNvPr>
          <p:cNvSpPr>
            <a:spLocks noGrp="1"/>
          </p:cNvSpPr>
          <p:nvPr>
            <p:ph type="dt" sz="half" idx="10"/>
          </p:nvPr>
        </p:nvSpPr>
        <p:spPr/>
        <p:txBody>
          <a:bodyPr/>
          <a:lstStyle/>
          <a:p>
            <a:fld id="{E7B36370-CE64-4F98-8C8C-55DC734B6D23}" type="datetimeFigureOut">
              <a:rPr lang="en-US" smtClean="0"/>
              <a:t>11/1/2024</a:t>
            </a:fld>
            <a:endParaRPr lang="en-US"/>
          </a:p>
        </p:txBody>
      </p:sp>
      <p:sp>
        <p:nvSpPr>
          <p:cNvPr id="6" name="바닥글 개체 틀 5">
            <a:extLst>
              <a:ext uri="{FF2B5EF4-FFF2-40B4-BE49-F238E27FC236}">
                <a16:creationId xmlns:a16="http://schemas.microsoft.com/office/drawing/2014/main" id="{E022586C-11D3-0876-7CC8-E0DDA2EA80FF}"/>
              </a:ext>
            </a:extLst>
          </p:cNvPr>
          <p:cNvSpPr>
            <a:spLocks noGrp="1"/>
          </p:cNvSpPr>
          <p:nvPr>
            <p:ph type="ftr" sz="quarter" idx="11"/>
          </p:nvPr>
        </p:nvSpPr>
        <p:spPr/>
        <p:txBody>
          <a:bodyPr/>
          <a:lstStyle/>
          <a:p>
            <a:endParaRPr lang="en-US"/>
          </a:p>
        </p:txBody>
      </p:sp>
      <p:sp>
        <p:nvSpPr>
          <p:cNvPr id="7" name="슬라이드 번호 개체 틀 6">
            <a:extLst>
              <a:ext uri="{FF2B5EF4-FFF2-40B4-BE49-F238E27FC236}">
                <a16:creationId xmlns:a16="http://schemas.microsoft.com/office/drawing/2014/main" id="{8A61CD0F-5800-B5B8-A6B0-64106DB67D14}"/>
              </a:ext>
            </a:extLst>
          </p:cNvPr>
          <p:cNvSpPr>
            <a:spLocks noGrp="1"/>
          </p:cNvSpPr>
          <p:nvPr>
            <p:ph type="sldNum" sz="quarter" idx="12"/>
          </p:nvPr>
        </p:nvSpPr>
        <p:spPr/>
        <p:txBody>
          <a:bodyPr/>
          <a:lstStyle/>
          <a:p>
            <a:fld id="{56B1C691-BF0B-4B58-96CF-ADA7A67F0741}" type="slidenum">
              <a:rPr lang="en-US" smtClean="0"/>
              <a:t>‹#›</a:t>
            </a:fld>
            <a:endParaRPr lang="en-US"/>
          </a:p>
        </p:txBody>
      </p:sp>
    </p:spTree>
    <p:extLst>
      <p:ext uri="{BB962C8B-B14F-4D97-AF65-F5344CB8AC3E}">
        <p14:creationId xmlns:p14="http://schemas.microsoft.com/office/powerpoint/2010/main" val="19787995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6AC6E86A-D60D-78F6-6284-6F14253C96D0}"/>
              </a:ext>
            </a:extLst>
          </p:cNvPr>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a:p>
        </p:txBody>
      </p:sp>
      <p:sp>
        <p:nvSpPr>
          <p:cNvPr id="3" name="그림 개체 틀 2">
            <a:extLst>
              <a:ext uri="{FF2B5EF4-FFF2-40B4-BE49-F238E27FC236}">
                <a16:creationId xmlns:a16="http://schemas.microsoft.com/office/drawing/2014/main" id="{60B00A6A-3164-29F4-2842-C81E845857F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텍스트 개체 틀 3">
            <a:extLst>
              <a:ext uri="{FF2B5EF4-FFF2-40B4-BE49-F238E27FC236}">
                <a16:creationId xmlns:a16="http://schemas.microsoft.com/office/drawing/2014/main" id="{0A6C23A9-A1FC-69B2-C52D-0D86FEBF0C6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날짜 개체 틀 4">
            <a:extLst>
              <a:ext uri="{FF2B5EF4-FFF2-40B4-BE49-F238E27FC236}">
                <a16:creationId xmlns:a16="http://schemas.microsoft.com/office/drawing/2014/main" id="{D462E786-3077-D12D-7C7C-72EF08C95D89}"/>
              </a:ext>
            </a:extLst>
          </p:cNvPr>
          <p:cNvSpPr>
            <a:spLocks noGrp="1"/>
          </p:cNvSpPr>
          <p:nvPr>
            <p:ph type="dt" sz="half" idx="10"/>
          </p:nvPr>
        </p:nvSpPr>
        <p:spPr/>
        <p:txBody>
          <a:bodyPr/>
          <a:lstStyle/>
          <a:p>
            <a:fld id="{E7B36370-CE64-4F98-8C8C-55DC734B6D23}" type="datetimeFigureOut">
              <a:rPr lang="en-US" smtClean="0"/>
              <a:t>11/1/2024</a:t>
            </a:fld>
            <a:endParaRPr lang="en-US"/>
          </a:p>
        </p:txBody>
      </p:sp>
      <p:sp>
        <p:nvSpPr>
          <p:cNvPr id="6" name="바닥글 개체 틀 5">
            <a:extLst>
              <a:ext uri="{FF2B5EF4-FFF2-40B4-BE49-F238E27FC236}">
                <a16:creationId xmlns:a16="http://schemas.microsoft.com/office/drawing/2014/main" id="{8E85B23E-968E-6E63-EA40-5AA08831A8A9}"/>
              </a:ext>
            </a:extLst>
          </p:cNvPr>
          <p:cNvSpPr>
            <a:spLocks noGrp="1"/>
          </p:cNvSpPr>
          <p:nvPr>
            <p:ph type="ftr" sz="quarter" idx="11"/>
          </p:nvPr>
        </p:nvSpPr>
        <p:spPr/>
        <p:txBody>
          <a:bodyPr/>
          <a:lstStyle/>
          <a:p>
            <a:endParaRPr lang="en-US"/>
          </a:p>
        </p:txBody>
      </p:sp>
      <p:sp>
        <p:nvSpPr>
          <p:cNvPr id="7" name="슬라이드 번호 개체 틀 6">
            <a:extLst>
              <a:ext uri="{FF2B5EF4-FFF2-40B4-BE49-F238E27FC236}">
                <a16:creationId xmlns:a16="http://schemas.microsoft.com/office/drawing/2014/main" id="{FA02EB2D-5444-BFA6-D1E9-11125A4B85E6}"/>
              </a:ext>
            </a:extLst>
          </p:cNvPr>
          <p:cNvSpPr>
            <a:spLocks noGrp="1"/>
          </p:cNvSpPr>
          <p:nvPr>
            <p:ph type="sldNum" sz="quarter" idx="12"/>
          </p:nvPr>
        </p:nvSpPr>
        <p:spPr/>
        <p:txBody>
          <a:bodyPr/>
          <a:lstStyle/>
          <a:p>
            <a:fld id="{56B1C691-BF0B-4B58-96CF-ADA7A67F0741}" type="slidenum">
              <a:rPr lang="en-US" smtClean="0"/>
              <a:t>‹#›</a:t>
            </a:fld>
            <a:endParaRPr lang="en-US"/>
          </a:p>
        </p:txBody>
      </p:sp>
    </p:spTree>
    <p:extLst>
      <p:ext uri="{BB962C8B-B14F-4D97-AF65-F5344CB8AC3E}">
        <p14:creationId xmlns:p14="http://schemas.microsoft.com/office/powerpoint/2010/main" val="20816482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a:extLst>
              <a:ext uri="{FF2B5EF4-FFF2-40B4-BE49-F238E27FC236}">
                <a16:creationId xmlns:a16="http://schemas.microsoft.com/office/drawing/2014/main" id="{936C35FE-4457-9755-5B30-EB5E5B0318C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a:p>
        </p:txBody>
      </p:sp>
      <p:sp>
        <p:nvSpPr>
          <p:cNvPr id="3" name="텍스트 개체 틀 2">
            <a:extLst>
              <a:ext uri="{FF2B5EF4-FFF2-40B4-BE49-F238E27FC236}">
                <a16:creationId xmlns:a16="http://schemas.microsoft.com/office/drawing/2014/main" id="{CFC0815F-1E6C-AAEF-96AB-918BB9E68B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4" name="날짜 개체 틀 3">
            <a:extLst>
              <a:ext uri="{FF2B5EF4-FFF2-40B4-BE49-F238E27FC236}">
                <a16:creationId xmlns:a16="http://schemas.microsoft.com/office/drawing/2014/main" id="{05F46EC3-FB77-2CDB-0630-1481E047863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B36370-CE64-4F98-8C8C-55DC734B6D23}" type="datetimeFigureOut">
              <a:rPr lang="en-US" smtClean="0"/>
              <a:t>11/1/2024</a:t>
            </a:fld>
            <a:endParaRPr lang="en-US"/>
          </a:p>
        </p:txBody>
      </p:sp>
      <p:sp>
        <p:nvSpPr>
          <p:cNvPr id="5" name="바닥글 개체 틀 4">
            <a:extLst>
              <a:ext uri="{FF2B5EF4-FFF2-40B4-BE49-F238E27FC236}">
                <a16:creationId xmlns:a16="http://schemas.microsoft.com/office/drawing/2014/main" id="{8E073518-2A4F-CD5C-722E-73C6A25BAEC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슬라이드 번호 개체 틀 5">
            <a:extLst>
              <a:ext uri="{FF2B5EF4-FFF2-40B4-BE49-F238E27FC236}">
                <a16:creationId xmlns:a16="http://schemas.microsoft.com/office/drawing/2014/main" id="{8F776F56-A013-D298-3794-F89F3C69298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B1C691-BF0B-4B58-96CF-ADA7A67F0741}" type="slidenum">
              <a:rPr lang="en-US" smtClean="0"/>
              <a:t>‹#›</a:t>
            </a:fld>
            <a:endParaRPr lang="en-US"/>
          </a:p>
        </p:txBody>
      </p:sp>
    </p:spTree>
    <p:extLst>
      <p:ext uri="{BB962C8B-B14F-4D97-AF65-F5344CB8AC3E}">
        <p14:creationId xmlns:p14="http://schemas.microsoft.com/office/powerpoint/2010/main" val="14259281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springernature.com/gp/open-research/about/the-fundamentals-of-open-access-and-open-research"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www.nature.com/articles/s43587-024-00702-3#ref-CR8"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nature.com/articles/s43587-024-00702-3#ref-CR28" TargetMode="External"/><Relationship Id="rId2" Type="http://schemas.openxmlformats.org/officeDocument/2006/relationships/hyperlink" Target="https://www.nature.com/articles/s43587-024-00702-3#ref-CR27" TargetMode="External"/><Relationship Id="rId1" Type="http://schemas.openxmlformats.org/officeDocument/2006/relationships/slideLayout" Target="../slideLayouts/slideLayout2.xml"/><Relationship Id="rId5" Type="http://schemas.openxmlformats.org/officeDocument/2006/relationships/hyperlink" Target="https://www.nature.com/articles/s43587-024-00702-3#ref-CR10" TargetMode="External"/><Relationship Id="rId4" Type="http://schemas.openxmlformats.org/officeDocument/2006/relationships/hyperlink" Target="https://www.nature.com/articles/s43587-024-00702-3#ref-CR29"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www.nature.com/articles/s43587-024-00702-3#ref-CR31" TargetMode="External"/><Relationship Id="rId7" Type="http://schemas.openxmlformats.org/officeDocument/2006/relationships/hyperlink" Target="https://www.nature.com/articles/s43587-024-00702-3#ref-CR35" TargetMode="External"/><Relationship Id="rId2" Type="http://schemas.openxmlformats.org/officeDocument/2006/relationships/hyperlink" Target="https://www.nature.com/articles/s43587-024-00702-3#ref-CR30" TargetMode="External"/><Relationship Id="rId1" Type="http://schemas.openxmlformats.org/officeDocument/2006/relationships/slideLayout" Target="../slideLayouts/slideLayout2.xml"/><Relationship Id="rId6" Type="http://schemas.openxmlformats.org/officeDocument/2006/relationships/hyperlink" Target="https://www.nature.com/articles/s43587-024-00702-3#ref-CR34" TargetMode="External"/><Relationship Id="rId5" Type="http://schemas.openxmlformats.org/officeDocument/2006/relationships/hyperlink" Target="https://www.nature.com/articles/s43587-024-00702-3#ref-CR33" TargetMode="External"/><Relationship Id="rId4" Type="http://schemas.openxmlformats.org/officeDocument/2006/relationships/hyperlink" Target="https://www.nature.com/articles/s43587-024-00702-3#ref-CR32" TargetMode="External"/></Relationships>
</file>

<file path=ppt/slides/_rels/slide16.xml.rels><?xml version="1.0" encoding="UTF-8" standalone="yes"?>
<Relationships xmlns="http://schemas.openxmlformats.org/package/2006/relationships"><Relationship Id="rId2" Type="http://schemas.openxmlformats.org/officeDocument/2006/relationships/hyperlink" Target="https://www.nature.com/articles/s43587-024-00702-3#MOESM1"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ww.nature.com/articles/s43587-024-00702-3#ref-CR43" TargetMode="External"/><Relationship Id="rId2" Type="http://schemas.openxmlformats.org/officeDocument/2006/relationships/hyperlink" Target="https://www.nature.com/articles/s43587-024-00702-3#ref-CR42" TargetMode="External"/><Relationship Id="rId1" Type="http://schemas.openxmlformats.org/officeDocument/2006/relationships/slideLayout" Target="../slideLayouts/slideLayout2.xml"/><Relationship Id="rId4" Type="http://schemas.openxmlformats.org/officeDocument/2006/relationships/hyperlink" Target="https://www.nature.com/articles/s43587-024-00702-3#ref-CR44"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EE63F316-CCA6-B15C-6AAA-5FB31E83D8AF}"/>
              </a:ext>
            </a:extLst>
          </p:cNvPr>
          <p:cNvSpPr>
            <a:spLocks noGrp="1"/>
          </p:cNvSpPr>
          <p:nvPr>
            <p:ph type="ctrTitle"/>
          </p:nvPr>
        </p:nvSpPr>
        <p:spPr/>
        <p:txBody>
          <a:bodyPr>
            <a:normAutofit fontScale="90000"/>
          </a:bodyPr>
          <a:lstStyle/>
          <a:p>
            <a:pPr>
              <a:spcAft>
                <a:spcPts val="600"/>
              </a:spcAft>
            </a:pPr>
            <a:br>
              <a:rPr lang="en-US" b="0" i="0" dirty="0">
                <a:solidFill>
                  <a:srgbClr val="6F6F6F"/>
                </a:solidFill>
                <a:effectLst/>
                <a:latin typeface="-apple-system"/>
              </a:rPr>
            </a:br>
            <a:r>
              <a:rPr lang="en-US" sz="2000" b="0" i="0" dirty="0">
                <a:solidFill>
                  <a:srgbClr val="B74616"/>
                </a:solidFill>
                <a:effectLst/>
                <a:latin typeface="-apple-system"/>
                <a:hlinkClick r:id="rId2"/>
              </a:rPr>
              <a:t>Open access</a:t>
            </a:r>
            <a:br>
              <a:rPr lang="en-US" sz="2000" b="0" i="0" dirty="0">
                <a:solidFill>
                  <a:srgbClr val="6F6F6F"/>
                </a:solidFill>
                <a:effectLst/>
                <a:latin typeface="-apple-system"/>
              </a:rPr>
            </a:br>
            <a:r>
              <a:rPr lang="en-US" sz="2000" b="0" i="0" dirty="0">
                <a:solidFill>
                  <a:srgbClr val="6F6F6F"/>
                </a:solidFill>
                <a:effectLst/>
                <a:latin typeface="-apple-system"/>
              </a:rPr>
              <a:t>Published: 07 October 2024</a:t>
            </a:r>
            <a:br>
              <a:rPr lang="en-US" sz="2000" b="0" i="0" dirty="0">
                <a:solidFill>
                  <a:srgbClr val="6F6F6F"/>
                </a:solidFill>
                <a:effectLst/>
                <a:latin typeface="-apple-system"/>
              </a:rPr>
            </a:br>
            <a:r>
              <a:rPr lang="en-US" b="1" i="0" dirty="0">
                <a:solidFill>
                  <a:srgbClr val="222222"/>
                </a:solidFill>
                <a:effectLst/>
                <a:latin typeface="Harding"/>
              </a:rPr>
              <a:t>Implausibility of radical life extension in humans in the twenty-first century</a:t>
            </a:r>
            <a:endParaRPr lang="en-US" dirty="0"/>
          </a:p>
        </p:txBody>
      </p:sp>
      <p:sp>
        <p:nvSpPr>
          <p:cNvPr id="3" name="부제목 2">
            <a:extLst>
              <a:ext uri="{FF2B5EF4-FFF2-40B4-BE49-F238E27FC236}">
                <a16:creationId xmlns:a16="http://schemas.microsoft.com/office/drawing/2014/main" id="{8D93D08B-D424-4295-FB27-7C10C6133FBE}"/>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30025261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2620E176-9485-ECC7-EF3E-708F201C281B}"/>
              </a:ext>
            </a:extLst>
          </p:cNvPr>
          <p:cNvSpPr>
            <a:spLocks noGrp="1"/>
          </p:cNvSpPr>
          <p:nvPr>
            <p:ph type="title"/>
          </p:nvPr>
        </p:nvSpPr>
        <p:spPr/>
        <p:txBody>
          <a:bodyPr>
            <a:noAutofit/>
          </a:bodyPr>
          <a:lstStyle/>
          <a:p>
            <a:r>
              <a:rPr lang="en-US" sz="3600" b="1" i="0" dirty="0">
                <a:solidFill>
                  <a:srgbClr val="222222"/>
                </a:solidFill>
                <a:effectLst/>
                <a:latin typeface="Harding"/>
              </a:rPr>
              <a:t>Fig. 4: Annual change in the log of life expectancy at birth in ten populations from 1950 to 2019.</a:t>
            </a:r>
            <a:br>
              <a:rPr lang="en-US" sz="3600" b="1" i="0" dirty="0">
                <a:solidFill>
                  <a:srgbClr val="222222"/>
                </a:solidFill>
                <a:effectLst/>
                <a:latin typeface="Harding"/>
              </a:rPr>
            </a:br>
            <a:endParaRPr lang="en-US" sz="3600" dirty="0"/>
          </a:p>
        </p:txBody>
      </p:sp>
      <p:sp>
        <p:nvSpPr>
          <p:cNvPr id="3" name="내용 개체 틀 2">
            <a:extLst>
              <a:ext uri="{FF2B5EF4-FFF2-40B4-BE49-F238E27FC236}">
                <a16:creationId xmlns:a16="http://schemas.microsoft.com/office/drawing/2014/main" id="{AD3130B4-7E91-BAEF-5A65-C511F047A1AF}"/>
              </a:ext>
            </a:extLst>
          </p:cNvPr>
          <p:cNvSpPr>
            <a:spLocks noGrp="1"/>
          </p:cNvSpPr>
          <p:nvPr>
            <p:ph idx="1"/>
          </p:nvPr>
        </p:nvSpPr>
        <p:spPr/>
        <p:txBody>
          <a:bodyPr/>
          <a:lstStyle/>
          <a:p>
            <a:endParaRPr lang="en-US"/>
          </a:p>
        </p:txBody>
      </p:sp>
      <p:pic>
        <p:nvPicPr>
          <p:cNvPr id="4098" name="Picture 2" descr="Fig. 4">
            <a:extLst>
              <a:ext uri="{FF2B5EF4-FFF2-40B4-BE49-F238E27FC236}">
                <a16:creationId xmlns:a16="http://schemas.microsoft.com/office/drawing/2014/main" id="{7016E4C3-E636-E6BB-DFA5-8457361479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19245" y="1653216"/>
            <a:ext cx="6966218" cy="52047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64897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D0CFAB98-FDB7-14D8-9322-4DA4E6A29FB6}"/>
              </a:ext>
            </a:extLst>
          </p:cNvPr>
          <p:cNvSpPr>
            <a:spLocks noGrp="1"/>
          </p:cNvSpPr>
          <p:nvPr>
            <p:ph type="title"/>
          </p:nvPr>
        </p:nvSpPr>
        <p:spPr/>
        <p:txBody>
          <a:bodyPr/>
          <a:lstStyle/>
          <a:p>
            <a:r>
              <a:rPr lang="en-US" b="0" i="0" dirty="0">
                <a:solidFill>
                  <a:srgbClr val="222222"/>
                </a:solidFill>
                <a:effectLst/>
                <a:latin typeface="Harding"/>
              </a:rPr>
              <a:t>Annual changes in lifespan inequality for the same populations and time periods.</a:t>
            </a:r>
            <a:endParaRPr lang="en-US" dirty="0"/>
          </a:p>
        </p:txBody>
      </p:sp>
      <p:sp>
        <p:nvSpPr>
          <p:cNvPr id="3" name="내용 개체 틀 2">
            <a:extLst>
              <a:ext uri="{FF2B5EF4-FFF2-40B4-BE49-F238E27FC236}">
                <a16:creationId xmlns:a16="http://schemas.microsoft.com/office/drawing/2014/main" id="{9CAABDAD-7365-902B-C9F2-D0E7991A05F3}"/>
              </a:ext>
            </a:extLst>
          </p:cNvPr>
          <p:cNvSpPr>
            <a:spLocks noGrp="1"/>
          </p:cNvSpPr>
          <p:nvPr>
            <p:ph idx="1"/>
          </p:nvPr>
        </p:nvSpPr>
        <p:spPr/>
        <p:txBody>
          <a:bodyPr/>
          <a:lstStyle/>
          <a:p>
            <a:endParaRPr lang="en-US"/>
          </a:p>
        </p:txBody>
      </p:sp>
      <p:pic>
        <p:nvPicPr>
          <p:cNvPr id="5" name="그림 4">
            <a:extLst>
              <a:ext uri="{FF2B5EF4-FFF2-40B4-BE49-F238E27FC236}">
                <a16:creationId xmlns:a16="http://schemas.microsoft.com/office/drawing/2014/main" id="{CD893D00-80DD-F659-D82D-89AB0980C2B0}"/>
              </a:ext>
            </a:extLst>
          </p:cNvPr>
          <p:cNvPicPr>
            <a:picLocks noChangeAspect="1"/>
          </p:cNvPicPr>
          <p:nvPr/>
        </p:nvPicPr>
        <p:blipFill>
          <a:blip r:embed="rId2"/>
          <a:stretch>
            <a:fillRect/>
          </a:stretch>
        </p:blipFill>
        <p:spPr>
          <a:xfrm>
            <a:off x="3549721" y="1586534"/>
            <a:ext cx="7285140" cy="5271466"/>
          </a:xfrm>
          <a:prstGeom prst="rect">
            <a:avLst/>
          </a:prstGeom>
        </p:spPr>
      </p:pic>
    </p:spTree>
    <p:extLst>
      <p:ext uri="{BB962C8B-B14F-4D97-AF65-F5344CB8AC3E}">
        <p14:creationId xmlns:p14="http://schemas.microsoft.com/office/powerpoint/2010/main" val="32616228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2B736D4A-B2B3-9F5C-4908-DECC521036DE}"/>
              </a:ext>
            </a:extLst>
          </p:cNvPr>
          <p:cNvSpPr>
            <a:spLocks noGrp="1"/>
          </p:cNvSpPr>
          <p:nvPr>
            <p:ph type="title"/>
          </p:nvPr>
        </p:nvSpPr>
        <p:spPr>
          <a:xfrm>
            <a:off x="350178" y="112910"/>
            <a:ext cx="10515600" cy="1325563"/>
          </a:xfrm>
        </p:spPr>
        <p:txBody>
          <a:bodyPr>
            <a:noAutofit/>
          </a:bodyPr>
          <a:lstStyle/>
          <a:p>
            <a:pPr>
              <a:spcAft>
                <a:spcPts val="1200"/>
              </a:spcAft>
            </a:pPr>
            <a:r>
              <a:rPr lang="en-US" sz="3200" b="1" i="0" dirty="0">
                <a:solidFill>
                  <a:srgbClr val="222222"/>
                </a:solidFill>
                <a:effectLst/>
                <a:latin typeface="Harding"/>
              </a:rPr>
              <a:t>Fig. 6: Required survival dynamics to ages 100, 122 and 150 for Japanese females and with radical life extension.</a:t>
            </a:r>
            <a:endParaRPr lang="en-US" sz="3200" dirty="0"/>
          </a:p>
        </p:txBody>
      </p:sp>
      <p:sp>
        <p:nvSpPr>
          <p:cNvPr id="3" name="내용 개체 틀 2">
            <a:extLst>
              <a:ext uri="{FF2B5EF4-FFF2-40B4-BE49-F238E27FC236}">
                <a16:creationId xmlns:a16="http://schemas.microsoft.com/office/drawing/2014/main" id="{D0858686-1485-928C-7D09-1DD6702A92C9}"/>
              </a:ext>
            </a:extLst>
          </p:cNvPr>
          <p:cNvSpPr>
            <a:spLocks noGrp="1"/>
          </p:cNvSpPr>
          <p:nvPr>
            <p:ph idx="1"/>
          </p:nvPr>
        </p:nvSpPr>
        <p:spPr/>
        <p:txBody>
          <a:bodyPr/>
          <a:lstStyle/>
          <a:p>
            <a:endParaRPr lang="en-US"/>
          </a:p>
        </p:txBody>
      </p:sp>
      <p:pic>
        <p:nvPicPr>
          <p:cNvPr id="6146" name="Picture 2" descr="Fig. 6">
            <a:extLst>
              <a:ext uri="{FF2B5EF4-FFF2-40B4-BE49-F238E27FC236}">
                <a16:creationId xmlns:a16="http://schemas.microsoft.com/office/drawing/2014/main" id="{F4C471D4-E3AF-F525-B9ED-47343C1467D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4367" y="1584259"/>
            <a:ext cx="7719317" cy="51608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47057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50D75AB-8D6A-56C4-0213-6BA35CD6785C}"/>
              </a:ext>
            </a:extLst>
          </p:cNvPr>
          <p:cNvSpPr>
            <a:spLocks noGrp="1"/>
          </p:cNvSpPr>
          <p:nvPr>
            <p:ph type="title"/>
          </p:nvPr>
        </p:nvSpPr>
        <p:spPr/>
        <p:txBody>
          <a:bodyPr/>
          <a:lstStyle/>
          <a:p>
            <a:endParaRPr lang="en-US"/>
          </a:p>
        </p:txBody>
      </p:sp>
      <p:sp>
        <p:nvSpPr>
          <p:cNvPr id="3" name="내용 개체 틀 2">
            <a:extLst>
              <a:ext uri="{FF2B5EF4-FFF2-40B4-BE49-F238E27FC236}">
                <a16:creationId xmlns:a16="http://schemas.microsoft.com/office/drawing/2014/main" id="{202CE71E-4861-7B3F-50DA-DBCDD2EA3053}"/>
              </a:ext>
            </a:extLst>
          </p:cNvPr>
          <p:cNvSpPr>
            <a:spLocks noGrp="1"/>
          </p:cNvSpPr>
          <p:nvPr>
            <p:ph idx="1"/>
          </p:nvPr>
        </p:nvSpPr>
        <p:spPr>
          <a:xfrm>
            <a:off x="838200" y="1607906"/>
            <a:ext cx="10515600" cy="4957281"/>
          </a:xfrm>
        </p:spPr>
        <p:txBody>
          <a:bodyPr>
            <a:normAutofit/>
          </a:bodyPr>
          <a:lstStyle/>
          <a:p>
            <a:r>
              <a:rPr lang="en-US" sz="3200" b="0" i="0" dirty="0">
                <a:solidFill>
                  <a:srgbClr val="222222"/>
                </a:solidFill>
                <a:effectLst/>
                <a:latin typeface="Arial Narrow" panose="020B0606020202030204" pitchFamily="34" charset="0"/>
              </a:rPr>
              <a:t>Evidence presented here based on observed mortality trends in the </a:t>
            </a:r>
            <a:r>
              <a:rPr lang="en-US" sz="3200" b="0" i="0" dirty="0" err="1">
                <a:solidFill>
                  <a:srgbClr val="222222"/>
                </a:solidFill>
                <a:effectLst/>
                <a:latin typeface="Arial Narrow" panose="020B0606020202030204" pitchFamily="34" charset="0"/>
              </a:rPr>
              <a:t>worldʼs</a:t>
            </a:r>
            <a:r>
              <a:rPr lang="en-US" sz="3200" b="0" i="0" dirty="0">
                <a:solidFill>
                  <a:srgbClr val="222222"/>
                </a:solidFill>
                <a:effectLst/>
                <a:latin typeface="Arial Narrow" panose="020B0606020202030204" pitchFamily="34" charset="0"/>
              </a:rPr>
              <a:t> eight longest-lived populations and in Hong Kong and the United States, and metrics of life table entropy, indicate that it has become progressively more difficult to increase life expectancy. The life table indicators are not only still operational; they are, in fact, a stronger limiting factor to rising </a:t>
            </a:r>
            <a:r>
              <a:rPr lang="en-US" sz="3200" b="0" i="1" dirty="0">
                <a:solidFill>
                  <a:srgbClr val="222222"/>
                </a:solidFill>
                <a:effectLst/>
                <a:latin typeface="Arial Narrow" panose="020B0606020202030204" pitchFamily="34" charset="0"/>
              </a:rPr>
              <a:t>e</a:t>
            </a:r>
            <a:r>
              <a:rPr lang="en-US" sz="3200" b="0" i="0" baseline="-25000" dirty="0">
                <a:solidFill>
                  <a:srgbClr val="222222"/>
                </a:solidFill>
                <a:effectLst/>
                <a:latin typeface="Arial Narrow" panose="020B0606020202030204" pitchFamily="34" charset="0"/>
              </a:rPr>
              <a:t>(0)</a:t>
            </a:r>
            <a:r>
              <a:rPr lang="en-US" sz="3200" b="0" i="0" dirty="0">
                <a:solidFill>
                  <a:srgbClr val="222222"/>
                </a:solidFill>
                <a:effectLst/>
                <a:latin typeface="Arial Narrow" panose="020B0606020202030204" pitchFamily="34" charset="0"/>
              </a:rPr>
              <a:t> today than they were in the late twentieth century. Although some countries have approached or reached the ‘limits’ to life expectancy that we hypothesized decades ago</a:t>
            </a:r>
            <a:r>
              <a:rPr lang="en-US" sz="3200" b="0" i="0" baseline="30000" dirty="0">
                <a:solidFill>
                  <a:srgbClr val="006699"/>
                </a:solidFill>
                <a:effectLst/>
                <a:latin typeface="Arial Narrow" panose="020B0606020202030204" pitchFamily="34" charset="0"/>
                <a:hlinkClick r:id="rId2" tooltip="Olshansky, S. J., Carnes, B. A. &amp; Cassel, C. In search of Methuselah: estimating the upper limits to human longevity. Science 250, 634–640 (1990)."/>
              </a:rPr>
              <a:t>8</a:t>
            </a:r>
            <a:r>
              <a:rPr lang="en-US" sz="3200" b="0" i="0" dirty="0">
                <a:solidFill>
                  <a:srgbClr val="222222"/>
                </a:solidFill>
                <a:effectLst/>
                <a:latin typeface="Arial Narrow" panose="020B0606020202030204" pitchFamily="34" charset="0"/>
              </a:rPr>
              <a:t>, we found that, even in these countries, the rate of improvement in life expectancy has decelerated.</a:t>
            </a:r>
            <a:endParaRPr lang="en-US" sz="3200" dirty="0">
              <a:latin typeface="Arial Narrow" panose="020B0606020202030204" pitchFamily="34" charset="0"/>
            </a:endParaRPr>
          </a:p>
        </p:txBody>
      </p:sp>
    </p:spTree>
    <p:extLst>
      <p:ext uri="{BB962C8B-B14F-4D97-AF65-F5344CB8AC3E}">
        <p14:creationId xmlns:p14="http://schemas.microsoft.com/office/powerpoint/2010/main" val="30851799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786D60A4-7340-F9C1-22BB-D43AEF4D5A08}"/>
              </a:ext>
            </a:extLst>
          </p:cNvPr>
          <p:cNvSpPr>
            <a:spLocks noGrp="1"/>
          </p:cNvSpPr>
          <p:nvPr>
            <p:ph type="title"/>
          </p:nvPr>
        </p:nvSpPr>
        <p:spPr/>
        <p:txBody>
          <a:bodyPr/>
          <a:lstStyle/>
          <a:p>
            <a:endParaRPr lang="en-US"/>
          </a:p>
        </p:txBody>
      </p:sp>
      <p:sp>
        <p:nvSpPr>
          <p:cNvPr id="3" name="내용 개체 틀 2">
            <a:extLst>
              <a:ext uri="{FF2B5EF4-FFF2-40B4-BE49-F238E27FC236}">
                <a16:creationId xmlns:a16="http://schemas.microsoft.com/office/drawing/2014/main" id="{9D1A77A5-6A4D-E6B0-BF83-A25292E946A2}"/>
              </a:ext>
            </a:extLst>
          </p:cNvPr>
          <p:cNvSpPr>
            <a:spLocks noGrp="1"/>
          </p:cNvSpPr>
          <p:nvPr>
            <p:ph idx="1"/>
          </p:nvPr>
        </p:nvSpPr>
        <p:spPr/>
        <p:txBody>
          <a:bodyPr>
            <a:normAutofit/>
          </a:bodyPr>
          <a:lstStyle/>
          <a:p>
            <a:r>
              <a:rPr lang="en-US" sz="3600" b="0" i="0" dirty="0">
                <a:solidFill>
                  <a:srgbClr val="222222"/>
                </a:solidFill>
                <a:effectLst/>
                <a:latin typeface="Harding"/>
              </a:rPr>
              <a:t>Although limits to human life expectancy were discussed previously</a:t>
            </a:r>
            <a:r>
              <a:rPr lang="en-US" sz="3600" b="0" i="0" baseline="30000" dirty="0">
                <a:solidFill>
                  <a:srgbClr val="006699"/>
                </a:solidFill>
                <a:effectLst/>
                <a:latin typeface="Harding"/>
                <a:hlinkClick r:id="rId2" tooltip="Olshansky, S. J., Hayflick, L. &amp; Carnes, B. A. Position statement on human aging. J. Gerontol. A Biol. Sci. Med. Sci. 57, B292–B297 (2002)."/>
              </a:rPr>
              <a:t>27</a:t>
            </a:r>
            <a:r>
              <a:rPr lang="en-US" sz="3600" b="0" i="0" dirty="0">
                <a:solidFill>
                  <a:srgbClr val="222222"/>
                </a:solidFill>
                <a:effectLst/>
                <a:latin typeface="Harding"/>
              </a:rPr>
              <a:t>, it is important to note that these limits do leave room for such advances in medicine (treating disease or targeting the underlying causes of aging</a:t>
            </a:r>
            <a:r>
              <a:rPr lang="en-US" sz="3600" b="0" i="0" baseline="30000" dirty="0">
                <a:solidFill>
                  <a:srgbClr val="006699"/>
                </a:solidFill>
                <a:effectLst/>
                <a:latin typeface="Harding"/>
                <a:hlinkClick r:id="rId3" tooltip="Warner, H. R. &amp; Sierra, F. The longevity dividend: why invest in basic aging research? Can. J. Aging 28, 391–394 (2009)."/>
              </a:rPr>
              <a:t>28</a:t>
            </a:r>
            <a:r>
              <a:rPr lang="en-US" sz="3600" b="0" i="0" baseline="30000" dirty="0">
                <a:solidFill>
                  <a:srgbClr val="222222"/>
                </a:solidFill>
                <a:effectLst/>
                <a:latin typeface="Harding"/>
              </a:rPr>
              <a:t>,</a:t>
            </a:r>
            <a:r>
              <a:rPr lang="en-US" sz="3600" b="0" i="0" baseline="30000" dirty="0">
                <a:solidFill>
                  <a:srgbClr val="006699"/>
                </a:solidFill>
                <a:effectLst/>
                <a:latin typeface="Harding"/>
                <a:hlinkClick r:id="rId4" tooltip="Olshansky, S. J. &amp; Carnes, B. A. Primary prevention with a capital P. Perspect. Biol. Med. 60, 478–496 (2017)."/>
              </a:rPr>
              <a:t>29</a:t>
            </a:r>
            <a:r>
              <a:rPr lang="en-US" sz="3600" b="0" i="0" dirty="0">
                <a:solidFill>
                  <a:srgbClr val="222222"/>
                </a:solidFill>
                <a:effectLst/>
                <a:latin typeface="Harding"/>
              </a:rPr>
              <a:t> and improved behavioral risk factors) that could further improve mortality at older ages (that is, these limits are not brick walls</a:t>
            </a:r>
            <a:r>
              <a:rPr lang="en-US" sz="3600" b="0" i="0" baseline="30000" dirty="0">
                <a:solidFill>
                  <a:srgbClr val="006699"/>
                </a:solidFill>
                <a:effectLst/>
                <a:latin typeface="Harding"/>
                <a:hlinkClick r:id="rId5" tooltip="Oeppen, J. &amp; Vaupel, J. W. Broken limits to life expectancy. Science 296, 1029–1031 (2002)."/>
              </a:rPr>
              <a:t>10</a:t>
            </a:r>
            <a:r>
              <a:rPr lang="en-US" sz="3600" b="0" i="0" dirty="0">
                <a:solidFill>
                  <a:srgbClr val="222222"/>
                </a:solidFill>
                <a:effectLst/>
                <a:latin typeface="Harding"/>
              </a:rPr>
              <a:t> for longevity). </a:t>
            </a:r>
          </a:p>
        </p:txBody>
      </p:sp>
    </p:spTree>
    <p:extLst>
      <p:ext uri="{BB962C8B-B14F-4D97-AF65-F5344CB8AC3E}">
        <p14:creationId xmlns:p14="http://schemas.microsoft.com/office/powerpoint/2010/main" val="28312593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9C35DA02-900E-854E-2654-1639CA3FE1BC}"/>
              </a:ext>
            </a:extLst>
          </p:cNvPr>
          <p:cNvSpPr>
            <a:spLocks noGrp="1"/>
          </p:cNvSpPr>
          <p:nvPr>
            <p:ph type="title"/>
          </p:nvPr>
        </p:nvSpPr>
        <p:spPr/>
        <p:txBody>
          <a:bodyPr/>
          <a:lstStyle/>
          <a:p>
            <a:endParaRPr lang="en-US"/>
          </a:p>
        </p:txBody>
      </p:sp>
      <p:sp>
        <p:nvSpPr>
          <p:cNvPr id="3" name="내용 개체 틀 2">
            <a:extLst>
              <a:ext uri="{FF2B5EF4-FFF2-40B4-BE49-F238E27FC236}">
                <a16:creationId xmlns:a16="http://schemas.microsoft.com/office/drawing/2014/main" id="{7578BC63-0F9B-E3DC-9CF3-8C1DE26746EC}"/>
              </a:ext>
            </a:extLst>
          </p:cNvPr>
          <p:cNvSpPr>
            <a:spLocks noGrp="1"/>
          </p:cNvSpPr>
          <p:nvPr>
            <p:ph idx="1"/>
          </p:nvPr>
        </p:nvSpPr>
        <p:spPr>
          <a:xfrm>
            <a:off x="493159" y="1592494"/>
            <a:ext cx="11178283" cy="4977830"/>
          </a:xfrm>
        </p:spPr>
        <p:txBody>
          <a:bodyPr>
            <a:normAutofit/>
          </a:bodyPr>
          <a:lstStyle/>
          <a:p>
            <a:r>
              <a:rPr lang="en-US" sz="3600" b="0" i="0" dirty="0">
                <a:solidFill>
                  <a:srgbClr val="222222"/>
                </a:solidFill>
                <a:effectLst/>
                <a:latin typeface="Arial Narrow" panose="020B0606020202030204" pitchFamily="34" charset="0"/>
              </a:rPr>
              <a:t>Importantly, these limits should not be interpreted from an evolutionary perspective to mean that there is no longevity value in achieving grandparenthood</a:t>
            </a:r>
            <a:r>
              <a:rPr lang="en-US" sz="3600" b="0" i="0" baseline="30000" dirty="0">
                <a:solidFill>
                  <a:srgbClr val="006699"/>
                </a:solidFill>
                <a:effectLst/>
                <a:latin typeface="Arial Narrow" panose="020B0606020202030204" pitchFamily="34" charset="0"/>
                <a:hlinkClick r:id="rId2" tooltip="Hawkes, K. &amp; Coxworth, J. E. Grandmothers and the evolution of human longevity: a review of findings and future directions. Evol. Anthropol. 22, 294–302 (2013)."/>
              </a:rPr>
              <a:t>30</a:t>
            </a:r>
            <a:r>
              <a:rPr lang="en-US" sz="3600" b="0" i="0" baseline="30000" dirty="0">
                <a:solidFill>
                  <a:srgbClr val="222222"/>
                </a:solidFill>
                <a:effectLst/>
                <a:latin typeface="Arial Narrow" panose="020B0606020202030204" pitchFamily="34" charset="0"/>
              </a:rPr>
              <a:t>,</a:t>
            </a:r>
            <a:r>
              <a:rPr lang="en-US" sz="3600" b="0" i="0" baseline="30000" dirty="0">
                <a:solidFill>
                  <a:srgbClr val="006699"/>
                </a:solidFill>
                <a:effectLst/>
                <a:latin typeface="Arial Narrow" panose="020B0606020202030204" pitchFamily="34" charset="0"/>
                <a:hlinkClick r:id="rId3" tooltip="Charnov, E. L. Life History Invariants: Some Explorations of Symmetry in Evolutionary Ecology (Oxford Univ. Press, 1993)."/>
              </a:rPr>
              <a:t>31</a:t>
            </a:r>
            <a:r>
              <a:rPr lang="en-US" sz="3600" b="0" i="0" dirty="0">
                <a:solidFill>
                  <a:srgbClr val="222222"/>
                </a:solidFill>
                <a:effectLst/>
                <a:latin typeface="Arial Narrow" panose="020B0606020202030204" pitchFamily="34" charset="0"/>
              </a:rPr>
              <a:t>, that the post-reproductive period should necessarily be short</a:t>
            </a:r>
            <a:r>
              <a:rPr lang="en-US" sz="3600" b="0" i="0" baseline="30000" dirty="0">
                <a:solidFill>
                  <a:srgbClr val="006699"/>
                </a:solidFill>
                <a:effectLst/>
                <a:latin typeface="Arial Narrow" panose="020B0606020202030204" pitchFamily="34" charset="0"/>
                <a:hlinkClick r:id="rId4" tooltip="Vaupel, J. W. et al. Biodemographic trajectories of longevity. Science 280, 855–860 (1998)."/>
              </a:rPr>
              <a:t>32</a:t>
            </a:r>
            <a:r>
              <a:rPr lang="en-US" sz="3600" b="0" i="0" dirty="0">
                <a:solidFill>
                  <a:srgbClr val="222222"/>
                </a:solidFill>
                <a:effectLst/>
                <a:latin typeface="Arial Narrow" panose="020B0606020202030204" pitchFamily="34" charset="0"/>
              </a:rPr>
              <a:t> or that the occurrence of chronic conditions of aging are driven by a force of selection to just beyond the upper edge of the reproductive window, in accordance with the antagonistic pleiotropy, mutation accumulation and </a:t>
            </a:r>
            <a:r>
              <a:rPr lang="en-US" sz="3600" b="1" i="0" dirty="0">
                <a:solidFill>
                  <a:srgbClr val="222222"/>
                </a:solidFill>
                <a:effectLst/>
                <a:latin typeface="Arial Narrow" panose="020B0606020202030204" pitchFamily="34" charset="0"/>
              </a:rPr>
              <a:t>disposable soma hypotheses</a:t>
            </a:r>
            <a:r>
              <a:rPr lang="en-US" sz="3600" b="1" i="0" baseline="30000" dirty="0">
                <a:solidFill>
                  <a:srgbClr val="006699"/>
                </a:solidFill>
                <a:effectLst/>
                <a:latin typeface="Arial Narrow" panose="020B0606020202030204" pitchFamily="34" charset="0"/>
                <a:hlinkClick r:id="rId5" tooltip="Williams, G. C. Pleiotropy, natural selection, and the evolution of senescence. Evolution 11, 398–411 (1957)."/>
              </a:rPr>
              <a:t>33</a:t>
            </a:r>
            <a:r>
              <a:rPr lang="en-US" sz="3600" b="1" i="0" baseline="30000" dirty="0">
                <a:solidFill>
                  <a:srgbClr val="222222"/>
                </a:solidFill>
                <a:effectLst/>
                <a:latin typeface="Arial Narrow" panose="020B0606020202030204" pitchFamily="34" charset="0"/>
              </a:rPr>
              <a:t>,</a:t>
            </a:r>
            <a:r>
              <a:rPr lang="en-US" sz="3600" b="1" i="0" baseline="30000" dirty="0">
                <a:solidFill>
                  <a:srgbClr val="006699"/>
                </a:solidFill>
                <a:effectLst/>
                <a:latin typeface="Arial Narrow" panose="020B0606020202030204" pitchFamily="34" charset="0"/>
                <a:hlinkClick r:id="rId6" tooltip="Medawar, P. B. An Unsolved Problem of Biology (H. K. Lewis, 1952)."/>
              </a:rPr>
              <a:t>34</a:t>
            </a:r>
            <a:r>
              <a:rPr lang="en-US" sz="3600" b="1" i="0" baseline="30000" dirty="0">
                <a:solidFill>
                  <a:srgbClr val="222222"/>
                </a:solidFill>
                <a:effectLst/>
                <a:latin typeface="Arial Narrow" panose="020B0606020202030204" pitchFamily="34" charset="0"/>
              </a:rPr>
              <a:t>,</a:t>
            </a:r>
            <a:r>
              <a:rPr lang="en-US" sz="3600" b="1" i="0" baseline="30000" dirty="0">
                <a:solidFill>
                  <a:srgbClr val="006699"/>
                </a:solidFill>
                <a:effectLst/>
                <a:latin typeface="Arial Narrow" panose="020B0606020202030204" pitchFamily="34" charset="0"/>
                <a:hlinkClick r:id="rId7" tooltip="Kirkwood, T. B. L. Evolution of ageing. Nature 270, 301–304 (1977)."/>
              </a:rPr>
              <a:t>35</a:t>
            </a:r>
            <a:r>
              <a:rPr lang="en-US" sz="3600" b="0" i="0" dirty="0">
                <a:solidFill>
                  <a:srgbClr val="222222"/>
                </a:solidFill>
                <a:effectLst/>
                <a:latin typeface="Arial Narrow" panose="020B0606020202030204" pitchFamily="34" charset="0"/>
              </a:rPr>
              <a:t>.</a:t>
            </a:r>
            <a:endParaRPr lang="en-US" sz="3600" dirty="0">
              <a:latin typeface="Arial Narrow" panose="020B0606020202030204" pitchFamily="34" charset="0"/>
            </a:endParaRPr>
          </a:p>
          <a:p>
            <a:endParaRPr lang="en-US" sz="3600" dirty="0">
              <a:latin typeface="Arial Narrow" panose="020B0606020202030204" pitchFamily="34" charset="0"/>
            </a:endParaRPr>
          </a:p>
        </p:txBody>
      </p:sp>
    </p:spTree>
    <p:extLst>
      <p:ext uri="{BB962C8B-B14F-4D97-AF65-F5344CB8AC3E}">
        <p14:creationId xmlns:p14="http://schemas.microsoft.com/office/powerpoint/2010/main" val="14261910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03588D2A-95D3-34F9-B655-E56CAF54C21A}"/>
              </a:ext>
            </a:extLst>
          </p:cNvPr>
          <p:cNvSpPr>
            <a:spLocks noGrp="1"/>
          </p:cNvSpPr>
          <p:nvPr>
            <p:ph type="title"/>
          </p:nvPr>
        </p:nvSpPr>
        <p:spPr/>
        <p:txBody>
          <a:bodyPr/>
          <a:lstStyle/>
          <a:p>
            <a:endParaRPr lang="en-US"/>
          </a:p>
        </p:txBody>
      </p:sp>
      <p:sp>
        <p:nvSpPr>
          <p:cNvPr id="3" name="내용 개체 틀 2">
            <a:extLst>
              <a:ext uri="{FF2B5EF4-FFF2-40B4-BE49-F238E27FC236}">
                <a16:creationId xmlns:a16="http://schemas.microsoft.com/office/drawing/2014/main" id="{7C5FEFE2-6B8E-62C0-6EF2-DDCE7ECB8E08}"/>
              </a:ext>
            </a:extLst>
          </p:cNvPr>
          <p:cNvSpPr>
            <a:spLocks noGrp="1"/>
          </p:cNvSpPr>
          <p:nvPr>
            <p:ph idx="1"/>
          </p:nvPr>
        </p:nvSpPr>
        <p:spPr/>
        <p:txBody>
          <a:bodyPr>
            <a:normAutofit/>
          </a:bodyPr>
          <a:lstStyle/>
          <a:p>
            <a:r>
              <a:rPr lang="en-US" sz="4400" b="0" i="0" dirty="0">
                <a:solidFill>
                  <a:srgbClr val="222222"/>
                </a:solidFill>
                <a:effectLst/>
                <a:latin typeface="Arial Narrow" panose="020B0606020202030204" pitchFamily="34" charset="0"/>
              </a:rPr>
              <a:t>The evidence presented here indicates that the era of rapid increases in human life expectancy due to the first longevity revolution has ended (Supplementary Note </a:t>
            </a:r>
            <a:r>
              <a:rPr lang="en-US" sz="4400" b="0" i="0" dirty="0">
                <a:solidFill>
                  <a:srgbClr val="006699"/>
                </a:solidFill>
                <a:effectLst/>
                <a:latin typeface="Arial Narrow" panose="020B0606020202030204" pitchFamily="34" charset="0"/>
                <a:hlinkClick r:id="rId2"/>
              </a:rPr>
              <a:t>4</a:t>
            </a:r>
            <a:r>
              <a:rPr lang="en-US" sz="4400" b="0" i="0" dirty="0">
                <a:solidFill>
                  <a:srgbClr val="222222"/>
                </a:solidFill>
                <a:effectLst/>
                <a:latin typeface="Arial Narrow" panose="020B0606020202030204" pitchFamily="34" charset="0"/>
              </a:rPr>
              <a:t>). </a:t>
            </a:r>
            <a:endParaRPr lang="en-US" sz="4400" dirty="0">
              <a:latin typeface="Arial Narrow" panose="020B0606020202030204" pitchFamily="34" charset="0"/>
            </a:endParaRPr>
          </a:p>
        </p:txBody>
      </p:sp>
    </p:spTree>
    <p:extLst>
      <p:ext uri="{BB962C8B-B14F-4D97-AF65-F5344CB8AC3E}">
        <p14:creationId xmlns:p14="http://schemas.microsoft.com/office/powerpoint/2010/main" val="34347176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FCACBD39-10DC-747C-1CBC-AE195ABA24E9}"/>
              </a:ext>
            </a:extLst>
          </p:cNvPr>
          <p:cNvSpPr>
            <a:spLocks noGrp="1"/>
          </p:cNvSpPr>
          <p:nvPr>
            <p:ph type="title"/>
          </p:nvPr>
        </p:nvSpPr>
        <p:spPr/>
        <p:txBody>
          <a:bodyPr/>
          <a:lstStyle/>
          <a:p>
            <a:endParaRPr lang="en-US"/>
          </a:p>
        </p:txBody>
      </p:sp>
      <p:sp>
        <p:nvSpPr>
          <p:cNvPr id="3" name="내용 개체 틀 2">
            <a:extLst>
              <a:ext uri="{FF2B5EF4-FFF2-40B4-BE49-F238E27FC236}">
                <a16:creationId xmlns:a16="http://schemas.microsoft.com/office/drawing/2014/main" id="{D6F29133-FCAE-B29B-76EB-26FAFBD7B545}"/>
              </a:ext>
            </a:extLst>
          </p:cNvPr>
          <p:cNvSpPr>
            <a:spLocks noGrp="1"/>
          </p:cNvSpPr>
          <p:nvPr>
            <p:ph idx="1"/>
          </p:nvPr>
        </p:nvSpPr>
        <p:spPr>
          <a:xfrm>
            <a:off x="838200" y="1515438"/>
            <a:ext cx="10515600" cy="4900773"/>
          </a:xfrm>
        </p:spPr>
        <p:txBody>
          <a:bodyPr>
            <a:normAutofit lnSpcReduction="10000"/>
          </a:bodyPr>
          <a:lstStyle/>
          <a:p>
            <a:r>
              <a:rPr lang="en-US" sz="3600" b="0" i="0" dirty="0">
                <a:solidFill>
                  <a:srgbClr val="222222"/>
                </a:solidFill>
                <a:effectLst/>
                <a:latin typeface="Arial Narrow" panose="020B0606020202030204" pitchFamily="34" charset="0"/>
              </a:rPr>
              <a:t>Given rapid advances now occurring in geroscience</a:t>
            </a:r>
            <a:r>
              <a:rPr lang="en-US" sz="3600" b="0" i="0" baseline="30000" dirty="0">
                <a:solidFill>
                  <a:srgbClr val="006699"/>
                </a:solidFill>
                <a:effectLst/>
                <a:latin typeface="Arial Narrow" panose="020B0606020202030204" pitchFamily="34" charset="0"/>
                <a:hlinkClick r:id="rId2" tooltip="Aging: Geroscience as the New Public Health Frontier 2nd edn (eds Kirkland, J. D. et al.) (Cold Spring Harbor Laboratory Press, 2024)."/>
              </a:rPr>
              <a:t>42</a:t>
            </a:r>
            <a:r>
              <a:rPr lang="en-US" sz="3600" b="0" i="0" dirty="0">
                <a:solidFill>
                  <a:srgbClr val="222222"/>
                </a:solidFill>
                <a:effectLst/>
                <a:latin typeface="Arial Narrow" panose="020B0606020202030204" pitchFamily="34" charset="0"/>
              </a:rPr>
              <a:t>, there is reason to be optimistic that a second longevity revolution is approaching in the form of modern efforts to slow biological aging, offering humanity a second chance at altering the course of human survival. </a:t>
            </a:r>
          </a:p>
          <a:p>
            <a:r>
              <a:rPr lang="en-US" sz="3600" b="0" i="0" dirty="0">
                <a:solidFill>
                  <a:srgbClr val="222222"/>
                </a:solidFill>
                <a:effectLst/>
                <a:latin typeface="Arial Narrow" panose="020B0606020202030204" pitchFamily="34" charset="0"/>
              </a:rPr>
              <a:t>However, until it becomes possible to modulate the biological rate of aging</a:t>
            </a:r>
            <a:r>
              <a:rPr lang="en-US" sz="3600" b="0" i="0" baseline="30000" dirty="0">
                <a:solidFill>
                  <a:srgbClr val="006699"/>
                </a:solidFill>
                <a:effectLst/>
                <a:latin typeface="Arial Narrow" panose="020B0606020202030204" pitchFamily="34" charset="0"/>
                <a:hlinkClick r:id="rId3" tooltip="Duque, G. et al. Geroscience for the next chapter of medicine. J. Gerontol. A Biol. Sci. Med. Sci. 78, 791–792 (2023)."/>
              </a:rPr>
              <a:t>43</a:t>
            </a:r>
            <a:r>
              <a:rPr lang="en-US" sz="3600" b="0" i="0" dirty="0">
                <a:solidFill>
                  <a:srgbClr val="222222"/>
                </a:solidFill>
                <a:effectLst/>
                <a:latin typeface="Arial Narrow" panose="020B0606020202030204" pitchFamily="34" charset="0"/>
              </a:rPr>
              <a:t> and </a:t>
            </a:r>
            <a:r>
              <a:rPr lang="en-US" sz="3600" b="1" i="0" dirty="0">
                <a:solidFill>
                  <a:srgbClr val="222222"/>
                </a:solidFill>
                <a:effectLst/>
                <a:latin typeface="Arial Narrow" panose="020B0606020202030204" pitchFamily="34" charset="0"/>
              </a:rPr>
              <a:t>fundamentally alter the primary factors that drive human health and longevity</a:t>
            </a:r>
            <a:r>
              <a:rPr lang="en-US" sz="3600" b="1" i="0" baseline="30000" dirty="0">
                <a:solidFill>
                  <a:srgbClr val="006699"/>
                </a:solidFill>
                <a:effectLst/>
                <a:latin typeface="Arial Narrow" panose="020B0606020202030204" pitchFamily="34" charset="0"/>
                <a:hlinkClick r:id="rId4" tooltip="Olshansky, S. J. From lifespan to healthspan. JAMA 320, 1323–1324 (2018)."/>
              </a:rPr>
              <a:t>44</a:t>
            </a:r>
            <a:r>
              <a:rPr lang="en-US" sz="3600" b="0" i="0" dirty="0">
                <a:solidFill>
                  <a:srgbClr val="222222"/>
                </a:solidFill>
                <a:effectLst/>
                <a:latin typeface="Arial Narrow" panose="020B0606020202030204" pitchFamily="34" charset="0"/>
              </a:rPr>
              <a:t>,</a:t>
            </a:r>
            <a:r>
              <a:rPr lang="en-US" sz="3600" b="1" i="0" dirty="0">
                <a:solidFill>
                  <a:srgbClr val="222222"/>
                </a:solidFill>
                <a:effectLst/>
                <a:latin typeface="Arial Narrow" panose="020B0606020202030204" pitchFamily="34" charset="0"/>
              </a:rPr>
              <a:t> radical life extension in already long-lived national populations remains implausible in this century.</a:t>
            </a:r>
            <a:endParaRPr lang="en-US" sz="3600" b="1" dirty="0">
              <a:latin typeface="Arial Narrow" panose="020B0606020202030204" pitchFamily="34" charset="0"/>
            </a:endParaRPr>
          </a:p>
        </p:txBody>
      </p:sp>
    </p:spTree>
    <p:extLst>
      <p:ext uri="{BB962C8B-B14F-4D97-AF65-F5344CB8AC3E}">
        <p14:creationId xmlns:p14="http://schemas.microsoft.com/office/powerpoint/2010/main" val="3046508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4E3FCCC6-DFCF-83FD-6A26-7CD79DE1C13B}"/>
              </a:ext>
            </a:extLst>
          </p:cNvPr>
          <p:cNvSpPr>
            <a:spLocks noGrp="1"/>
          </p:cNvSpPr>
          <p:nvPr>
            <p:ph type="title"/>
          </p:nvPr>
        </p:nvSpPr>
        <p:spPr/>
        <p:txBody>
          <a:bodyPr/>
          <a:lstStyle/>
          <a:p>
            <a:endParaRPr lang="en-US"/>
          </a:p>
        </p:txBody>
      </p:sp>
      <p:sp>
        <p:nvSpPr>
          <p:cNvPr id="3" name="내용 개체 틀 2">
            <a:extLst>
              <a:ext uri="{FF2B5EF4-FFF2-40B4-BE49-F238E27FC236}">
                <a16:creationId xmlns:a16="http://schemas.microsoft.com/office/drawing/2014/main" id="{38FA2D75-6ED3-484E-8A78-A3719AE0DC21}"/>
              </a:ext>
            </a:extLst>
          </p:cNvPr>
          <p:cNvSpPr>
            <a:spLocks noGrp="1"/>
          </p:cNvSpPr>
          <p:nvPr>
            <p:ph idx="1"/>
          </p:nvPr>
        </p:nvSpPr>
        <p:spPr/>
        <p:txBody>
          <a:bodyPr/>
          <a:lstStyle/>
          <a:p>
            <a:endParaRPr lang="en-US"/>
          </a:p>
        </p:txBody>
      </p:sp>
      <p:pic>
        <p:nvPicPr>
          <p:cNvPr id="5" name="그림 4">
            <a:extLst>
              <a:ext uri="{FF2B5EF4-FFF2-40B4-BE49-F238E27FC236}">
                <a16:creationId xmlns:a16="http://schemas.microsoft.com/office/drawing/2014/main" id="{D755D63A-0EF1-1D29-6246-FAA698A07BF1}"/>
              </a:ext>
            </a:extLst>
          </p:cNvPr>
          <p:cNvPicPr>
            <a:picLocks noChangeAspect="1"/>
          </p:cNvPicPr>
          <p:nvPr/>
        </p:nvPicPr>
        <p:blipFill>
          <a:blip r:embed="rId2"/>
          <a:stretch>
            <a:fillRect/>
          </a:stretch>
        </p:blipFill>
        <p:spPr>
          <a:xfrm>
            <a:off x="1676400" y="893852"/>
            <a:ext cx="10016532" cy="5387680"/>
          </a:xfrm>
          <a:prstGeom prst="rect">
            <a:avLst/>
          </a:prstGeom>
        </p:spPr>
      </p:pic>
    </p:spTree>
    <p:extLst>
      <p:ext uri="{BB962C8B-B14F-4D97-AF65-F5344CB8AC3E}">
        <p14:creationId xmlns:p14="http://schemas.microsoft.com/office/powerpoint/2010/main" val="14808628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B5D6BB67-FC60-5AD2-B9D9-2452BBADDD52}"/>
              </a:ext>
            </a:extLst>
          </p:cNvPr>
          <p:cNvSpPr>
            <a:spLocks noGrp="1"/>
          </p:cNvSpPr>
          <p:nvPr>
            <p:ph type="title"/>
          </p:nvPr>
        </p:nvSpPr>
        <p:spPr/>
        <p:txBody>
          <a:bodyPr/>
          <a:lstStyle/>
          <a:p>
            <a:endParaRPr lang="en-US"/>
          </a:p>
        </p:txBody>
      </p:sp>
      <p:sp>
        <p:nvSpPr>
          <p:cNvPr id="3" name="내용 개체 틀 2">
            <a:extLst>
              <a:ext uri="{FF2B5EF4-FFF2-40B4-BE49-F238E27FC236}">
                <a16:creationId xmlns:a16="http://schemas.microsoft.com/office/drawing/2014/main" id="{25211699-3CDA-CC7D-0EF3-972866614016}"/>
              </a:ext>
            </a:extLst>
          </p:cNvPr>
          <p:cNvSpPr>
            <a:spLocks noGrp="1"/>
          </p:cNvSpPr>
          <p:nvPr>
            <p:ph idx="1"/>
          </p:nvPr>
        </p:nvSpPr>
        <p:spPr/>
        <p:txBody>
          <a:bodyPr>
            <a:normAutofit/>
          </a:bodyPr>
          <a:lstStyle/>
          <a:p>
            <a:r>
              <a:rPr lang="en-US" sz="4000" b="0" i="0" dirty="0">
                <a:solidFill>
                  <a:srgbClr val="222222"/>
                </a:solidFill>
                <a:effectLst/>
                <a:latin typeface="Harding"/>
              </a:rPr>
              <a:t>Over the course of the twentieth century, human life expectancy at birth rose in high-income nations by approximately 30 years, largely driven by advances in public health and medicine. </a:t>
            </a:r>
            <a:endParaRPr lang="en-US" sz="4000" dirty="0"/>
          </a:p>
        </p:txBody>
      </p:sp>
    </p:spTree>
    <p:extLst>
      <p:ext uri="{BB962C8B-B14F-4D97-AF65-F5344CB8AC3E}">
        <p14:creationId xmlns:p14="http://schemas.microsoft.com/office/powerpoint/2010/main" val="36027884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DF6F9DCA-EACB-3120-F3D3-ACA400D1C2C7}"/>
              </a:ext>
            </a:extLst>
          </p:cNvPr>
          <p:cNvSpPr>
            <a:spLocks noGrp="1"/>
          </p:cNvSpPr>
          <p:nvPr>
            <p:ph type="title"/>
          </p:nvPr>
        </p:nvSpPr>
        <p:spPr/>
        <p:txBody>
          <a:bodyPr/>
          <a:lstStyle/>
          <a:p>
            <a:endParaRPr lang="en-US"/>
          </a:p>
        </p:txBody>
      </p:sp>
      <p:sp>
        <p:nvSpPr>
          <p:cNvPr id="3" name="내용 개체 틀 2">
            <a:extLst>
              <a:ext uri="{FF2B5EF4-FFF2-40B4-BE49-F238E27FC236}">
                <a16:creationId xmlns:a16="http://schemas.microsoft.com/office/drawing/2014/main" id="{B32A5E2F-A051-DD7F-53C6-30CDF7C2FBBA}"/>
              </a:ext>
            </a:extLst>
          </p:cNvPr>
          <p:cNvSpPr>
            <a:spLocks noGrp="1"/>
          </p:cNvSpPr>
          <p:nvPr>
            <p:ph idx="1"/>
          </p:nvPr>
        </p:nvSpPr>
        <p:spPr/>
        <p:txBody>
          <a:bodyPr>
            <a:normAutofit/>
          </a:bodyPr>
          <a:lstStyle/>
          <a:p>
            <a:r>
              <a:rPr lang="en-US" sz="4000" b="0" i="0" dirty="0">
                <a:solidFill>
                  <a:srgbClr val="222222"/>
                </a:solidFill>
                <a:effectLst/>
                <a:latin typeface="Harding"/>
              </a:rPr>
              <a:t>Mortality reduction was observed initially at an early age and continued into middle and older ages. However, it was unclear whether this phenomenon and the resulting accelerated rise in life expectancy would continue into the twenty-first century. </a:t>
            </a:r>
            <a:endParaRPr lang="en-US" sz="4000" dirty="0"/>
          </a:p>
        </p:txBody>
      </p:sp>
    </p:spTree>
    <p:extLst>
      <p:ext uri="{BB962C8B-B14F-4D97-AF65-F5344CB8AC3E}">
        <p14:creationId xmlns:p14="http://schemas.microsoft.com/office/powerpoint/2010/main" val="16414765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EFF6E874-7E2D-9D19-04B1-174B069B98E8}"/>
              </a:ext>
            </a:extLst>
          </p:cNvPr>
          <p:cNvSpPr>
            <a:spLocks noGrp="1"/>
          </p:cNvSpPr>
          <p:nvPr>
            <p:ph type="title"/>
          </p:nvPr>
        </p:nvSpPr>
        <p:spPr/>
        <p:txBody>
          <a:bodyPr/>
          <a:lstStyle/>
          <a:p>
            <a:endParaRPr lang="en-US"/>
          </a:p>
        </p:txBody>
      </p:sp>
      <p:sp>
        <p:nvSpPr>
          <p:cNvPr id="3" name="내용 개체 틀 2">
            <a:extLst>
              <a:ext uri="{FF2B5EF4-FFF2-40B4-BE49-F238E27FC236}">
                <a16:creationId xmlns:a16="http://schemas.microsoft.com/office/drawing/2014/main" id="{A815F4F9-1974-E6D0-A7C3-A7508EB5880A}"/>
              </a:ext>
            </a:extLst>
          </p:cNvPr>
          <p:cNvSpPr>
            <a:spLocks noGrp="1"/>
          </p:cNvSpPr>
          <p:nvPr>
            <p:ph idx="1"/>
          </p:nvPr>
        </p:nvSpPr>
        <p:spPr/>
        <p:txBody>
          <a:bodyPr>
            <a:normAutofit lnSpcReduction="10000"/>
          </a:bodyPr>
          <a:lstStyle/>
          <a:p>
            <a:r>
              <a:rPr lang="en-US" sz="4000" b="0" i="0" dirty="0">
                <a:solidFill>
                  <a:srgbClr val="222222"/>
                </a:solidFill>
                <a:effectLst/>
                <a:latin typeface="Harding"/>
              </a:rPr>
              <a:t>Here using </a:t>
            </a:r>
            <a:r>
              <a:rPr lang="en-US" sz="4000" b="1" i="0" dirty="0">
                <a:solidFill>
                  <a:srgbClr val="222222"/>
                </a:solidFill>
                <a:effectLst/>
                <a:latin typeface="Harding"/>
              </a:rPr>
              <a:t>demographic survivorship metrics </a:t>
            </a:r>
            <a:r>
              <a:rPr lang="en-US" sz="4000" b="0" i="0" dirty="0">
                <a:solidFill>
                  <a:srgbClr val="222222"/>
                </a:solidFill>
                <a:effectLst/>
                <a:latin typeface="Harding"/>
              </a:rPr>
              <a:t>from national vital statistics in the eight countries with the longest-lived populations (Australia, France, Italy, Japan, South Korea, Spain, Sweden and Switzerland) and in Hong Kong and the United States from 1990 to 2019, we explored recent trends in death rates and life expectancy. </a:t>
            </a:r>
            <a:endParaRPr lang="en-US" sz="4000" dirty="0"/>
          </a:p>
        </p:txBody>
      </p:sp>
    </p:spTree>
    <p:extLst>
      <p:ext uri="{BB962C8B-B14F-4D97-AF65-F5344CB8AC3E}">
        <p14:creationId xmlns:p14="http://schemas.microsoft.com/office/powerpoint/2010/main" val="19030349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C3454CBF-8ED3-05E4-4201-3030376DA878}"/>
              </a:ext>
            </a:extLst>
          </p:cNvPr>
          <p:cNvSpPr>
            <a:spLocks noGrp="1"/>
          </p:cNvSpPr>
          <p:nvPr>
            <p:ph type="title"/>
          </p:nvPr>
        </p:nvSpPr>
        <p:spPr>
          <a:xfrm>
            <a:off x="838200" y="164779"/>
            <a:ext cx="10515600" cy="1325563"/>
          </a:xfrm>
        </p:spPr>
        <p:txBody>
          <a:bodyPr/>
          <a:lstStyle/>
          <a:p>
            <a:endParaRPr lang="en-US" dirty="0"/>
          </a:p>
        </p:txBody>
      </p:sp>
      <p:sp>
        <p:nvSpPr>
          <p:cNvPr id="3" name="내용 개체 틀 2">
            <a:extLst>
              <a:ext uri="{FF2B5EF4-FFF2-40B4-BE49-F238E27FC236}">
                <a16:creationId xmlns:a16="http://schemas.microsoft.com/office/drawing/2014/main" id="{38A3C92F-4C4D-C2F3-2FC0-DAD53AF37CB6}"/>
              </a:ext>
            </a:extLst>
          </p:cNvPr>
          <p:cNvSpPr>
            <a:spLocks noGrp="1"/>
          </p:cNvSpPr>
          <p:nvPr>
            <p:ph idx="1"/>
          </p:nvPr>
        </p:nvSpPr>
        <p:spPr>
          <a:xfrm>
            <a:off x="652409" y="1361326"/>
            <a:ext cx="10701391" cy="4815637"/>
          </a:xfrm>
        </p:spPr>
        <p:txBody>
          <a:bodyPr>
            <a:normAutofit lnSpcReduction="10000"/>
          </a:bodyPr>
          <a:lstStyle/>
          <a:p>
            <a:r>
              <a:rPr lang="en-US" sz="3200" b="0" i="0" dirty="0">
                <a:solidFill>
                  <a:srgbClr val="222222"/>
                </a:solidFill>
                <a:effectLst/>
                <a:latin typeface="Arial Narrow" panose="020B0606020202030204" pitchFamily="34" charset="0"/>
              </a:rPr>
              <a:t>We found that, since 1990, improvements overall in life expectancy have </a:t>
            </a:r>
            <a:r>
              <a:rPr lang="en-US" sz="3200" b="1" i="0" dirty="0">
                <a:solidFill>
                  <a:srgbClr val="222222"/>
                </a:solidFill>
                <a:effectLst/>
                <a:latin typeface="Arial Narrow" panose="020B0606020202030204" pitchFamily="34" charset="0"/>
              </a:rPr>
              <a:t>decelerated</a:t>
            </a:r>
            <a:r>
              <a:rPr lang="en-US" sz="3200" b="0" i="0" dirty="0">
                <a:solidFill>
                  <a:srgbClr val="222222"/>
                </a:solidFill>
                <a:effectLst/>
                <a:latin typeface="Arial Narrow" panose="020B0606020202030204" pitchFamily="34" charset="0"/>
              </a:rPr>
              <a:t>. </a:t>
            </a:r>
          </a:p>
          <a:p>
            <a:r>
              <a:rPr lang="en-US" sz="3200" b="0" i="0" dirty="0">
                <a:solidFill>
                  <a:srgbClr val="222222"/>
                </a:solidFill>
                <a:effectLst/>
                <a:latin typeface="Arial Narrow" panose="020B0606020202030204" pitchFamily="34" charset="0"/>
              </a:rPr>
              <a:t>Our analysis also revealed that resistance to improvements in life expectancy increased while lifespan inequality declined and mortality compression occurred. </a:t>
            </a:r>
          </a:p>
          <a:p>
            <a:r>
              <a:rPr lang="en-US" sz="3200" b="0" i="0" dirty="0">
                <a:solidFill>
                  <a:srgbClr val="222222"/>
                </a:solidFill>
                <a:effectLst/>
                <a:latin typeface="Arial Narrow" panose="020B0606020202030204" pitchFamily="34" charset="0"/>
              </a:rPr>
              <a:t>Our analysis suggests that survival to age 100 years is unlikely to exceed 15% for females and 5% for males. </a:t>
            </a:r>
          </a:p>
          <a:p>
            <a:r>
              <a:rPr lang="en-US" sz="3200" b="1" dirty="0">
                <a:solidFill>
                  <a:srgbClr val="222222"/>
                </a:solidFill>
                <a:latin typeface="Arial Narrow" panose="020B0606020202030204" pitchFamily="34" charset="0"/>
              </a:rPr>
              <a:t>U</a:t>
            </a:r>
            <a:r>
              <a:rPr lang="en-US" sz="3200" b="1" i="0" dirty="0">
                <a:solidFill>
                  <a:srgbClr val="222222"/>
                </a:solidFill>
                <a:effectLst/>
                <a:latin typeface="Arial Narrow" panose="020B0606020202030204" pitchFamily="34" charset="0"/>
              </a:rPr>
              <a:t>nless the processes of biological aging can be markedly slowed, radical human life extension is implausible in this century.</a:t>
            </a:r>
            <a:endParaRPr lang="en-US" sz="3200" b="1" dirty="0">
              <a:latin typeface="Arial Narrow" panose="020B0606020202030204" pitchFamily="34" charset="0"/>
            </a:endParaRPr>
          </a:p>
        </p:txBody>
      </p:sp>
    </p:spTree>
    <p:extLst>
      <p:ext uri="{BB962C8B-B14F-4D97-AF65-F5344CB8AC3E}">
        <p14:creationId xmlns:p14="http://schemas.microsoft.com/office/powerpoint/2010/main" val="2579137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EB116C5-F854-7BDF-2B6A-3376BC4895E9}"/>
              </a:ext>
            </a:extLst>
          </p:cNvPr>
          <p:cNvSpPr>
            <a:spLocks noGrp="1"/>
          </p:cNvSpPr>
          <p:nvPr>
            <p:ph type="title"/>
          </p:nvPr>
        </p:nvSpPr>
        <p:spPr/>
        <p:txBody>
          <a:bodyPr>
            <a:noAutofit/>
          </a:bodyPr>
          <a:lstStyle/>
          <a:p>
            <a:r>
              <a:rPr lang="en-US" sz="2800" b="1" i="0" dirty="0">
                <a:solidFill>
                  <a:srgbClr val="222222"/>
                </a:solidFill>
                <a:effectLst/>
                <a:latin typeface="Harding"/>
              </a:rPr>
              <a:t>Fig. 1: Average annual change in life expectancy at birth (in years), by decade, in nine populations with the highest life expectancy and the United States: 1990s, 2000s and 2010s.</a:t>
            </a:r>
            <a:endParaRPr lang="en-US" sz="2800" dirty="0"/>
          </a:p>
        </p:txBody>
      </p:sp>
      <p:sp>
        <p:nvSpPr>
          <p:cNvPr id="3" name="내용 개체 틀 2">
            <a:extLst>
              <a:ext uri="{FF2B5EF4-FFF2-40B4-BE49-F238E27FC236}">
                <a16:creationId xmlns:a16="http://schemas.microsoft.com/office/drawing/2014/main" id="{21F7EC81-0828-AB03-EEAB-2672796284D2}"/>
              </a:ext>
            </a:extLst>
          </p:cNvPr>
          <p:cNvSpPr>
            <a:spLocks noGrp="1"/>
          </p:cNvSpPr>
          <p:nvPr>
            <p:ph idx="1"/>
          </p:nvPr>
        </p:nvSpPr>
        <p:spPr/>
        <p:txBody>
          <a:bodyPr/>
          <a:lstStyle/>
          <a:p>
            <a:endParaRPr lang="en-US" dirty="0"/>
          </a:p>
        </p:txBody>
      </p:sp>
      <p:pic>
        <p:nvPicPr>
          <p:cNvPr id="1026" name="Picture 2" descr="Fig. 1">
            <a:extLst>
              <a:ext uri="{FF2B5EF4-FFF2-40B4-BE49-F238E27FC236}">
                <a16:creationId xmlns:a16="http://schemas.microsoft.com/office/drawing/2014/main" id="{46F3E960-0C88-A27D-2A1C-505773C2CA5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71281" y="1690688"/>
            <a:ext cx="7566329" cy="50945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74293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4B343EFD-6986-1621-E5B2-3F9FE8495E9C}"/>
              </a:ext>
            </a:extLst>
          </p:cNvPr>
          <p:cNvSpPr>
            <a:spLocks noGrp="1"/>
          </p:cNvSpPr>
          <p:nvPr>
            <p:ph type="title"/>
          </p:nvPr>
        </p:nvSpPr>
        <p:spPr/>
        <p:txBody>
          <a:bodyPr>
            <a:noAutofit/>
          </a:bodyPr>
          <a:lstStyle/>
          <a:p>
            <a:r>
              <a:rPr lang="en-US" sz="2800" b="1" i="0" dirty="0">
                <a:solidFill>
                  <a:srgbClr val="222222"/>
                </a:solidFill>
                <a:effectLst/>
                <a:latin typeface="Harding"/>
              </a:rPr>
              <a:t>Fig. 2: Observed percent survival to age 100 (males and females) in the eight countries with the longest-lived populations and in Hong Kong and the United States (1990–2019).</a:t>
            </a:r>
            <a:br>
              <a:rPr lang="en-US" sz="2800" b="1" i="0" dirty="0">
                <a:solidFill>
                  <a:srgbClr val="222222"/>
                </a:solidFill>
                <a:effectLst/>
                <a:latin typeface="Harding"/>
              </a:rPr>
            </a:br>
            <a:endParaRPr lang="en-US" sz="2800" dirty="0"/>
          </a:p>
        </p:txBody>
      </p:sp>
      <p:sp>
        <p:nvSpPr>
          <p:cNvPr id="3" name="내용 개체 틀 2">
            <a:extLst>
              <a:ext uri="{FF2B5EF4-FFF2-40B4-BE49-F238E27FC236}">
                <a16:creationId xmlns:a16="http://schemas.microsoft.com/office/drawing/2014/main" id="{FA0CB897-EAD7-836B-4FD5-D09D56F2701E}"/>
              </a:ext>
            </a:extLst>
          </p:cNvPr>
          <p:cNvSpPr>
            <a:spLocks noGrp="1"/>
          </p:cNvSpPr>
          <p:nvPr>
            <p:ph idx="1"/>
          </p:nvPr>
        </p:nvSpPr>
        <p:spPr/>
        <p:txBody>
          <a:bodyPr/>
          <a:lstStyle/>
          <a:p>
            <a:endParaRPr lang="en-US"/>
          </a:p>
        </p:txBody>
      </p:sp>
      <p:pic>
        <p:nvPicPr>
          <p:cNvPr id="2050" name="Picture 2" descr="Fig. 2">
            <a:extLst>
              <a:ext uri="{FF2B5EF4-FFF2-40B4-BE49-F238E27FC236}">
                <a16:creationId xmlns:a16="http://schemas.microsoft.com/office/drawing/2014/main" id="{6D210F9A-0ADC-E3FB-1AD1-7DA0B349970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4324" y="1661086"/>
            <a:ext cx="5323226" cy="51969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89186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2E40DD4F-BF42-05FF-3534-53776C8D07BC}"/>
              </a:ext>
            </a:extLst>
          </p:cNvPr>
          <p:cNvSpPr>
            <a:spLocks noGrp="1"/>
          </p:cNvSpPr>
          <p:nvPr>
            <p:ph type="title"/>
          </p:nvPr>
        </p:nvSpPr>
        <p:spPr/>
        <p:txBody>
          <a:bodyPr>
            <a:noAutofit/>
          </a:bodyPr>
          <a:lstStyle/>
          <a:p>
            <a:pPr>
              <a:spcAft>
                <a:spcPts val="1200"/>
              </a:spcAft>
            </a:pPr>
            <a:r>
              <a:rPr lang="en-US" sz="2400" b="1" i="0" dirty="0">
                <a:solidFill>
                  <a:srgbClr val="222222"/>
                </a:solidFill>
                <a:effectLst/>
                <a:latin typeface="Harding"/>
              </a:rPr>
              <a:t>Fig. 3: Percentage reduction in death rates from all causes at all ages required to raise period life expectancy at birth by 1 year, males and females (1750–present).</a:t>
            </a:r>
            <a:endParaRPr lang="en-US" sz="2400" dirty="0"/>
          </a:p>
        </p:txBody>
      </p:sp>
      <p:sp>
        <p:nvSpPr>
          <p:cNvPr id="3" name="내용 개체 틀 2">
            <a:extLst>
              <a:ext uri="{FF2B5EF4-FFF2-40B4-BE49-F238E27FC236}">
                <a16:creationId xmlns:a16="http://schemas.microsoft.com/office/drawing/2014/main" id="{AFA51D31-FB40-8300-6F69-C41FE6CE4D93}"/>
              </a:ext>
            </a:extLst>
          </p:cNvPr>
          <p:cNvSpPr>
            <a:spLocks noGrp="1"/>
          </p:cNvSpPr>
          <p:nvPr>
            <p:ph idx="1"/>
          </p:nvPr>
        </p:nvSpPr>
        <p:spPr/>
        <p:txBody>
          <a:bodyPr/>
          <a:lstStyle/>
          <a:p>
            <a:endParaRPr lang="en-US"/>
          </a:p>
        </p:txBody>
      </p:sp>
      <p:pic>
        <p:nvPicPr>
          <p:cNvPr id="3074" name="Picture 2" descr="Fig. 3">
            <a:extLst>
              <a:ext uri="{FF2B5EF4-FFF2-40B4-BE49-F238E27FC236}">
                <a16:creationId xmlns:a16="http://schemas.microsoft.com/office/drawing/2014/main" id="{AB8B0DE2-5D10-33D9-F3B8-0925B44CF6D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6358" y="2324616"/>
            <a:ext cx="7995007" cy="40839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0267344"/>
      </p:ext>
    </p:extLst>
  </p:cSld>
  <p:clrMapOvr>
    <a:masterClrMapping/>
  </p:clrMapOvr>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TotalTime>
  <Words>766</Words>
  <Application>Microsoft Office PowerPoint</Application>
  <PresentationFormat>와이드스크린</PresentationFormat>
  <Paragraphs>20</Paragraphs>
  <Slides>17</Slides>
  <Notes>0</Notes>
  <HiddenSlides>0</HiddenSlides>
  <MMClips>0</MMClips>
  <ScaleCrop>false</ScaleCrop>
  <HeadingPairs>
    <vt:vector size="6" baseType="variant">
      <vt:variant>
        <vt:lpstr>사용한 글꼴</vt:lpstr>
      </vt:variant>
      <vt:variant>
        <vt:i4>6</vt:i4>
      </vt:variant>
      <vt:variant>
        <vt:lpstr>테마</vt:lpstr>
      </vt:variant>
      <vt:variant>
        <vt:i4>1</vt:i4>
      </vt:variant>
      <vt:variant>
        <vt:lpstr>슬라이드 제목</vt:lpstr>
      </vt:variant>
      <vt:variant>
        <vt:i4>17</vt:i4>
      </vt:variant>
    </vt:vector>
  </HeadingPairs>
  <TitlesOfParts>
    <vt:vector size="24" baseType="lpstr">
      <vt:lpstr>-apple-system</vt:lpstr>
      <vt:lpstr>Harding</vt:lpstr>
      <vt:lpstr>Arial</vt:lpstr>
      <vt:lpstr>Arial Narrow</vt:lpstr>
      <vt:lpstr>Calibri</vt:lpstr>
      <vt:lpstr>Calibri Light</vt:lpstr>
      <vt:lpstr>Office 테마</vt:lpstr>
      <vt:lpstr> Open access Published: 07 October 2024 Implausibility of radical life extension in humans in the twenty-first century</vt:lpstr>
      <vt:lpstr>PowerPoint 프레젠테이션</vt:lpstr>
      <vt:lpstr>PowerPoint 프레젠테이션</vt:lpstr>
      <vt:lpstr>PowerPoint 프레젠테이션</vt:lpstr>
      <vt:lpstr>PowerPoint 프레젠테이션</vt:lpstr>
      <vt:lpstr>PowerPoint 프레젠테이션</vt:lpstr>
      <vt:lpstr>Fig. 1: Average annual change in life expectancy at birth (in years), by decade, in nine populations with the highest life expectancy and the United States: 1990s, 2000s and 2010s.</vt:lpstr>
      <vt:lpstr>Fig. 2: Observed percent survival to age 100 (males and females) in the eight countries with the longest-lived populations and in Hong Kong and the United States (1990–2019). </vt:lpstr>
      <vt:lpstr>Fig. 3: Percentage reduction in death rates from all causes at all ages required to raise period life expectancy at birth by 1 year, males and females (1750–present).</vt:lpstr>
      <vt:lpstr>Fig. 4: Annual change in the log of life expectancy at birth in ten populations from 1950 to 2019. </vt:lpstr>
      <vt:lpstr>Annual changes in lifespan inequality for the same populations and time periods.</vt:lpstr>
      <vt:lpstr>Fig. 6: Required survival dynamics to ages 100, 122 and 150 for Japanese females and with radical life extension.</vt:lpstr>
      <vt:lpstr>PowerPoint 프레젠테이션</vt:lpstr>
      <vt:lpstr>PowerPoint 프레젠테이션</vt:lpstr>
      <vt:lpstr>PowerPoint 프레젠테이션</vt:lpstr>
      <vt:lpstr>PowerPoint 프레젠테이션</vt:lpstr>
      <vt:lpstr>PowerPoint 프레젠테이션</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Bhak Jong</dc:creator>
  <cp:lastModifiedBy>Bhak Jong</cp:lastModifiedBy>
  <cp:revision>18</cp:revision>
  <dcterms:created xsi:type="dcterms:W3CDTF">2024-11-01T01:06:37Z</dcterms:created>
  <dcterms:modified xsi:type="dcterms:W3CDTF">2024-11-01T01:27:11Z</dcterms:modified>
</cp:coreProperties>
</file>