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62" r:id="rId5"/>
    <p:sldId id="263" r:id="rId6"/>
    <p:sldId id="257" r:id="rId7"/>
    <p:sldId id="259" r:id="rId8"/>
    <p:sldId id="258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5" d="100"/>
          <a:sy n="95" d="100"/>
        </p:scale>
        <p:origin x="357" y="5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45E787-5AC5-308B-791E-D831CFEFE9F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85F3A5D-430E-AAB0-937F-0326DAA7C6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E65819-79BA-995B-DC75-C55980A019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C1BEC-31A0-4D22-B784-831002627F3A}" type="datetimeFigureOut">
              <a:rPr lang="en-US" smtClean="0"/>
              <a:t>12/3/2024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A9CD21-EA57-EACF-7609-DFCF84DBCC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C8095A-A8A3-8633-06CA-737AD99F9D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B18B2-A5BC-46CA-9039-3ED2E41739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095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FDC59C-8BFF-532F-DA59-DCA41601F1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68ED92A-31BD-3C3B-D611-F8F36F39CC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4000ED-E165-4BA2-AF68-31CC160928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C1BEC-31A0-4D22-B784-831002627F3A}" type="datetimeFigureOut">
              <a:rPr lang="en-US" smtClean="0"/>
              <a:t>12/3/2024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12A528-6B67-1A16-E181-CB79B16576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D46B4E-566A-894E-FC57-445C9E5965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B18B2-A5BC-46CA-9039-3ED2E41739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98687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9040789-DB47-6CF9-A2CB-5FA81EB0BE8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5AB33E7-412C-7B8D-5E20-92E0C858E9A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47932B-EB5D-292F-0F28-E186E4114F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C1BEC-31A0-4D22-B784-831002627F3A}" type="datetimeFigureOut">
              <a:rPr lang="en-US" smtClean="0"/>
              <a:t>12/3/2024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7A88C9-45C7-C98A-2C40-99C1635F7C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BE447E-23CB-CE48-6BA5-F61EB0C9BC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B18B2-A5BC-46CA-9039-3ED2E41739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14132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0DC5DC-0396-7CE0-2E97-19AFC8E290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67EBBA-C143-1199-4605-A8D96C88ED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FC0939-928A-298B-4988-E4CEED6180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C1BEC-31A0-4D22-B784-831002627F3A}" type="datetimeFigureOut">
              <a:rPr lang="en-US" smtClean="0"/>
              <a:t>12/3/2024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B33790-557A-C81B-EA33-72C6D61751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593650-F565-8E42-4398-1C7A42E8AB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B18B2-A5BC-46CA-9039-3ED2E41739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5961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15AFDF-3180-409F-612C-8B268466C1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8E8F9C-ED48-5999-8493-352AAEA001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650B12-731B-0B24-1795-752BC91DDD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C1BEC-31A0-4D22-B784-831002627F3A}" type="datetimeFigureOut">
              <a:rPr lang="en-US" smtClean="0"/>
              <a:t>12/3/2024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46B544-22CE-1E60-BC09-1E8D472D73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BF79DA-11B4-0C8E-C611-D30BD4B81D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B18B2-A5BC-46CA-9039-3ED2E41739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5896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D988C-2937-A2A5-F36B-F926CF1F6C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895FE1-9C5B-C381-18C6-D8BC387233D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4C20A72-CB47-3F13-1155-F37D6B4A52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DBA13E-1900-63CE-8BF5-2D8460C586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C1BEC-31A0-4D22-B784-831002627F3A}" type="datetimeFigureOut">
              <a:rPr lang="en-US" smtClean="0"/>
              <a:t>12/3/2024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51F3B79-A3B2-E4D9-5370-8937369424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7650D5-FE8A-D192-2135-C553BC2150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B18B2-A5BC-46CA-9039-3ED2E41739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3511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FEF256-5C49-6164-1271-946D0718F4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6AE67A-EF6D-14AC-2DF0-9C62F1B525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A2F79B-5675-1484-1526-737694A9A3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1786261-FDE2-7741-3317-3E28E2B6839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EB01F7F-6121-D26C-1C4E-E64108C29DB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3678B8F-9382-0261-52C0-7097599684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C1BEC-31A0-4D22-B784-831002627F3A}" type="datetimeFigureOut">
              <a:rPr lang="en-US" smtClean="0"/>
              <a:t>12/3/2024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E252CEF-322E-2480-8FF3-AF7E79DB22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EA0B083-ED2C-9705-052C-EFB75AF1BC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B18B2-A5BC-46CA-9039-3ED2E41739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42205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646E33-6A6C-8BAD-4C40-17C3194893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76E53F7-EC4B-3355-F5A2-E743740503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C1BEC-31A0-4D22-B784-831002627F3A}" type="datetimeFigureOut">
              <a:rPr lang="en-US" smtClean="0"/>
              <a:t>12/3/2024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F814CCF-0561-1095-93F9-BDA8196C86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37F0E05-E177-4F53-D8A1-47F747D47B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B18B2-A5BC-46CA-9039-3ED2E41739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968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9E608ED-CE33-0AA8-23F9-27365EA329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C1BEC-31A0-4D22-B784-831002627F3A}" type="datetimeFigureOut">
              <a:rPr lang="en-US" smtClean="0"/>
              <a:t>12/3/2024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9FC75F8-987B-2D82-ABC8-518E2F6968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29EDBD-8322-58E1-D3D4-DA4DDF150E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B18B2-A5BC-46CA-9039-3ED2E41739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7018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932D6D-8C2F-206E-E03D-B792635D64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6A78A7-D609-89EF-FFEE-A712F62E11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35694BC-0964-C86E-4FEA-CEFB5A9A94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7053B6-6BED-2602-960C-5D650CCC2C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C1BEC-31A0-4D22-B784-831002627F3A}" type="datetimeFigureOut">
              <a:rPr lang="en-US" smtClean="0"/>
              <a:t>12/3/2024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80243F-EDA3-E86C-3CE8-8B192CACA3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3AD8B8-CFE8-AD17-4F7D-508FF6724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B18B2-A5BC-46CA-9039-3ED2E41739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2165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75B59F-FD01-A2DE-30C9-C80FC2898C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F132CD2-CD20-E9E7-5A39-ACF41CB00DE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D386DB3-E6B7-E369-E2BB-37303E4190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6212CAB-D627-6389-AEEF-228671C265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C1BEC-31A0-4D22-B784-831002627F3A}" type="datetimeFigureOut">
              <a:rPr lang="en-US" smtClean="0"/>
              <a:t>12/3/2024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C90175F-47B2-A432-7F3C-1EFECC220A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E49D77-9CEC-E14C-1EEE-B6EDA467A6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B18B2-A5BC-46CA-9039-3ED2E41739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4077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6861612-1E68-6975-A720-FEB34C8EDB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C75066-B117-DED5-4D37-571F8795F0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47633C-97C9-1D36-338C-36EFBBC9F04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0C1BEC-31A0-4D22-B784-831002627F3A}" type="datetimeFigureOut">
              <a:rPr lang="en-US" smtClean="0"/>
              <a:t>12/3/2024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ED5908-BC4B-0834-C801-5331B43492C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82EC8C-3C16-0DCF-5632-442DA2EB98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7B18B2-A5BC-46CA-9039-3ED2E41739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0524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en.wikipedia.org/wiki/Semaglutide#cite_note-21" TargetMode="External"/><Relationship Id="rId13" Type="http://schemas.openxmlformats.org/officeDocument/2006/relationships/hyperlink" Target="https://en.wikipedia.org/wiki/Semaglutide#cite_note-goldenberg-23" TargetMode="External"/><Relationship Id="rId18" Type="http://schemas.openxmlformats.org/officeDocument/2006/relationships/hyperlink" Target="https://en.wikipedia.org/wiki/Semaglutide#cite_note-Wegovy_FDA_label-15" TargetMode="External"/><Relationship Id="rId3" Type="http://schemas.openxmlformats.org/officeDocument/2006/relationships/hyperlink" Target="https://en.wikipedia.org/wiki/Type_2_diabetes" TargetMode="External"/><Relationship Id="rId7" Type="http://schemas.openxmlformats.org/officeDocument/2006/relationships/hyperlink" Target="https://en.wikipedia.org/wiki/Semaglutide#cite_note-20" TargetMode="External"/><Relationship Id="rId12" Type="http://schemas.openxmlformats.org/officeDocument/2006/relationships/hyperlink" Target="https://en.wikipedia.org/wiki/Semaglutide#cite_note-doggrell-22" TargetMode="External"/><Relationship Id="rId17" Type="http://schemas.openxmlformats.org/officeDocument/2006/relationships/hyperlink" Target="https://en.wikipedia.org/wiki/Semaglutide#cite_note-Rybelsus_FDA_label-14" TargetMode="External"/><Relationship Id="rId2" Type="http://schemas.openxmlformats.org/officeDocument/2006/relationships/hyperlink" Target="https://en.wikipedia.org/wiki/Antidiabetic_medication" TargetMode="External"/><Relationship Id="rId16" Type="http://schemas.openxmlformats.org/officeDocument/2006/relationships/hyperlink" Target="https://en.wikipedia.org/wiki/Semaglutide#cite_note-Ozempic_FDA_label-13" TargetMode="External"/><Relationship Id="rId20" Type="http://schemas.openxmlformats.org/officeDocument/2006/relationships/hyperlink" Target="https://en.wikipedia.org/wiki/Weight_loss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n.wikipedia.org/wiki/Semaglutide#cite_note-Singh-2022-19" TargetMode="External"/><Relationship Id="rId11" Type="http://schemas.openxmlformats.org/officeDocument/2006/relationships/hyperlink" Target="https://en.wikipedia.org/wiki/Side_chain" TargetMode="External"/><Relationship Id="rId5" Type="http://schemas.openxmlformats.org/officeDocument/2006/relationships/hyperlink" Target="https://en.wikipedia.org/wiki/Weight_management" TargetMode="External"/><Relationship Id="rId15" Type="http://schemas.openxmlformats.org/officeDocument/2006/relationships/hyperlink" Target="https://en.wikipedia.org/wiki/Oral_administration" TargetMode="External"/><Relationship Id="rId10" Type="http://schemas.openxmlformats.org/officeDocument/2006/relationships/hyperlink" Target="https://en.wikipedia.org/wiki/Glucagon-like_peptide-1" TargetMode="External"/><Relationship Id="rId19" Type="http://schemas.openxmlformats.org/officeDocument/2006/relationships/hyperlink" Target="https://en.wikipedia.org/wiki/Semaglutide#cite_note-24" TargetMode="External"/><Relationship Id="rId4" Type="http://schemas.openxmlformats.org/officeDocument/2006/relationships/hyperlink" Target="https://en.wikipedia.org/wiki/Anti-obesity_medication" TargetMode="External"/><Relationship Id="rId9" Type="http://schemas.openxmlformats.org/officeDocument/2006/relationships/hyperlink" Target="https://en.wikipedia.org/wiki/Peptide" TargetMode="External"/><Relationship Id="rId14" Type="http://schemas.openxmlformats.org/officeDocument/2006/relationships/hyperlink" Target="https://en.wikipedia.org/wiki/Subcutaneous_injection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en.wikipedia.org/wiki/Semaglutide#cite_note-Ozempic_FDA_approval-26" TargetMode="External"/><Relationship Id="rId3" Type="http://schemas.openxmlformats.org/officeDocument/2006/relationships/hyperlink" Target="https://en.wikipedia.org/wiki/Semaglutide#cite_note-Ozempic_FDA_label-13" TargetMode="External"/><Relationship Id="rId7" Type="http://schemas.openxmlformats.org/officeDocument/2006/relationships/hyperlink" Target="https://en.wikipedia.org/wiki/Semaglutide#cite_note-Ozempic_FDA_snapshot-25" TargetMode="External"/><Relationship Id="rId2" Type="http://schemas.openxmlformats.org/officeDocument/2006/relationships/hyperlink" Target="https://en.wikipedia.org/wiki/Glucagon-like_peptide-1_receptor_agonist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n.wikipedia.org/wiki/Semaglutide#cite_note-Wegovy_EPAR-18" TargetMode="External"/><Relationship Id="rId5" Type="http://schemas.openxmlformats.org/officeDocument/2006/relationships/hyperlink" Target="https://en.wikipedia.org/wiki/Semaglutide#cite_note-Rybelsus_EPAR-17" TargetMode="External"/><Relationship Id="rId10" Type="http://schemas.openxmlformats.org/officeDocument/2006/relationships/hyperlink" Target="https://en.wikipedia.org/wiki/Semaglutide#cite_note-28" TargetMode="External"/><Relationship Id="rId4" Type="http://schemas.openxmlformats.org/officeDocument/2006/relationships/hyperlink" Target="https://en.wikipedia.org/wiki/Semaglutide#cite_note-Ozempic_EPAR-16" TargetMode="External"/><Relationship Id="rId9" Type="http://schemas.openxmlformats.org/officeDocument/2006/relationships/hyperlink" Target="https://en.wikipedia.org/wiki/Semaglutide#cite_note-27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en.wikipedia.org/wiki/Glucagon" TargetMode="External"/><Relationship Id="rId13" Type="http://schemas.openxmlformats.org/officeDocument/2006/relationships/hyperlink" Target="https://en.wikipedia.org/wiki/Semaglutide#cite_note-40" TargetMode="External"/><Relationship Id="rId3" Type="http://schemas.openxmlformats.org/officeDocument/2006/relationships/hyperlink" Target="https://en.wikipedia.org/wiki/Glucagon-like_peptide-1" TargetMode="External"/><Relationship Id="rId7" Type="http://schemas.openxmlformats.org/officeDocument/2006/relationships/hyperlink" Target="https://en.wikipedia.org/wiki/Semaglutide#cite_note-38" TargetMode="External"/><Relationship Id="rId12" Type="http://schemas.openxmlformats.org/officeDocument/2006/relationships/hyperlink" Target="https://en.wikipedia.org/wiki/Semaglutide#cite_note-39" TargetMode="External"/><Relationship Id="rId2" Type="http://schemas.openxmlformats.org/officeDocument/2006/relationships/hyperlink" Target="https://en.wikipedia.org/wiki/Incretin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n.wikipedia.org/wiki/Semaglutide#cite_note-goldenberg-23" TargetMode="External"/><Relationship Id="rId11" Type="http://schemas.openxmlformats.org/officeDocument/2006/relationships/hyperlink" Target="https://en.wikipedia.org/wiki/Semaglutide#cite_note-doggrell-22" TargetMode="External"/><Relationship Id="rId5" Type="http://schemas.openxmlformats.org/officeDocument/2006/relationships/hyperlink" Target="https://en.wikipedia.org/wiki/Beta_cells" TargetMode="External"/><Relationship Id="rId10" Type="http://schemas.openxmlformats.org/officeDocument/2006/relationships/hyperlink" Target="https://en.wikipedia.org/wiki/Gluconeogenesis" TargetMode="External"/><Relationship Id="rId4" Type="http://schemas.openxmlformats.org/officeDocument/2006/relationships/hyperlink" Target="https://en.wikipedia.org/wiki/Semaglutide#cite_note-37" TargetMode="External"/><Relationship Id="rId9" Type="http://schemas.openxmlformats.org/officeDocument/2006/relationships/hyperlink" Target="https://en.wikipedia.org/wiki/Glycogenolysis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en.wikipedia.org/wiki/Dipeptidyl_peptidase-4" TargetMode="External"/><Relationship Id="rId13" Type="http://schemas.openxmlformats.org/officeDocument/2006/relationships/hyperlink" Target="https://en.wikipedia.org/wiki/Semaglutide#cite_note-43" TargetMode="External"/><Relationship Id="rId3" Type="http://schemas.openxmlformats.org/officeDocument/2006/relationships/hyperlink" Target="https://en.wikipedia.org/wiki/Semaglutide#cite_note-pmid26308095-41" TargetMode="External"/><Relationship Id="rId7" Type="http://schemas.openxmlformats.org/officeDocument/2006/relationships/hyperlink" Target="https://en.wikipedia.org/wiki/Arginine" TargetMode="External"/><Relationship Id="rId12" Type="http://schemas.openxmlformats.org/officeDocument/2006/relationships/hyperlink" Target="https://en.wikipedia.org/wiki/Semaglutide#cite_note-goldenberg-23" TargetMode="External"/><Relationship Id="rId2" Type="http://schemas.openxmlformats.org/officeDocument/2006/relationships/hyperlink" Target="https://en.wikipedia.org/wiki/Amino_acid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n.wikipedia.org/wiki/2-aminoisobutyric_acid" TargetMode="External"/><Relationship Id="rId11" Type="http://schemas.openxmlformats.org/officeDocument/2006/relationships/hyperlink" Target="https://en.wikipedia.org/wiki/Half-life" TargetMode="External"/><Relationship Id="rId5" Type="http://schemas.openxmlformats.org/officeDocument/2006/relationships/hyperlink" Target="https://en.wikipedia.org/wiki/Lysine" TargetMode="External"/><Relationship Id="rId10" Type="http://schemas.openxmlformats.org/officeDocument/2006/relationships/hyperlink" Target="https://en.wikipedia.org/wiki/Carboxyl_group" TargetMode="External"/><Relationship Id="rId4" Type="http://schemas.openxmlformats.org/officeDocument/2006/relationships/hyperlink" Target="https://en.wikipedia.org/wiki/Alanine" TargetMode="External"/><Relationship Id="rId9" Type="http://schemas.openxmlformats.org/officeDocument/2006/relationships/hyperlink" Target="https://en.wikipedia.org/wiki/Semaglutide#cite_note-pmid24608440-42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en.wikipedia.org/wiki/Semaglutide#cite_note-61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16E60E-85AD-48AB-BC6C-A4DD9015C4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63083" y="351692"/>
            <a:ext cx="9946888" cy="2426433"/>
          </a:xfrm>
        </p:spPr>
        <p:txBody>
          <a:bodyPr>
            <a:noAutofit/>
          </a:bodyPr>
          <a:lstStyle/>
          <a:p>
            <a:r>
              <a:rPr lang="en-US" sz="8000" b="1" dirty="0" err="1">
                <a:latin typeface="Arial Narrow" panose="020B0606020202030204" pitchFamily="34" charset="0"/>
              </a:rPr>
              <a:t>Semaglutide</a:t>
            </a:r>
            <a:br>
              <a:rPr lang="en-US" sz="8000" b="1" dirty="0">
                <a:latin typeface="Arial Narrow" panose="020B0606020202030204" pitchFamily="34" charset="0"/>
              </a:rPr>
            </a:br>
            <a:r>
              <a:rPr lang="en-US" sz="8000" b="1" dirty="0">
                <a:latin typeface="Arial Narrow" panose="020B0606020202030204" pitchFamily="34" charset="0"/>
              </a:rPr>
              <a:t>(</a:t>
            </a:r>
            <a:r>
              <a:rPr lang="en-US" sz="6600" b="1" dirty="0" err="1">
                <a:latin typeface="Arial Narrow" panose="020B0606020202030204" pitchFamily="34" charset="0"/>
              </a:rPr>
              <a:t>Wegovy</a:t>
            </a:r>
            <a:r>
              <a:rPr lang="en-US" sz="8000" b="1" dirty="0">
                <a:latin typeface="Arial Narrow" panose="020B0606020202030204" pitchFamily="34" charset="0"/>
              </a:rPr>
              <a:t>)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16D89C3-7705-21C9-8181-5656A0A9F07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3600" dirty="0">
                <a:latin typeface="Arial Narrow" panose="020B0606020202030204" pitchFamily="34" charset="0"/>
              </a:rPr>
              <a:t>Geromics Class</a:t>
            </a:r>
          </a:p>
          <a:p>
            <a:r>
              <a:rPr lang="en-US" sz="3600" dirty="0">
                <a:latin typeface="Arial Narrow" panose="020B0606020202030204" pitchFamily="34" charset="0"/>
              </a:rPr>
              <a:t>2024.12.06</a:t>
            </a:r>
          </a:p>
          <a:p>
            <a:r>
              <a:rPr lang="en-US" sz="3600" dirty="0">
                <a:latin typeface="Arial Narrow" panose="020B0606020202030204" pitchFamily="34" charset="0"/>
              </a:rPr>
              <a:t>Jong Bhak</a:t>
            </a:r>
          </a:p>
        </p:txBody>
      </p:sp>
    </p:spTree>
    <p:extLst>
      <p:ext uri="{BB962C8B-B14F-4D97-AF65-F5344CB8AC3E}">
        <p14:creationId xmlns:p14="http://schemas.microsoft.com/office/powerpoint/2010/main" val="25406673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87A735-B4DD-53DF-55F9-2F38757FCD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852231-AAE3-3472-8A38-3B0EAA49E1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3CA91D9-3D4A-461E-32C6-67A77A92C9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093" y="282563"/>
            <a:ext cx="7310491" cy="3086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24789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34CC7C-10D9-7867-8BE1-40C1CA1860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DEFA24-0266-B703-FA1A-04F4175407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l"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3000" b="0" i="0" dirty="0">
                <a:solidFill>
                  <a:srgbClr val="1F1F1F"/>
                </a:solidFill>
                <a:effectLst/>
                <a:latin typeface="Arial Narrow" panose="020B0606020202030204" pitchFamily="34" charset="0"/>
              </a:rPr>
              <a:t>By enhancing stem cell proliferation, </a:t>
            </a:r>
            <a:r>
              <a:rPr lang="en-US" sz="3000" b="0" i="0" dirty="0" err="1">
                <a:solidFill>
                  <a:srgbClr val="1F1F1F"/>
                </a:solidFill>
                <a:effectLst/>
                <a:latin typeface="Arial Narrow" panose="020B0606020202030204" pitchFamily="34" charset="0"/>
              </a:rPr>
              <a:t>semaglutide</a:t>
            </a:r>
            <a:r>
              <a:rPr lang="en-US" sz="3000" b="0" i="0" dirty="0">
                <a:solidFill>
                  <a:srgbClr val="1F1F1F"/>
                </a:solidFill>
                <a:effectLst/>
                <a:latin typeface="Arial Narrow" panose="020B0606020202030204" pitchFamily="34" charset="0"/>
              </a:rPr>
              <a:t> </a:t>
            </a:r>
            <a:r>
              <a:rPr lang="en-US" sz="3000" b="1" i="0" dirty="0">
                <a:solidFill>
                  <a:srgbClr val="1F1F1F"/>
                </a:solidFill>
                <a:effectLst/>
                <a:latin typeface="Arial Narrow" panose="020B0606020202030204" pitchFamily="34" charset="0"/>
              </a:rPr>
              <a:t>upregulates adipogenesis</a:t>
            </a:r>
            <a:r>
              <a:rPr lang="en-US" sz="3000" b="0" i="0" dirty="0">
                <a:solidFill>
                  <a:srgbClr val="1F1F1F"/>
                </a:solidFill>
                <a:effectLst/>
                <a:latin typeface="Arial Narrow" panose="020B0606020202030204" pitchFamily="34" charset="0"/>
              </a:rPr>
              <a:t>.</a:t>
            </a:r>
          </a:p>
          <a:p>
            <a:pPr algn="l"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3000" b="0" i="0" dirty="0">
                <a:solidFill>
                  <a:srgbClr val="1F1F1F"/>
                </a:solidFill>
                <a:effectLst/>
                <a:latin typeface="Arial Narrow" panose="020B0606020202030204" pitchFamily="34" charset="0"/>
              </a:rPr>
              <a:t>Brown adipogenesis can control oxidative stress by </a:t>
            </a:r>
            <a:r>
              <a:rPr lang="en-US" sz="3000" b="1" i="0" dirty="0">
                <a:solidFill>
                  <a:srgbClr val="1F1F1F"/>
                </a:solidFill>
                <a:effectLst/>
                <a:latin typeface="Arial Narrow" panose="020B0606020202030204" pitchFamily="34" charset="0"/>
              </a:rPr>
              <a:t>producing BCAA metabolites.</a:t>
            </a:r>
          </a:p>
          <a:p>
            <a:pPr algn="l"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3000" b="0" i="0" dirty="0">
                <a:solidFill>
                  <a:srgbClr val="1F1F1F"/>
                </a:solidFill>
                <a:effectLst/>
                <a:latin typeface="Arial Narrow" panose="020B0606020202030204" pitchFamily="34" charset="0"/>
              </a:rPr>
              <a:t>Circulating inflammatory </a:t>
            </a:r>
            <a:r>
              <a:rPr lang="en-US" sz="3000" b="1" i="0" dirty="0">
                <a:solidFill>
                  <a:srgbClr val="1F1F1F"/>
                </a:solidFill>
                <a:effectLst/>
                <a:latin typeface="Arial Narrow" panose="020B0606020202030204" pitchFamily="34" charset="0"/>
              </a:rPr>
              <a:t>cytokines</a:t>
            </a:r>
            <a:r>
              <a:rPr lang="en-US" sz="3000" b="0" i="0" dirty="0">
                <a:solidFill>
                  <a:srgbClr val="1F1F1F"/>
                </a:solidFill>
                <a:effectLst/>
                <a:latin typeface="Arial Narrow" panose="020B0606020202030204" pitchFamily="34" charset="0"/>
              </a:rPr>
              <a:t> are among </a:t>
            </a:r>
            <a:r>
              <a:rPr lang="en-US" sz="3000" b="0" i="0" dirty="0" err="1">
                <a:solidFill>
                  <a:srgbClr val="1F1F1F"/>
                </a:solidFill>
                <a:effectLst/>
                <a:latin typeface="Arial Narrow" panose="020B0606020202030204" pitchFamily="34" charset="0"/>
              </a:rPr>
              <a:t>semaglutide's</a:t>
            </a:r>
            <a:r>
              <a:rPr lang="en-US" sz="3000" b="0" i="0" dirty="0">
                <a:solidFill>
                  <a:srgbClr val="1F1F1F"/>
                </a:solidFill>
                <a:effectLst/>
                <a:latin typeface="Arial Narrow" panose="020B0606020202030204" pitchFamily="34" charset="0"/>
              </a:rPr>
              <a:t> therapeutic targets.</a:t>
            </a:r>
          </a:p>
          <a:p>
            <a:pPr algn="l"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3000" b="0" i="0" dirty="0">
                <a:solidFill>
                  <a:srgbClr val="1F1F1F"/>
                </a:solidFill>
                <a:effectLst/>
                <a:latin typeface="Arial Narrow" panose="020B0606020202030204" pitchFamily="34" charset="0"/>
              </a:rPr>
              <a:t>The effects of </a:t>
            </a:r>
            <a:r>
              <a:rPr lang="en-US" sz="3000" b="0" i="0" dirty="0" err="1">
                <a:solidFill>
                  <a:srgbClr val="1F1F1F"/>
                </a:solidFill>
                <a:effectLst/>
                <a:latin typeface="Arial Narrow" panose="020B0606020202030204" pitchFamily="34" charset="0"/>
              </a:rPr>
              <a:t>semaglutide</a:t>
            </a:r>
            <a:r>
              <a:rPr lang="en-US" sz="3000" b="0" i="0" dirty="0">
                <a:solidFill>
                  <a:srgbClr val="1F1F1F"/>
                </a:solidFill>
                <a:effectLst/>
                <a:latin typeface="Arial Narrow" panose="020B0606020202030204" pitchFamily="34" charset="0"/>
              </a:rPr>
              <a:t> on tissue </a:t>
            </a:r>
            <a:r>
              <a:rPr lang="en-US" sz="3000" b="1" i="0" dirty="0" err="1">
                <a:solidFill>
                  <a:srgbClr val="1F1F1F"/>
                </a:solidFill>
                <a:effectLst/>
                <a:latin typeface="Arial Narrow" panose="020B0606020202030204" pitchFamily="34" charset="0"/>
              </a:rPr>
              <a:t>lipidomics</a:t>
            </a:r>
            <a:r>
              <a:rPr lang="en-US" sz="3000" b="0" i="0" dirty="0">
                <a:solidFill>
                  <a:srgbClr val="1F1F1F"/>
                </a:solidFill>
                <a:effectLst/>
                <a:latin typeface="Arial Narrow" panose="020B0606020202030204" pitchFamily="34" charset="0"/>
              </a:rPr>
              <a:t> in older adults should be a focus of future research.</a:t>
            </a:r>
          </a:p>
          <a:p>
            <a:pPr algn="l"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3000" b="0" i="0" dirty="0" err="1">
                <a:solidFill>
                  <a:srgbClr val="1F1F1F"/>
                </a:solidFill>
                <a:effectLst/>
                <a:latin typeface="Arial Narrow" panose="020B0606020202030204" pitchFamily="34" charset="0"/>
              </a:rPr>
              <a:t>Semaglutide</a:t>
            </a:r>
            <a:r>
              <a:rPr lang="en-US" sz="3000" b="0" i="0" dirty="0">
                <a:solidFill>
                  <a:srgbClr val="1F1F1F"/>
                </a:solidFill>
                <a:effectLst/>
                <a:latin typeface="Arial Narrow" panose="020B0606020202030204" pitchFamily="34" charset="0"/>
              </a:rPr>
              <a:t> contributes to healthy aging by targeting inflammation, oxidative stress, and stem cell exhaustion.</a:t>
            </a:r>
          </a:p>
          <a:p>
            <a:endParaRPr lang="en-US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4563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1EF805-D162-C326-C67A-D710419C5A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1532" y="289763"/>
            <a:ext cx="10515600" cy="1325563"/>
          </a:xfrm>
        </p:spPr>
        <p:txBody>
          <a:bodyPr/>
          <a:lstStyle/>
          <a:p>
            <a:r>
              <a:rPr lang="en-US" b="1" dirty="0" err="1">
                <a:solidFill>
                  <a:srgbClr val="202122"/>
                </a:solidFill>
                <a:latin typeface="Arial" panose="020B0604020202020204" pitchFamily="34" charset="0"/>
              </a:rPr>
              <a:t>Semaglutide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6D5DD4-0D1F-1C03-62FD-C17BC55C75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585223"/>
          </a:xfrm>
        </p:spPr>
        <p:txBody>
          <a:bodyPr>
            <a:normAutofit/>
          </a:bodyPr>
          <a:lstStyle/>
          <a:p>
            <a:r>
              <a:rPr lang="en-US" sz="3600" b="0" i="0" dirty="0">
                <a:solidFill>
                  <a:srgbClr val="202122"/>
                </a:solidFill>
                <a:effectLst/>
                <a:latin typeface="Arial Narrow" panose="020B0606020202030204" pitchFamily="34" charset="0"/>
              </a:rPr>
              <a:t> is an </a:t>
            </a:r>
            <a:r>
              <a:rPr lang="en-US" sz="3600" b="0" i="0" u="none" strike="noStrike" dirty="0">
                <a:effectLst/>
                <a:latin typeface="Arial Narrow" panose="020B0606020202030204" pitchFamily="34" charset="0"/>
                <a:hlinkClick r:id="rId2" tooltip="Antidiabetic medication"/>
              </a:rPr>
              <a:t>antidiabetic medication</a:t>
            </a:r>
            <a:r>
              <a:rPr lang="en-US" sz="3600" b="0" i="0" dirty="0">
                <a:solidFill>
                  <a:srgbClr val="202122"/>
                </a:solidFill>
                <a:effectLst/>
                <a:latin typeface="Arial Narrow" panose="020B0606020202030204" pitchFamily="34" charset="0"/>
              </a:rPr>
              <a:t> used for the treatment of </a:t>
            </a:r>
            <a:r>
              <a:rPr lang="en-US" sz="3600" b="0" i="0" u="none" strike="noStrike" dirty="0">
                <a:effectLst/>
                <a:latin typeface="Arial Narrow" panose="020B0606020202030204" pitchFamily="34" charset="0"/>
                <a:hlinkClick r:id="rId3" tooltip="Type 2 diabetes"/>
              </a:rPr>
              <a:t>type 2 diabetes</a:t>
            </a:r>
            <a:r>
              <a:rPr lang="en-US" sz="3600" b="0" i="0" dirty="0">
                <a:solidFill>
                  <a:srgbClr val="202122"/>
                </a:solidFill>
                <a:effectLst/>
                <a:latin typeface="Arial Narrow" panose="020B0606020202030204" pitchFamily="34" charset="0"/>
              </a:rPr>
              <a:t> and an </a:t>
            </a:r>
            <a:r>
              <a:rPr lang="en-US" sz="3600" b="0" i="0" u="none" strike="noStrike" dirty="0">
                <a:effectLst/>
                <a:latin typeface="Arial Narrow" panose="020B0606020202030204" pitchFamily="34" charset="0"/>
                <a:hlinkClick r:id="rId4" tooltip="Anti-obesity medication"/>
              </a:rPr>
              <a:t>anti-obesity medication</a:t>
            </a:r>
            <a:r>
              <a:rPr lang="en-US" sz="3600" b="0" i="0" dirty="0">
                <a:solidFill>
                  <a:srgbClr val="202122"/>
                </a:solidFill>
                <a:effectLst/>
                <a:latin typeface="Arial Narrow" panose="020B0606020202030204" pitchFamily="34" charset="0"/>
              </a:rPr>
              <a:t> used for long-term </a:t>
            </a:r>
            <a:r>
              <a:rPr lang="en-US" sz="3600" b="0" i="0" u="none" strike="noStrike" dirty="0">
                <a:effectLst/>
                <a:latin typeface="Arial Narrow" panose="020B0606020202030204" pitchFamily="34" charset="0"/>
                <a:hlinkClick r:id="rId5" tooltip="Weight management"/>
              </a:rPr>
              <a:t>weight management</a:t>
            </a:r>
            <a:r>
              <a:rPr lang="en-US" sz="3600" b="0" i="0" dirty="0">
                <a:solidFill>
                  <a:srgbClr val="202122"/>
                </a:solidFill>
                <a:effectLst/>
                <a:latin typeface="Arial Narrow" panose="020B0606020202030204" pitchFamily="34" charset="0"/>
              </a:rPr>
              <a:t>.</a:t>
            </a:r>
            <a:r>
              <a:rPr lang="en-US" sz="3600" b="0" i="0" u="none" strike="noStrike" baseline="30000" dirty="0">
                <a:solidFill>
                  <a:srgbClr val="202122"/>
                </a:solidFill>
                <a:effectLst/>
                <a:latin typeface="Arial Narrow" panose="020B0606020202030204" pitchFamily="34" charset="0"/>
                <a:hlinkClick r:id="rId6"/>
              </a:rPr>
              <a:t>[19]</a:t>
            </a:r>
            <a:r>
              <a:rPr lang="en-US" sz="3600" b="0" i="0" u="none" strike="noStrike" baseline="30000" dirty="0">
                <a:solidFill>
                  <a:srgbClr val="202122"/>
                </a:solidFill>
                <a:effectLst/>
                <a:latin typeface="Arial Narrow" panose="020B0606020202030204" pitchFamily="34" charset="0"/>
                <a:hlinkClick r:id="rId7"/>
              </a:rPr>
              <a:t>[20]</a:t>
            </a:r>
            <a:r>
              <a:rPr lang="en-US" sz="3600" b="0" i="0" u="none" strike="noStrike" baseline="30000" dirty="0">
                <a:solidFill>
                  <a:srgbClr val="202122"/>
                </a:solidFill>
                <a:effectLst/>
                <a:latin typeface="Arial Narrow" panose="020B0606020202030204" pitchFamily="34" charset="0"/>
                <a:hlinkClick r:id="rId8"/>
              </a:rPr>
              <a:t>[21]</a:t>
            </a:r>
            <a:r>
              <a:rPr lang="en-US" sz="3600" b="0" i="0" dirty="0">
                <a:solidFill>
                  <a:srgbClr val="202122"/>
                </a:solidFill>
                <a:effectLst/>
                <a:latin typeface="Arial Narrow" panose="020B0606020202030204" pitchFamily="34" charset="0"/>
              </a:rPr>
              <a:t> It is a </a:t>
            </a:r>
            <a:r>
              <a:rPr lang="en-US" sz="3600" b="0" i="0" u="none" strike="noStrike" dirty="0">
                <a:effectLst/>
                <a:latin typeface="Arial Narrow" panose="020B0606020202030204" pitchFamily="34" charset="0"/>
                <a:hlinkClick r:id="rId9" tooltip="Peptide"/>
              </a:rPr>
              <a:t>peptide</a:t>
            </a:r>
            <a:r>
              <a:rPr lang="en-US" sz="3600" b="0" i="0" dirty="0">
                <a:solidFill>
                  <a:srgbClr val="202122"/>
                </a:solidFill>
                <a:effectLst/>
                <a:latin typeface="Arial Narrow" panose="020B0606020202030204" pitchFamily="34" charset="0"/>
              </a:rPr>
              <a:t> similar to the hormone </a:t>
            </a:r>
            <a:r>
              <a:rPr lang="en-US" sz="3600" b="0" i="0" u="sng" dirty="0">
                <a:effectLst/>
                <a:latin typeface="Arial Narrow" panose="020B0606020202030204" pitchFamily="34" charset="0"/>
                <a:hlinkClick r:id="rId10"/>
              </a:rPr>
              <a:t>glucagon-like peptide-1</a:t>
            </a:r>
            <a:r>
              <a:rPr lang="en-US" sz="3600" b="0" i="0" dirty="0">
                <a:solidFill>
                  <a:srgbClr val="202122"/>
                </a:solidFill>
                <a:effectLst/>
                <a:latin typeface="Arial Narrow" panose="020B0606020202030204" pitchFamily="34" charset="0"/>
              </a:rPr>
              <a:t> (GLP-1), modified with a </a:t>
            </a:r>
            <a:r>
              <a:rPr lang="en-US" sz="3600" b="0" i="0" u="none" strike="noStrike" dirty="0">
                <a:effectLst/>
                <a:latin typeface="Arial Narrow" panose="020B0606020202030204" pitchFamily="34" charset="0"/>
                <a:hlinkClick r:id="rId11" tooltip="Side chain"/>
              </a:rPr>
              <a:t>side chain</a:t>
            </a:r>
            <a:r>
              <a:rPr lang="en-US" sz="3600" b="0" i="0" dirty="0">
                <a:solidFill>
                  <a:srgbClr val="202122"/>
                </a:solidFill>
                <a:effectLst/>
                <a:latin typeface="Arial Narrow" panose="020B0606020202030204" pitchFamily="34" charset="0"/>
              </a:rPr>
              <a:t>.</a:t>
            </a:r>
            <a:r>
              <a:rPr lang="en-US" sz="3600" b="0" i="0" u="none" strike="noStrike" baseline="30000" dirty="0">
                <a:solidFill>
                  <a:srgbClr val="202122"/>
                </a:solidFill>
                <a:effectLst/>
                <a:latin typeface="Arial Narrow" panose="020B0606020202030204" pitchFamily="34" charset="0"/>
                <a:hlinkClick r:id="rId12"/>
              </a:rPr>
              <a:t>[22]</a:t>
            </a:r>
            <a:r>
              <a:rPr lang="en-US" sz="3600" b="0" i="0" u="none" strike="noStrike" baseline="30000" dirty="0">
                <a:solidFill>
                  <a:srgbClr val="202122"/>
                </a:solidFill>
                <a:effectLst/>
                <a:latin typeface="Arial Narrow" panose="020B0606020202030204" pitchFamily="34" charset="0"/>
                <a:hlinkClick r:id="rId13"/>
              </a:rPr>
              <a:t>[23]</a:t>
            </a:r>
            <a:r>
              <a:rPr lang="en-US" sz="3600" b="0" i="0" dirty="0">
                <a:solidFill>
                  <a:srgbClr val="202122"/>
                </a:solidFill>
                <a:effectLst/>
                <a:latin typeface="Arial Narrow" panose="020B0606020202030204" pitchFamily="34" charset="0"/>
              </a:rPr>
              <a:t> It can be administered by </a:t>
            </a:r>
            <a:r>
              <a:rPr lang="en-US" sz="3600" b="0" i="0" u="none" strike="noStrike" dirty="0">
                <a:effectLst/>
                <a:latin typeface="Arial Narrow" panose="020B0606020202030204" pitchFamily="34" charset="0"/>
                <a:hlinkClick r:id="rId14" tooltip="Subcutaneous injection"/>
              </a:rPr>
              <a:t>subcutaneous injection</a:t>
            </a:r>
            <a:r>
              <a:rPr lang="en-US" sz="3600" b="0" i="0" dirty="0">
                <a:solidFill>
                  <a:srgbClr val="202122"/>
                </a:solidFill>
                <a:effectLst/>
                <a:latin typeface="Arial Narrow" panose="020B0606020202030204" pitchFamily="34" charset="0"/>
              </a:rPr>
              <a:t> or taken </a:t>
            </a:r>
            <a:r>
              <a:rPr lang="en-US" sz="3600" b="0" i="0" u="none" strike="noStrike" dirty="0">
                <a:effectLst/>
                <a:latin typeface="Arial Narrow" panose="020B0606020202030204" pitchFamily="34" charset="0"/>
                <a:hlinkClick r:id="rId15" tooltip="Oral administration"/>
              </a:rPr>
              <a:t>orally</a:t>
            </a:r>
            <a:r>
              <a:rPr lang="en-US" sz="3600" b="0" i="0" dirty="0">
                <a:solidFill>
                  <a:srgbClr val="202122"/>
                </a:solidFill>
                <a:effectLst/>
                <a:latin typeface="Arial Narrow" panose="020B0606020202030204" pitchFamily="34" charset="0"/>
              </a:rPr>
              <a:t>.</a:t>
            </a:r>
            <a:r>
              <a:rPr lang="en-US" sz="3600" b="0" i="0" u="none" strike="noStrike" baseline="30000" dirty="0">
                <a:solidFill>
                  <a:srgbClr val="202122"/>
                </a:solidFill>
                <a:effectLst/>
                <a:latin typeface="Arial Narrow" panose="020B0606020202030204" pitchFamily="34" charset="0"/>
                <a:hlinkClick r:id="rId16"/>
              </a:rPr>
              <a:t>[13]</a:t>
            </a:r>
            <a:r>
              <a:rPr lang="en-US" sz="3600" b="0" i="0" u="none" strike="noStrike" baseline="30000" dirty="0">
                <a:solidFill>
                  <a:srgbClr val="202122"/>
                </a:solidFill>
                <a:effectLst/>
                <a:latin typeface="Arial Narrow" panose="020B0606020202030204" pitchFamily="34" charset="0"/>
                <a:hlinkClick r:id="rId17"/>
              </a:rPr>
              <a:t>[14]</a:t>
            </a:r>
            <a:r>
              <a:rPr lang="en-US" sz="3600" b="0" i="0" u="none" strike="noStrike" baseline="30000" dirty="0">
                <a:solidFill>
                  <a:srgbClr val="202122"/>
                </a:solidFill>
                <a:effectLst/>
                <a:latin typeface="Arial Narrow" panose="020B0606020202030204" pitchFamily="34" charset="0"/>
                <a:hlinkClick r:id="rId18"/>
              </a:rPr>
              <a:t>[15]</a:t>
            </a:r>
            <a:r>
              <a:rPr lang="en-US" sz="3600" b="0" i="0" u="none" strike="noStrike" baseline="30000" dirty="0">
                <a:solidFill>
                  <a:srgbClr val="202122"/>
                </a:solidFill>
                <a:effectLst/>
                <a:latin typeface="Arial Narrow" panose="020B0606020202030204" pitchFamily="34" charset="0"/>
                <a:hlinkClick r:id="rId19"/>
              </a:rPr>
              <a:t>[24]</a:t>
            </a:r>
            <a:r>
              <a:rPr lang="en-US" sz="3600" b="0" i="0" dirty="0">
                <a:solidFill>
                  <a:srgbClr val="202122"/>
                </a:solidFill>
                <a:effectLst/>
                <a:latin typeface="Arial Narrow" panose="020B0606020202030204" pitchFamily="34" charset="0"/>
              </a:rPr>
              <a:t> It is sold under the brand names </a:t>
            </a:r>
            <a:r>
              <a:rPr lang="en-US" sz="3600" b="1" i="0" dirty="0">
                <a:solidFill>
                  <a:srgbClr val="202122"/>
                </a:solidFill>
                <a:effectLst/>
                <a:latin typeface="Arial Narrow" panose="020B0606020202030204" pitchFamily="34" charset="0"/>
              </a:rPr>
              <a:t>Ozempic</a:t>
            </a:r>
            <a:r>
              <a:rPr lang="en-US" sz="3600" b="0" i="0" u="none" strike="noStrike" baseline="30000" dirty="0">
                <a:solidFill>
                  <a:srgbClr val="202122"/>
                </a:solidFill>
                <a:effectLst/>
                <a:latin typeface="Arial Narrow" panose="020B0606020202030204" pitchFamily="34" charset="0"/>
                <a:hlinkClick r:id="rId16"/>
              </a:rPr>
              <a:t>[13]</a:t>
            </a:r>
            <a:r>
              <a:rPr lang="en-US" sz="3600" b="0" i="0" dirty="0">
                <a:solidFill>
                  <a:srgbClr val="202122"/>
                </a:solidFill>
                <a:effectLst/>
                <a:latin typeface="Arial Narrow" panose="020B0606020202030204" pitchFamily="34" charset="0"/>
              </a:rPr>
              <a:t> and </a:t>
            </a:r>
            <a:r>
              <a:rPr lang="en-US" sz="3600" b="1" i="0" dirty="0" err="1">
                <a:solidFill>
                  <a:srgbClr val="202122"/>
                </a:solidFill>
                <a:effectLst/>
                <a:latin typeface="Arial Narrow" panose="020B0606020202030204" pitchFamily="34" charset="0"/>
              </a:rPr>
              <a:t>Rybelsus</a:t>
            </a:r>
            <a:r>
              <a:rPr lang="en-US" sz="3600" b="0" i="0" u="none" strike="noStrike" baseline="30000" dirty="0">
                <a:solidFill>
                  <a:srgbClr val="202122"/>
                </a:solidFill>
                <a:effectLst/>
                <a:latin typeface="Arial Narrow" panose="020B0606020202030204" pitchFamily="34" charset="0"/>
                <a:hlinkClick r:id="rId17"/>
              </a:rPr>
              <a:t>[14]</a:t>
            </a:r>
            <a:r>
              <a:rPr lang="en-US" sz="3600" b="0" i="0" dirty="0">
                <a:solidFill>
                  <a:srgbClr val="202122"/>
                </a:solidFill>
                <a:effectLst/>
                <a:latin typeface="Arial Narrow" panose="020B0606020202030204" pitchFamily="34" charset="0"/>
              </a:rPr>
              <a:t> for diabetes, and under the brand name </a:t>
            </a:r>
            <a:r>
              <a:rPr lang="en-US" sz="3600" b="1" i="0" dirty="0" err="1">
                <a:solidFill>
                  <a:srgbClr val="202122"/>
                </a:solidFill>
                <a:effectLst/>
                <a:latin typeface="Arial Narrow" panose="020B0606020202030204" pitchFamily="34" charset="0"/>
              </a:rPr>
              <a:t>Wegovy</a:t>
            </a:r>
            <a:r>
              <a:rPr lang="en-US" sz="3600" b="0" i="0" dirty="0">
                <a:solidFill>
                  <a:srgbClr val="202122"/>
                </a:solidFill>
                <a:effectLst/>
                <a:latin typeface="Arial Narrow" panose="020B0606020202030204" pitchFamily="34" charset="0"/>
              </a:rPr>
              <a:t> for </a:t>
            </a:r>
            <a:r>
              <a:rPr lang="en-US" sz="3600" b="0" i="0" u="none" strike="noStrike" dirty="0">
                <a:effectLst/>
                <a:latin typeface="Arial Narrow" panose="020B0606020202030204" pitchFamily="34" charset="0"/>
                <a:hlinkClick r:id="rId20" tooltip="Weight loss"/>
              </a:rPr>
              <a:t>weight loss</a:t>
            </a:r>
            <a:r>
              <a:rPr lang="en-US" sz="3600" b="0" i="0" dirty="0">
                <a:solidFill>
                  <a:srgbClr val="202122"/>
                </a:solidFill>
                <a:effectLst/>
                <a:latin typeface="Arial Narrow" panose="020B0606020202030204" pitchFamily="34" charset="0"/>
              </a:rPr>
              <a:t>.</a:t>
            </a:r>
            <a:r>
              <a:rPr lang="en-US" sz="3600" b="0" i="0" u="none" strike="noStrike" baseline="30000" dirty="0">
                <a:solidFill>
                  <a:srgbClr val="202122"/>
                </a:solidFill>
                <a:effectLst/>
                <a:latin typeface="Arial Narrow" panose="020B0606020202030204" pitchFamily="34" charset="0"/>
                <a:hlinkClick r:id="rId18"/>
              </a:rPr>
              <a:t>[15]</a:t>
            </a:r>
            <a:endParaRPr lang="en-US" sz="36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69347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B355A6-2A28-61F0-857E-6DC1839B7A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dirty="0">
                <a:solidFill>
                  <a:srgbClr val="202122"/>
                </a:solidFill>
                <a:effectLst/>
                <a:latin typeface="Arial" panose="020B0604020202020204" pitchFamily="34" charset="0"/>
                <a:hlinkClick r:id="rId2" tooltip="Glucagon-like peptide-1 receptor agonist"/>
              </a:rPr>
              <a:t>glucagon-like peptide-1 receptor agonist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E92537-3482-D2F0-73F8-CCD258D16A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The most common side effects include nausea, vomiting, diarrhea, abdominal pain, and constipation.</a:t>
            </a:r>
            <a:r>
              <a:rPr lang="en-US" b="0" i="0" u="none" strike="noStrike" baseline="30000" dirty="0">
                <a:solidFill>
                  <a:srgbClr val="202122"/>
                </a:solidFill>
                <a:effectLst/>
                <a:latin typeface="Arial" panose="020B0604020202020204" pitchFamily="34" charset="0"/>
                <a:hlinkClick r:id="rId3"/>
              </a:rPr>
              <a:t>[13]</a:t>
            </a:r>
            <a:r>
              <a:rPr lang="en-US" b="0" i="0" u="none" strike="noStrike" baseline="30000" dirty="0">
                <a:solidFill>
                  <a:srgbClr val="202122"/>
                </a:solidFill>
                <a:effectLst/>
                <a:latin typeface="Arial" panose="020B0604020202020204" pitchFamily="34" charset="0"/>
                <a:hlinkClick r:id="rId4"/>
              </a:rPr>
              <a:t>[16]</a:t>
            </a:r>
            <a:r>
              <a:rPr lang="en-US" b="0" i="0" u="none" strike="noStrike" baseline="30000" dirty="0">
                <a:solidFill>
                  <a:srgbClr val="202122"/>
                </a:solidFill>
                <a:effectLst/>
                <a:latin typeface="Arial" panose="020B0604020202020204" pitchFamily="34" charset="0"/>
                <a:hlinkClick r:id="rId5"/>
              </a:rPr>
              <a:t>[17]</a:t>
            </a:r>
            <a:r>
              <a:rPr lang="en-US" b="0" i="0" u="none" strike="noStrike" baseline="30000" dirty="0">
                <a:solidFill>
                  <a:srgbClr val="202122"/>
                </a:solidFill>
                <a:effectLst/>
                <a:latin typeface="Arial" panose="020B0604020202020204" pitchFamily="34" charset="0"/>
                <a:hlinkClick r:id="rId6"/>
              </a:rPr>
              <a:t>[18]</a:t>
            </a:r>
            <a:r>
              <a:rPr lang="en-US" b="0" i="0" u="none" strike="noStrike" baseline="30000" dirty="0">
                <a:solidFill>
                  <a:srgbClr val="202122"/>
                </a:solidFill>
                <a:effectLst/>
                <a:latin typeface="Arial" panose="020B0604020202020204" pitchFamily="34" charset="0"/>
                <a:hlinkClick r:id="rId7"/>
              </a:rPr>
              <a:t>[25]</a:t>
            </a:r>
            <a:endParaRPr lang="en-US" b="0" i="0" dirty="0">
              <a:solidFill>
                <a:srgbClr val="202122"/>
              </a:solidFill>
              <a:effectLst/>
              <a:latin typeface="Arial" panose="020B0604020202020204" pitchFamily="34" charset="0"/>
            </a:endParaRPr>
          </a:p>
          <a:p>
            <a:pPr algn="l"/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It was approved for medical use in the US in 2017.</a:t>
            </a:r>
            <a:r>
              <a:rPr lang="en-US" b="0" i="0" u="none" strike="noStrike" baseline="30000" dirty="0">
                <a:solidFill>
                  <a:srgbClr val="202122"/>
                </a:solidFill>
                <a:effectLst/>
                <a:latin typeface="Arial" panose="020B0604020202020204" pitchFamily="34" charset="0"/>
                <a:hlinkClick r:id="rId3"/>
              </a:rPr>
              <a:t>[13]</a:t>
            </a:r>
            <a:r>
              <a:rPr lang="en-US" b="0" i="0" u="none" strike="noStrike" baseline="30000" dirty="0">
                <a:solidFill>
                  <a:srgbClr val="202122"/>
                </a:solidFill>
                <a:effectLst/>
                <a:latin typeface="Arial" panose="020B0604020202020204" pitchFamily="34" charset="0"/>
                <a:hlinkClick r:id="rId8"/>
              </a:rPr>
              <a:t>[26]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In 2022, it was the 48th most commonly prescribed medication in the United States, with more than 13 million prescriptions.</a:t>
            </a:r>
            <a:r>
              <a:rPr lang="en-US" b="0" i="0" u="none" strike="noStrike" baseline="30000" dirty="0">
                <a:solidFill>
                  <a:srgbClr val="202122"/>
                </a:solidFill>
                <a:effectLst/>
                <a:latin typeface="Arial" panose="020B0604020202020204" pitchFamily="34" charset="0"/>
                <a:hlinkClick r:id="rId9"/>
              </a:rPr>
              <a:t>[27]</a:t>
            </a:r>
            <a:r>
              <a:rPr lang="en-US" b="0" i="0" u="none" strike="noStrike" baseline="30000" dirty="0">
                <a:solidFill>
                  <a:srgbClr val="202122"/>
                </a:solidFill>
                <a:effectLst/>
                <a:latin typeface="Arial" panose="020B0604020202020204" pitchFamily="34" charset="0"/>
                <a:hlinkClick r:id="rId10"/>
              </a:rPr>
              <a:t>[28]</a:t>
            </a:r>
            <a:endParaRPr lang="en-US" b="0" i="0" dirty="0">
              <a:solidFill>
                <a:srgbClr val="202122"/>
              </a:solidFill>
              <a:effectLst/>
              <a:latin typeface="Arial" panose="020B060402020202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90510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6B5472-76BE-1287-8F8C-D8DA89FA6C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dirty="0">
                <a:solidFill>
                  <a:srgbClr val="101418"/>
                </a:solidFill>
                <a:effectLst/>
                <a:latin typeface="Linux Libertine"/>
              </a:rPr>
              <a:t>Mechanism of action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FE4C08-5669-4CFC-E2C1-8286D39E5C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The drug decreases blood sugar levels. </a:t>
            </a:r>
          </a:p>
          <a:p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The decrease is theorized to be caused by the mimicking of the </a:t>
            </a:r>
            <a:r>
              <a:rPr lang="en-US" b="0" i="0" u="none" strike="noStrike" dirty="0">
                <a:effectLst/>
                <a:latin typeface="Arial" panose="020B0604020202020204" pitchFamily="34" charset="0"/>
                <a:hlinkClick r:id="rId2" tooltip="Incretin"/>
              </a:rPr>
              <a:t>incretin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en-US" b="0" i="0" u="none" strike="noStrike" dirty="0">
                <a:effectLst/>
                <a:latin typeface="Arial" panose="020B0604020202020204" pitchFamily="34" charset="0"/>
                <a:hlinkClick r:id="rId3" tooltip="Glucagon-like peptide-1"/>
              </a:rPr>
              <a:t>glucagon-like peptide-1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(GLP-1).</a:t>
            </a:r>
            <a:r>
              <a:rPr lang="en-US" b="0" i="0" u="none" strike="noStrike" baseline="30000" dirty="0">
                <a:solidFill>
                  <a:srgbClr val="202122"/>
                </a:solidFill>
                <a:effectLst/>
                <a:latin typeface="Arial" panose="020B0604020202020204" pitchFamily="34" charset="0"/>
                <a:hlinkClick r:id="rId4"/>
              </a:rPr>
              <a:t>[37]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</a:t>
            </a:r>
          </a:p>
          <a:p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It also appears to enhance growth of pancreatic </a:t>
            </a:r>
            <a:r>
              <a:rPr lang="en-US" b="0" i="0" u="none" strike="noStrike" dirty="0">
                <a:effectLst/>
                <a:latin typeface="Arial" panose="020B0604020202020204" pitchFamily="34" charset="0"/>
                <a:hlinkClick r:id="rId5" tooltip="Beta cells"/>
              </a:rPr>
              <a:t>beta cells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, which are responsible for insulin production and release.</a:t>
            </a:r>
            <a:r>
              <a:rPr lang="en-US" b="0" i="0" u="none" strike="noStrike" baseline="30000" dirty="0">
                <a:solidFill>
                  <a:srgbClr val="202122"/>
                </a:solidFill>
                <a:effectLst/>
                <a:latin typeface="Arial" panose="020B0604020202020204" pitchFamily="34" charset="0"/>
                <a:hlinkClick r:id="rId6"/>
              </a:rPr>
              <a:t>[23]</a:t>
            </a:r>
            <a:r>
              <a:rPr lang="en-US" b="0" i="0" u="none" strike="noStrike" baseline="30000" dirty="0">
                <a:solidFill>
                  <a:srgbClr val="202122"/>
                </a:solidFill>
                <a:effectLst/>
                <a:latin typeface="Arial" panose="020B0604020202020204" pitchFamily="34" charset="0"/>
                <a:hlinkClick r:id="rId7"/>
              </a:rPr>
              <a:t>[38]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</a:t>
            </a:r>
          </a:p>
          <a:p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It inhibits the production of </a:t>
            </a:r>
            <a:r>
              <a:rPr lang="en-US" b="0" i="0" u="sng" dirty="0">
                <a:effectLst/>
                <a:latin typeface="Arial" panose="020B0604020202020204" pitchFamily="34" charset="0"/>
                <a:hlinkClick r:id="rId8"/>
              </a:rPr>
              <a:t>glucagon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, the hormone that increases </a:t>
            </a:r>
            <a:r>
              <a:rPr lang="en-US" b="0" i="0" u="none" strike="noStrike" dirty="0">
                <a:effectLst/>
                <a:latin typeface="Arial" panose="020B0604020202020204" pitchFamily="34" charset="0"/>
                <a:hlinkClick r:id="rId9" tooltip="Glycogenolysis"/>
              </a:rPr>
              <a:t>glycogenolysis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(release of stored carbohydrate from the liver) and </a:t>
            </a:r>
            <a:r>
              <a:rPr lang="en-US" b="0" i="0" u="none" strike="noStrike" dirty="0">
                <a:effectLst/>
                <a:latin typeface="Arial" panose="020B0604020202020204" pitchFamily="34" charset="0"/>
                <a:hlinkClick r:id="rId10" tooltip="Gluconeogenesis"/>
              </a:rPr>
              <a:t>gluconeogenesis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(synthesis of new glucose). It reduces food intake by lowering appetite and slowing down digestion in the stomach,</a:t>
            </a:r>
            <a:r>
              <a:rPr lang="en-US" b="0" i="0" u="none" strike="noStrike" baseline="30000" dirty="0">
                <a:solidFill>
                  <a:srgbClr val="202122"/>
                </a:solidFill>
                <a:effectLst/>
                <a:latin typeface="Arial" panose="020B0604020202020204" pitchFamily="34" charset="0"/>
                <a:hlinkClick r:id="rId11"/>
              </a:rPr>
              <a:t>[22]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helping reduce body weight.</a:t>
            </a:r>
            <a:r>
              <a:rPr lang="en-US" b="0" i="0" u="none" strike="noStrike" baseline="30000" dirty="0">
                <a:solidFill>
                  <a:srgbClr val="202122"/>
                </a:solidFill>
                <a:effectLst/>
                <a:latin typeface="Arial" panose="020B0604020202020204" pitchFamily="34" charset="0"/>
                <a:hlinkClick r:id="rId12"/>
              </a:rPr>
              <a:t>[39]</a:t>
            </a:r>
            <a:r>
              <a:rPr lang="en-US" b="0" i="0" u="none" strike="noStrike" baseline="30000" dirty="0">
                <a:solidFill>
                  <a:srgbClr val="202122"/>
                </a:solidFill>
                <a:effectLst/>
                <a:latin typeface="Arial" panose="020B0604020202020204" pitchFamily="34" charset="0"/>
                <a:hlinkClick r:id="rId13"/>
              </a:rPr>
              <a:t>[40]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91296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BA2FC0-531F-9272-2516-4713624EF5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5748" y="1"/>
            <a:ext cx="11404879" cy="793820"/>
          </a:xfrm>
        </p:spPr>
        <p:txBody>
          <a:bodyPr/>
          <a:lstStyle/>
          <a:p>
            <a:r>
              <a:rPr lang="en-US" dirty="0" err="1">
                <a:solidFill>
                  <a:srgbClr val="202122"/>
                </a:solidFill>
                <a:latin typeface="Arial" panose="020B0604020202020204" pitchFamily="34" charset="0"/>
              </a:rPr>
              <a:t>Semaglutide</a:t>
            </a:r>
            <a:r>
              <a:rPr lang="en-US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en-US" dirty="0">
                <a:solidFill>
                  <a:srgbClr val="202122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 </a:t>
            </a:r>
            <a:r>
              <a:rPr lang="en-US" dirty="0">
                <a:solidFill>
                  <a:srgbClr val="202122"/>
                </a:solidFill>
                <a:latin typeface="Arial Narrow" panose="020B0606020202030204" pitchFamily="34" charset="0"/>
              </a:rPr>
              <a:t>chemically similar to human GLP-1</a:t>
            </a:r>
            <a:endParaRPr lang="en-US" dirty="0">
              <a:latin typeface="Arial Narrow" panose="020B060602020203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DF10AD-8BD9-797C-9CC0-FB8F7F1A69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9376" y="1105320"/>
            <a:ext cx="10444423" cy="5275384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The first six </a:t>
            </a:r>
            <a:r>
              <a:rPr lang="en-US" b="0" i="0" u="none" strike="noStrike" dirty="0">
                <a:solidFill>
                  <a:srgbClr val="202122"/>
                </a:solidFill>
                <a:effectLst/>
                <a:latin typeface="Arial" panose="020B0604020202020204" pitchFamily="34" charset="0"/>
                <a:hlinkClick r:id="rId2" tooltip="Amino acid"/>
              </a:rPr>
              <a:t>amino acids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of GLP-1 are missing.</a:t>
            </a:r>
            <a:r>
              <a:rPr lang="en-US" b="0" i="0" u="none" strike="noStrike" baseline="30000" dirty="0">
                <a:solidFill>
                  <a:srgbClr val="202122"/>
                </a:solidFill>
                <a:effectLst/>
                <a:latin typeface="Arial" panose="020B0604020202020204" pitchFamily="34" charset="0"/>
                <a:hlinkClick r:id="rId3"/>
              </a:rPr>
              <a:t>[41]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</a:t>
            </a:r>
          </a:p>
          <a:p>
            <a:pPr algn="l"/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Substitutions are made at GLP positions 8 and 34 (</a:t>
            </a:r>
            <a:r>
              <a:rPr lang="en-US" b="0" i="0" dirty="0" err="1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semaglutide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 positions 2 and 28), where </a:t>
            </a:r>
            <a:r>
              <a:rPr lang="en-US" b="0" i="0" u="none" strike="noStrike" dirty="0">
                <a:solidFill>
                  <a:srgbClr val="202122"/>
                </a:solidFill>
                <a:effectLst/>
                <a:latin typeface="Arial" panose="020B0604020202020204" pitchFamily="34" charset="0"/>
                <a:hlinkClick r:id="rId4" tooltip="Alanine"/>
              </a:rPr>
              <a:t>alanine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and </a:t>
            </a:r>
            <a:r>
              <a:rPr lang="en-US" b="0" i="0" u="none" strike="noStrike" dirty="0">
                <a:solidFill>
                  <a:srgbClr val="202122"/>
                </a:solidFill>
                <a:effectLst/>
                <a:latin typeface="Arial" panose="020B0604020202020204" pitchFamily="34" charset="0"/>
                <a:hlinkClick r:id="rId5" tooltip="Lysine"/>
              </a:rPr>
              <a:t>lysine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are replaced by </a:t>
            </a:r>
            <a:r>
              <a:rPr lang="en-US" b="0" i="0" u="none" strike="noStrike" dirty="0">
                <a:solidFill>
                  <a:srgbClr val="202122"/>
                </a:solidFill>
                <a:effectLst/>
                <a:latin typeface="Arial" panose="020B0604020202020204" pitchFamily="34" charset="0"/>
                <a:hlinkClick r:id="rId6" tooltip="2-aminoisobutyric acid"/>
              </a:rPr>
              <a:t>2-aminoisobutyric acid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and </a:t>
            </a:r>
            <a:r>
              <a:rPr lang="en-US" b="0" i="0" u="none" strike="noStrike" dirty="0">
                <a:solidFill>
                  <a:srgbClr val="202122"/>
                </a:solidFill>
                <a:effectLst/>
                <a:latin typeface="Arial" panose="020B0604020202020204" pitchFamily="34" charset="0"/>
                <a:hlinkClick r:id="rId7" tooltip="Arginine"/>
              </a:rPr>
              <a:t>arginine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, respectively.</a:t>
            </a:r>
            <a:r>
              <a:rPr lang="en-US" b="0" i="0" u="none" strike="noStrike" baseline="30000" dirty="0">
                <a:solidFill>
                  <a:srgbClr val="202122"/>
                </a:solidFill>
                <a:effectLst/>
                <a:latin typeface="Arial" panose="020B0604020202020204" pitchFamily="34" charset="0"/>
                <a:hlinkClick r:id="rId3"/>
              </a:rPr>
              <a:t>[41]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</a:t>
            </a:r>
          </a:p>
          <a:p>
            <a:pPr algn="l"/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The substitution of the alanine prevents chemical breakdown by </a:t>
            </a:r>
            <a:r>
              <a:rPr lang="en-US" b="0" i="0" u="none" strike="noStrike" dirty="0">
                <a:solidFill>
                  <a:srgbClr val="202122"/>
                </a:solidFill>
                <a:effectLst/>
                <a:latin typeface="Arial" panose="020B0604020202020204" pitchFamily="34" charset="0"/>
                <a:hlinkClick r:id="rId8" tooltip="Dipeptidyl peptidase-4"/>
              </a:rPr>
              <a:t>dipeptidyl peptidase-4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.</a:t>
            </a:r>
            <a:r>
              <a:rPr lang="en-US" b="0" i="0" u="none" strike="noStrike" baseline="30000" dirty="0">
                <a:solidFill>
                  <a:srgbClr val="202122"/>
                </a:solidFill>
                <a:effectLst/>
                <a:latin typeface="Arial" panose="020B0604020202020204" pitchFamily="34" charset="0"/>
                <a:hlinkClick r:id="rId9"/>
              </a:rPr>
              <a:t>[42]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</a:t>
            </a:r>
          </a:p>
          <a:p>
            <a:pPr algn="l"/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The lysine at GLP position 26 (</a:t>
            </a:r>
            <a:r>
              <a:rPr lang="en-US" b="0" i="0" dirty="0" err="1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semaglutide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 position 20) has a long chain attached, ending with a chain of 18 carbon atoms and a </a:t>
            </a:r>
            <a:r>
              <a:rPr lang="en-US" b="0" i="0" u="none" strike="noStrike" dirty="0">
                <a:solidFill>
                  <a:srgbClr val="202122"/>
                </a:solidFill>
                <a:effectLst/>
                <a:latin typeface="Arial" panose="020B0604020202020204" pitchFamily="34" charset="0"/>
                <a:hlinkClick r:id="rId10" tooltip="Carboxyl group"/>
              </a:rPr>
              <a:t>carboxyl group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.</a:t>
            </a:r>
            <a:r>
              <a:rPr lang="en-US" b="0" i="0" u="none" strike="noStrike" baseline="30000" dirty="0">
                <a:solidFill>
                  <a:srgbClr val="202122"/>
                </a:solidFill>
                <a:effectLst/>
                <a:latin typeface="Arial" panose="020B0604020202020204" pitchFamily="34" charset="0"/>
                <a:hlinkClick r:id="rId9"/>
              </a:rPr>
              <a:t>[42]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</a:t>
            </a:r>
          </a:p>
          <a:p>
            <a:pPr algn="l"/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This increases the drug's binding to blood protein (albumin), which enables longer presence in the blood circulation.</a:t>
            </a:r>
            <a:r>
              <a:rPr lang="en-US" b="0" i="0" u="none" strike="noStrike" baseline="30000" dirty="0">
                <a:solidFill>
                  <a:srgbClr val="202122"/>
                </a:solidFill>
                <a:effectLst/>
                <a:latin typeface="Arial" panose="020B0604020202020204" pitchFamily="34" charset="0"/>
                <a:hlinkClick r:id="rId9"/>
              </a:rPr>
              <a:t>[42]</a:t>
            </a:r>
            <a:endParaRPr lang="en-US" b="0" i="0" dirty="0">
              <a:solidFill>
                <a:srgbClr val="202122"/>
              </a:solidFill>
              <a:effectLst/>
              <a:latin typeface="Arial" panose="020B0604020202020204" pitchFamily="34" charset="0"/>
            </a:endParaRPr>
          </a:p>
          <a:p>
            <a:pPr algn="l"/>
            <a:r>
              <a:rPr lang="en-US" b="0" i="0" dirty="0" err="1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Semaglutide's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en-US" b="0" i="0" u="none" strike="noStrike" dirty="0">
                <a:solidFill>
                  <a:srgbClr val="202122"/>
                </a:solidFill>
                <a:effectLst/>
                <a:latin typeface="Arial" panose="020B0604020202020204" pitchFamily="34" charset="0"/>
                <a:hlinkClick r:id="rId11" tooltip="Half-life"/>
              </a:rPr>
              <a:t>half-life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in the blood is about </a:t>
            </a:r>
            <a:r>
              <a:rPr lang="en-US" b="1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seven days 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(165–184 hours).</a:t>
            </a:r>
            <a:r>
              <a:rPr lang="en-US" b="0" i="0" u="none" strike="noStrike" baseline="30000" dirty="0">
                <a:solidFill>
                  <a:srgbClr val="202122"/>
                </a:solidFill>
                <a:effectLst/>
                <a:latin typeface="Arial" panose="020B0604020202020204" pitchFamily="34" charset="0"/>
                <a:hlinkClick r:id="rId12"/>
              </a:rPr>
              <a:t>[23]</a:t>
            </a:r>
            <a:r>
              <a:rPr lang="en-US" b="0" i="0" u="none" strike="noStrike" baseline="30000" dirty="0">
                <a:solidFill>
                  <a:srgbClr val="202122"/>
                </a:solidFill>
                <a:effectLst/>
                <a:latin typeface="Arial" panose="020B0604020202020204" pitchFamily="34" charset="0"/>
                <a:hlinkClick r:id="rId13"/>
              </a:rPr>
              <a:t>[43]</a:t>
            </a:r>
            <a:endParaRPr lang="en-US" b="0" i="0" dirty="0">
              <a:solidFill>
                <a:srgbClr val="202122"/>
              </a:solidFill>
              <a:effectLst/>
              <a:latin typeface="Arial" panose="020B060402020202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39589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CC2FB8-1A3F-F197-C909-70724685D7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73233B-6187-F800-78E2-E29FD46B40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Structure of Semaglutide">
            <a:extLst>
              <a:ext uri="{FF2B5EF4-FFF2-40B4-BE49-F238E27FC236}">
                <a16:creationId xmlns:a16="http://schemas.microsoft.com/office/drawing/2014/main" id="{9E8ABCBC-588C-BAD0-7374-9CBB7C1AF0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38325"/>
            <a:ext cx="12192000" cy="3179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85569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E975D8-D21F-14DC-4D76-6010519D53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542A52-EFFB-FC25-759C-F1ABF07067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undefined">
            <a:extLst>
              <a:ext uri="{FF2B5EF4-FFF2-40B4-BE49-F238E27FC236}">
                <a16:creationId xmlns:a16="http://schemas.microsoft.com/office/drawing/2014/main" id="{1AA8E690-6DB7-96CC-EE7D-6E9A52DA80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7306" y="1229981"/>
            <a:ext cx="7364762" cy="5472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53014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BC4F11-008E-6C4B-7129-2CAB868526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D86C27-B21F-AD8F-FC97-8C03E47D29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id="{CC2C971C-DDAF-33AB-0238-D3E73F9E54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1211" y="0"/>
            <a:ext cx="6858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175053D-0088-68E2-D757-64E01F8971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620" y="271306"/>
            <a:ext cx="4125988" cy="199332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8126AE1-1C30-0F19-FB6D-4C554650A9CD}"/>
              </a:ext>
            </a:extLst>
          </p:cNvPr>
          <p:cNvSpPr txBox="1"/>
          <p:nvPr/>
        </p:nvSpPr>
        <p:spPr>
          <a:xfrm>
            <a:off x="949569" y="3666800"/>
            <a:ext cx="2149551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spcBef>
                <a:spcPts val="1500"/>
              </a:spcBef>
              <a:spcAft>
                <a:spcPts val="750"/>
              </a:spcAft>
            </a:pPr>
            <a:r>
              <a:rPr lang="en-US" sz="4000" b="0" i="0" dirty="0">
                <a:solidFill>
                  <a:srgbClr val="333333"/>
                </a:solidFill>
                <a:effectLst/>
                <a:latin typeface="Helvetica Neue"/>
              </a:rPr>
              <a:t>7KI0</a:t>
            </a:r>
            <a:endParaRPr lang="en-US" b="0" i="0" dirty="0">
              <a:solidFill>
                <a:srgbClr val="333333"/>
              </a:solidFill>
              <a:effectLst/>
              <a:latin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28389320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87FC8D-0B75-4CCD-0DFF-DAE1D72941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Alzheimer's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F2BA4F-0701-90B6-6FFA-74D3352062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The study found that, compared to seven other anti-diabetic drugs, </a:t>
            </a:r>
            <a:r>
              <a:rPr lang="en-US" b="0" i="0" dirty="0" err="1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semaglutide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 was particularly effective in lowering the risk of Alzheimer's, as well as other GLP-1 medications.</a:t>
            </a:r>
            <a:r>
              <a:rPr lang="en-US" b="0" i="0" u="none" strike="noStrike" baseline="30000" dirty="0">
                <a:solidFill>
                  <a:srgbClr val="202122"/>
                </a:solidFill>
                <a:effectLst/>
                <a:latin typeface="Arial" panose="020B0604020202020204" pitchFamily="34" charset="0"/>
                <a:hlinkClick r:id="rId2"/>
              </a:rPr>
              <a:t>[61]</a:t>
            </a:r>
            <a:endParaRPr lang="en-US" b="0" i="0" dirty="0">
              <a:solidFill>
                <a:srgbClr val="202122"/>
              </a:solidFill>
              <a:effectLst/>
              <a:latin typeface="Arial" panose="020B0604020202020204" pitchFamily="34" charset="0"/>
            </a:endParaRPr>
          </a:p>
          <a:p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44689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7985</TotalTime>
  <Words>533</Words>
  <Application>Microsoft Office PowerPoint</Application>
  <PresentationFormat>Widescreen</PresentationFormat>
  <Paragraphs>30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Helvetica Neue</vt:lpstr>
      <vt:lpstr>Linux Libertine</vt:lpstr>
      <vt:lpstr>Arial</vt:lpstr>
      <vt:lpstr>Arial Narrow</vt:lpstr>
      <vt:lpstr>Calibri</vt:lpstr>
      <vt:lpstr>Calibri Light</vt:lpstr>
      <vt:lpstr>Office Theme</vt:lpstr>
      <vt:lpstr>Semaglutide (Wegovy)</vt:lpstr>
      <vt:lpstr>Semaglutide</vt:lpstr>
      <vt:lpstr>glucagon-like peptide-1 receptor agonist</vt:lpstr>
      <vt:lpstr>Mechanism of action</vt:lpstr>
      <vt:lpstr>Semaglutide  chemically similar to human GLP-1</vt:lpstr>
      <vt:lpstr>PowerPoint Presentation</vt:lpstr>
      <vt:lpstr>PowerPoint Presentation</vt:lpstr>
      <vt:lpstr>PowerPoint Presentation</vt:lpstr>
      <vt:lpstr>Alzheimer's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Bhak Jong</dc:creator>
  <cp:lastModifiedBy>Bhak Jong</cp:lastModifiedBy>
  <cp:revision>116</cp:revision>
  <dcterms:created xsi:type="dcterms:W3CDTF">2023-09-22T01:22:08Z</dcterms:created>
  <dcterms:modified xsi:type="dcterms:W3CDTF">2024-12-03T02:01:53Z</dcterms:modified>
</cp:coreProperties>
</file>