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4" r:id="rId2"/>
    <p:sldId id="275" r:id="rId3"/>
    <p:sldId id="276" r:id="rId4"/>
    <p:sldId id="277" r:id="rId5"/>
    <p:sldId id="278" r:id="rId6"/>
    <p:sldId id="279" r:id="rId7"/>
    <p:sldId id="280" r:id="rId8"/>
    <p:sldId id="281" r:id="rId9"/>
    <p:sldId id="282" r:id="rId10"/>
    <p:sldId id="283" r:id="rId11"/>
    <p:sldId id="257" r:id="rId12"/>
    <p:sldId id="258" r:id="rId13"/>
    <p:sldId id="259" r:id="rId14"/>
    <p:sldId id="261" r:id="rId15"/>
    <p:sldId id="256" r:id="rId16"/>
    <p:sldId id="262" r:id="rId17"/>
    <p:sldId id="264" r:id="rId18"/>
    <p:sldId id="263" r:id="rId19"/>
    <p:sldId id="267" r:id="rId20"/>
    <p:sldId id="265" r:id="rId21"/>
    <p:sldId id="266" r:id="rId22"/>
    <p:sldId id="268" r:id="rId23"/>
    <p:sldId id="270" r:id="rId24"/>
    <p:sldId id="272" r:id="rId25"/>
    <p:sldId id="271" r:id="rId26"/>
    <p:sldId id="284" r:id="rId27"/>
    <p:sldId id="27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0" autoAdjust="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E1ECC-55F5-48BB-9AF4-F80A6D5346A3}" type="datetimeFigureOut">
              <a:rPr lang="ru-RU" smtClean="0"/>
              <a:t>28.10.2016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C153F-CA99-4CCF-988F-B7538EA174DD}" type="slidenum">
              <a:rPr lang="ru-RU" smtClean="0"/>
              <a:t>‹#›</a:t>
            </a:fld>
            <a:endParaRPr lang="ru-RU"/>
          </a:p>
        </p:txBody>
      </p:sp>
    </p:spTree>
    <p:extLst>
      <p:ext uri="{BB962C8B-B14F-4D97-AF65-F5344CB8AC3E}">
        <p14:creationId xmlns:p14="http://schemas.microsoft.com/office/powerpoint/2010/main" val="166194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Genome_browser"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University_of_California,_Santa_Cru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ltLang="ko-KR" dirty="0" smtClean="0"/>
              <a:t>We need to understand cancer to control and ultimately conquer it. Many</a:t>
            </a:r>
            <a:r>
              <a:rPr lang="en-US" altLang="ko-KR" baseline="0" dirty="0" smtClean="0"/>
              <a:t> </a:t>
            </a:r>
            <a:r>
              <a:rPr lang="en-US" altLang="ko-KR" dirty="0" smtClean="0"/>
              <a:t>scientists are working hard to attack cancer where it starts — in our DNA.</a:t>
            </a:r>
          </a:p>
          <a:p>
            <a:r>
              <a:rPr lang="en-US" altLang="ko-KR" dirty="0" smtClean="0"/>
              <a:t>DNA, which stands for deoxyribonucleic acid, is the chemical carrying</a:t>
            </a:r>
          </a:p>
          <a:p>
            <a:r>
              <a:rPr lang="en-US" altLang="ko-KR" dirty="0" smtClean="0"/>
              <a:t>instructions that tell cells what to do. When those instructions have</a:t>
            </a:r>
          </a:p>
          <a:p>
            <a:r>
              <a:rPr lang="en-US" altLang="ko-KR" dirty="0" smtClean="0"/>
              <a:t>mistakes, cells may not function normally, including growing out of control</a:t>
            </a:r>
            <a:r>
              <a:rPr lang="en-US" altLang="ko-KR" baseline="0" dirty="0" smtClean="0"/>
              <a:t> </a:t>
            </a:r>
            <a:r>
              <a:rPr lang="en-US" altLang="ko-KR" dirty="0" smtClean="0"/>
              <a:t>to cause cancer.</a:t>
            </a:r>
            <a:endParaRPr lang="ko-KR" altLang="en-US" dirty="0"/>
          </a:p>
        </p:txBody>
      </p:sp>
      <p:sp>
        <p:nvSpPr>
          <p:cNvPr id="4" name="Номер слайда 3"/>
          <p:cNvSpPr>
            <a:spLocks noGrp="1"/>
          </p:cNvSpPr>
          <p:nvPr>
            <p:ph type="sldNum" sz="quarter" idx="10"/>
          </p:nvPr>
        </p:nvSpPr>
        <p:spPr/>
        <p:txBody>
          <a:bodyPr/>
          <a:lstStyle/>
          <a:p>
            <a:fld id="{63725EA9-98F7-4813-8408-55A1508AE7C4}" type="slidenum">
              <a:rPr lang="ko-KR" altLang="en-US" smtClean="0"/>
              <a:t>2</a:t>
            </a:fld>
            <a:endParaRPr lang="ko-KR" altLang="en-US"/>
          </a:p>
        </p:txBody>
      </p:sp>
    </p:spTree>
    <p:extLst>
      <p:ext uri="{BB962C8B-B14F-4D97-AF65-F5344CB8AC3E}">
        <p14:creationId xmlns:p14="http://schemas.microsoft.com/office/powerpoint/2010/main" val="155684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mutant allele frequency of each somatic mutation is shown. Each bar represents the average of the frequency yielded by the two technologies for a single primer pair and the error bars represent the standard deviation. Data were considered only if there were at least 200 reads from Illumina sequencing and at least 20 reads from 454 sequencing. </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21</a:t>
            </a:fld>
            <a:endParaRPr lang="ru-RU"/>
          </a:p>
        </p:txBody>
      </p:sp>
    </p:spTree>
    <p:extLst>
      <p:ext uri="{BB962C8B-B14F-4D97-AF65-F5344CB8AC3E}">
        <p14:creationId xmlns:p14="http://schemas.microsoft.com/office/powerpoint/2010/main" val="331974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Estimated somatic mutation rates scaling with size. Mutation rate estimates show that a 3.2-fold decrease enables an animal that is 1000× larger (and so with 1000× more stem cells) than a human to have the same cancer risk. The mutation rates shown in the plot resulted in cancer risk predictions for the given number of cells that best matched the estimates for human (i.e. 1.2 × 10</a:t>
            </a:r>
            <a:r>
              <a:rPr lang="en-US" sz="1200" b="0" i="0" kern="1200" baseline="300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 colonic stem cells) using the Calabrese–Shibata algebraic model.</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25</a:t>
            </a:fld>
            <a:endParaRPr lang="ru-RU"/>
          </a:p>
        </p:txBody>
      </p:sp>
    </p:spTree>
    <p:extLst>
      <p:ext uri="{BB962C8B-B14F-4D97-AF65-F5344CB8AC3E}">
        <p14:creationId xmlns:p14="http://schemas.microsoft.com/office/powerpoint/2010/main" val="400144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ltLang="ko-KR" dirty="0" smtClean="0"/>
              <a:t>the authors took a biopsy from the patient's breast tumor — and a blood sample as a normal control — at the time of initial surgery (Fig. 1). They also introduced cells from this biopsy into an </a:t>
            </a:r>
            <a:r>
              <a:rPr lang="en-US" altLang="ko-KR" dirty="0" err="1" smtClean="0"/>
              <a:t>immunodeficient</a:t>
            </a:r>
            <a:r>
              <a:rPr lang="en-US" altLang="ko-KR" dirty="0" smtClean="0"/>
              <a:t> mouse to produce a </a:t>
            </a:r>
            <a:r>
              <a:rPr lang="en-US" altLang="ko-KR" dirty="0" err="1" smtClean="0"/>
              <a:t>xenograft</a:t>
            </a:r>
            <a:r>
              <a:rPr lang="en-US" altLang="ko-KR" dirty="0" smtClean="0"/>
              <a:t> tumor. Eight months later, despite chemotherapy, the cancer had spread to the patient's brain, from which the authors also obtained a sample. They then performed whole-genome sequencing on all four samples — the patient's primary and secondary tumors, the mouse </a:t>
            </a:r>
            <a:r>
              <a:rPr lang="en-US" altLang="ko-KR" dirty="0" err="1" smtClean="0"/>
              <a:t>xenograft</a:t>
            </a:r>
            <a:r>
              <a:rPr lang="en-US" altLang="ko-KR" dirty="0" smtClean="0"/>
              <a:t> tumor and the patient's blood sample — to search for structural rearrangements in the genomes, abnormalities in the copy number of genomic regions, and mutations.</a:t>
            </a:r>
            <a:endParaRPr lang="ko-KR" altLang="en-US" dirty="0"/>
          </a:p>
        </p:txBody>
      </p:sp>
      <p:sp>
        <p:nvSpPr>
          <p:cNvPr id="4" name="Номер слайда 3"/>
          <p:cNvSpPr>
            <a:spLocks noGrp="1"/>
          </p:cNvSpPr>
          <p:nvPr>
            <p:ph type="sldNum" sz="quarter" idx="10"/>
          </p:nvPr>
        </p:nvSpPr>
        <p:spPr/>
        <p:txBody>
          <a:bodyPr/>
          <a:lstStyle/>
          <a:p>
            <a:fld id="{63725EA9-98F7-4813-8408-55A1508AE7C4}" type="slidenum">
              <a:rPr lang="ko-KR" altLang="en-US" smtClean="0"/>
              <a:t>10</a:t>
            </a:fld>
            <a:endParaRPr lang="ko-KR" altLang="en-US"/>
          </a:p>
        </p:txBody>
      </p:sp>
    </p:spTree>
    <p:extLst>
      <p:ext uri="{BB962C8B-B14F-4D97-AF65-F5344CB8AC3E}">
        <p14:creationId xmlns:p14="http://schemas.microsoft.com/office/powerpoint/2010/main" val="267391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disease also accounts for an elevated percentage of breast cancers in patients with African ancestry</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13</a:t>
            </a:fld>
            <a:endParaRPr lang="ru-RU"/>
          </a:p>
        </p:txBody>
      </p:sp>
    </p:spTree>
    <p:extLst>
      <p:ext uri="{BB962C8B-B14F-4D97-AF65-F5344CB8AC3E}">
        <p14:creationId xmlns:p14="http://schemas.microsoft.com/office/powerpoint/2010/main" val="76452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 transplantable </a:t>
            </a:r>
            <a:r>
              <a:rPr lang="en-US" dirty="0" err="1" smtClean="0"/>
              <a:t>humanin</a:t>
            </a:r>
            <a:r>
              <a:rPr lang="en-US" dirty="0" smtClean="0"/>
              <a:t>-mouse (HIM) xenograft </a:t>
            </a:r>
            <a:r>
              <a:rPr lang="en-US" dirty="0" err="1" smtClean="0"/>
              <a:t>tumour</a:t>
            </a:r>
            <a:r>
              <a:rPr lang="en-US" dirty="0" smtClean="0"/>
              <a:t> line was generated from a sample of her primary </a:t>
            </a:r>
            <a:r>
              <a:rPr lang="en-US" dirty="0" err="1" smtClean="0"/>
              <a:t>tumour</a:t>
            </a:r>
            <a:r>
              <a:rPr lang="en-US" dirty="0" smtClean="0"/>
              <a:t> biopsied before treatment</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15</a:t>
            </a:fld>
            <a:endParaRPr lang="ru-RU"/>
          </a:p>
        </p:txBody>
      </p:sp>
    </p:spTree>
    <p:extLst>
      <p:ext uri="{BB962C8B-B14F-4D97-AF65-F5344CB8AC3E}">
        <p14:creationId xmlns:p14="http://schemas.microsoft.com/office/powerpoint/2010/main" val="379224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 44-year-old African-American woman was diagnosed with an </a:t>
            </a:r>
            <a:r>
              <a:rPr lang="en-US" b="1" dirty="0" smtClean="0"/>
              <a:t>ERBB2-negative</a:t>
            </a:r>
            <a:r>
              <a:rPr lang="en-US" dirty="0" smtClean="0"/>
              <a:t> and </a:t>
            </a:r>
            <a:r>
              <a:rPr lang="en-US" b="1" dirty="0" smtClean="0"/>
              <a:t>ER-negative inflammatory </a:t>
            </a:r>
            <a:r>
              <a:rPr lang="en-US" dirty="0" smtClean="0"/>
              <a:t>breast cancer.</a:t>
            </a:r>
          </a:p>
          <a:p>
            <a:r>
              <a:rPr lang="en-US" dirty="0" smtClean="0"/>
              <a:t>*Using a paired-end sequencing strategy</a:t>
            </a:r>
          </a:p>
          <a:p>
            <a:r>
              <a:rPr lang="en-US" dirty="0" smtClean="0"/>
              <a:t>*</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16</a:t>
            </a:fld>
            <a:endParaRPr lang="ru-RU"/>
          </a:p>
        </p:txBody>
      </p:sp>
    </p:spTree>
    <p:extLst>
      <p:ext uri="{BB962C8B-B14F-4D97-AF65-F5344CB8AC3E}">
        <p14:creationId xmlns:p14="http://schemas.microsoft.com/office/powerpoint/2010/main" val="11351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SCID mutation has been transferred onto a non-obese diabetic background. Animals homozygous for the SCID mutation have impaired T and B cell lymphocyte development. The NOD background additionally results in deficient natural killer(NK)cell </a:t>
            </a:r>
            <a:r>
              <a:rPr lang="en-US" sz="1200" b="0" i="0" kern="1200" dirty="0" err="1" smtClean="0">
                <a:solidFill>
                  <a:schemeClr val="tx1"/>
                </a:solidFill>
                <a:effectLst/>
                <a:latin typeface="+mn-lt"/>
                <a:ea typeface="+mn-ea"/>
                <a:cs typeface="+mn-cs"/>
              </a:rPr>
              <a:t>functio</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17</a:t>
            </a:fld>
            <a:endParaRPr lang="ru-RU"/>
          </a:p>
        </p:txBody>
      </p:sp>
    </p:spTree>
    <p:extLst>
      <p:ext uri="{BB962C8B-B14F-4D97-AF65-F5344CB8AC3E}">
        <p14:creationId xmlns:p14="http://schemas.microsoft.com/office/powerpoint/2010/main" val="407959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*Putative somatic SNVs and </a:t>
            </a:r>
            <a:r>
              <a:rPr lang="en-US" dirty="0" err="1" smtClean="0"/>
              <a:t>indels</a:t>
            </a:r>
            <a:r>
              <a:rPr lang="en-US" dirty="0" smtClean="0"/>
              <a:t> that overlap with coding sequences, splice sites and RNA genes were included as ‘tier 1’</a:t>
            </a:r>
          </a:p>
          <a:p>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18</a:t>
            </a:fld>
            <a:endParaRPr lang="ru-RU"/>
          </a:p>
        </p:txBody>
      </p:sp>
    </p:spTree>
    <p:extLst>
      <p:ext uri="{BB962C8B-B14F-4D97-AF65-F5344CB8AC3E}">
        <p14:creationId xmlns:p14="http://schemas.microsoft.com/office/powerpoint/2010/main" val="411039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on-line </a:t>
            </a:r>
            <a:r>
              <a:rPr lang="en-US" sz="1200" b="0" i="0" u="none" strike="noStrike" kern="1200" dirty="0" smtClean="0">
                <a:solidFill>
                  <a:schemeClr val="tx1"/>
                </a:solidFill>
                <a:effectLst/>
                <a:latin typeface="+mn-lt"/>
                <a:ea typeface="+mn-ea"/>
                <a:cs typeface="+mn-cs"/>
                <a:hlinkClick r:id="rId3" tooltip="Genome browser"/>
              </a:rPr>
              <a:t>genome browser</a:t>
            </a:r>
            <a:r>
              <a:rPr lang="en-US" sz="1200" b="0" i="0" kern="1200" dirty="0" smtClean="0">
                <a:solidFill>
                  <a:schemeClr val="tx1"/>
                </a:solidFill>
                <a:effectLst/>
                <a:latin typeface="+mn-lt"/>
                <a:ea typeface="+mn-ea"/>
                <a:cs typeface="+mn-cs"/>
              </a:rPr>
              <a:t> hosted by the </a:t>
            </a:r>
            <a:r>
              <a:rPr lang="en-US" sz="1200" b="0" i="0" u="none" strike="noStrike" kern="1200" dirty="0" smtClean="0">
                <a:solidFill>
                  <a:schemeClr val="tx1"/>
                </a:solidFill>
                <a:effectLst/>
                <a:latin typeface="+mn-lt"/>
                <a:ea typeface="+mn-ea"/>
                <a:cs typeface="+mn-cs"/>
                <a:hlinkClick r:id="rId4" tooltip="University of California, Santa Cruz"/>
              </a:rPr>
              <a:t>University of California, Santa Cruz</a:t>
            </a:r>
            <a:r>
              <a:rPr lang="en-US" sz="1200" b="0" i="0" kern="1200" dirty="0" smtClean="0">
                <a:solidFill>
                  <a:schemeClr val="tx1"/>
                </a:solidFill>
                <a:effectLst/>
                <a:latin typeface="+mn-lt"/>
                <a:ea typeface="+mn-ea"/>
                <a:cs typeface="+mn-cs"/>
              </a:rPr>
              <a:t> (UCSC).It is an interactive website offering access to genome sequence data from a variety of vertebrate and invertebrate species and major model organisms, integrated with a large collection of aligned annotations</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19</a:t>
            </a:fld>
            <a:endParaRPr lang="ru-RU"/>
          </a:p>
        </p:txBody>
      </p:sp>
    </p:spTree>
    <p:extLst>
      <p:ext uri="{BB962C8B-B14F-4D97-AF65-F5344CB8AC3E}">
        <p14:creationId xmlns:p14="http://schemas.microsoft.com/office/powerpoint/2010/main" val="155964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55% (22 out of 40) of coding point mutations represent C*G-&gt;T*A transitions.</a:t>
            </a:r>
          </a:p>
          <a:p>
            <a:r>
              <a:rPr lang="en-US" dirty="0" smtClean="0"/>
              <a:t>*small-cell lung cancer cell line NCI-H2097 </a:t>
            </a:r>
          </a:p>
          <a:p>
            <a:r>
              <a:rPr lang="en-US" dirty="0" smtClean="0"/>
              <a:t>*melanoma cell line COLO-8298</a:t>
            </a:r>
          </a:p>
          <a:p>
            <a:r>
              <a:rPr lang="en-US" dirty="0" smtClean="0"/>
              <a:t>*This is consistent with the higher A*T content in non-coding sequences than in coding sequences.</a:t>
            </a:r>
          </a:p>
          <a:p>
            <a:r>
              <a:rPr lang="en-US" dirty="0" smtClean="0"/>
              <a:t>*e three classes of guanine mutations occurring at </a:t>
            </a:r>
            <a:r>
              <a:rPr lang="en-US" dirty="0" err="1" smtClean="0"/>
              <a:t>CpG</a:t>
            </a:r>
            <a:r>
              <a:rPr lang="en-US" dirty="0" smtClean="0"/>
              <a:t> dinucleotides in primary </a:t>
            </a:r>
            <a:r>
              <a:rPr lang="en-US" dirty="0" err="1" smtClean="0"/>
              <a:t>tumour</a:t>
            </a:r>
            <a:r>
              <a:rPr lang="en-US" dirty="0" smtClean="0"/>
              <a:t>, brain metastasis and xenograft and found that the frequencies of GRA mutations are 27.54%, 27.60% and 28.05% in each respective </a:t>
            </a:r>
            <a:r>
              <a:rPr lang="en-US" dirty="0" err="1" smtClean="0"/>
              <a:t>tumour</a:t>
            </a:r>
            <a:endParaRPr lang="ru-RU" dirty="0"/>
          </a:p>
        </p:txBody>
      </p:sp>
      <p:sp>
        <p:nvSpPr>
          <p:cNvPr id="4" name="Номер слайда 3"/>
          <p:cNvSpPr>
            <a:spLocks noGrp="1"/>
          </p:cNvSpPr>
          <p:nvPr>
            <p:ph type="sldNum" sz="quarter" idx="10"/>
          </p:nvPr>
        </p:nvSpPr>
        <p:spPr/>
        <p:txBody>
          <a:bodyPr/>
          <a:lstStyle/>
          <a:p>
            <a:fld id="{CE1C153F-CA99-4CCF-988F-B7538EA174DD}" type="slidenum">
              <a:rPr lang="ru-RU" smtClean="0"/>
              <a:t>20</a:t>
            </a:fld>
            <a:endParaRPr lang="ru-RU"/>
          </a:p>
        </p:txBody>
      </p:sp>
    </p:spTree>
    <p:extLst>
      <p:ext uri="{BB962C8B-B14F-4D97-AF65-F5344CB8AC3E}">
        <p14:creationId xmlns:p14="http://schemas.microsoft.com/office/powerpoint/2010/main" val="3351078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320621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BE0D3-8A14-4114-9C57-FA43A5BF538E}" type="datetimeFigureOut">
              <a:rPr lang="ru-RU" smtClean="0"/>
              <a:t>28.10.2016</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112047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349507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99486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242909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0BE0D3-8A14-4114-9C57-FA43A5BF538E}" type="datetimeFigureOut">
              <a:rPr lang="ru-RU" smtClean="0"/>
              <a:t>28.10.2016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218260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0BE0D3-8A14-4114-9C57-FA43A5BF538E}" type="datetimeFigureOut">
              <a:rPr lang="ru-RU" smtClean="0"/>
              <a:t>28.10.2016</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334377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9625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302690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74119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BE0D3-8A14-4114-9C57-FA43A5BF538E}" type="datetimeFigureOut">
              <a:rPr lang="ru-RU" smtClean="0"/>
              <a:t>28.10.2016</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330313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0BE0D3-8A14-4114-9C57-FA43A5BF538E}" type="datetimeFigureOut">
              <a:rPr lang="ru-RU" smtClean="0"/>
              <a:t>28.10.2016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161812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0BE0D3-8A14-4114-9C57-FA43A5BF538E}" type="datetimeFigureOut">
              <a:rPr lang="ru-RU" smtClean="0"/>
              <a:t>28.10.2016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195841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40BE0D3-8A14-4114-9C57-FA43A5BF538E}" type="datetimeFigureOut">
              <a:rPr lang="ru-RU" smtClean="0"/>
              <a:t>28.10.2016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231125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BE0D3-8A14-4114-9C57-FA43A5BF538E}" type="datetimeFigureOut">
              <a:rPr lang="ru-RU" smtClean="0"/>
              <a:t>28.10.2016</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61707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BE0D3-8A14-4114-9C57-FA43A5BF538E}" type="datetimeFigureOut">
              <a:rPr lang="ru-RU" smtClean="0"/>
              <a:t>28.10.2016</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280351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BE0D3-8A14-4114-9C57-FA43A5BF538E}" type="datetimeFigureOut">
              <a:rPr lang="ru-RU" smtClean="0"/>
              <a:t>28.10.2016</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E32781-A787-4D90-8C0B-140F0F5375A7}" type="slidenum">
              <a:rPr lang="ru-RU" smtClean="0"/>
              <a:t>‹#›</a:t>
            </a:fld>
            <a:endParaRPr lang="ru-RU"/>
          </a:p>
        </p:txBody>
      </p:sp>
    </p:spTree>
    <p:extLst>
      <p:ext uri="{BB962C8B-B14F-4D97-AF65-F5344CB8AC3E}">
        <p14:creationId xmlns:p14="http://schemas.microsoft.com/office/powerpoint/2010/main" val="80605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40BE0D3-8A14-4114-9C57-FA43A5BF538E}" type="datetimeFigureOut">
              <a:rPr lang="ru-RU" smtClean="0"/>
              <a:t>28.10.2016</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5E32781-A787-4D90-8C0B-140F0F5375A7}" type="slidenum">
              <a:rPr lang="ru-RU" smtClean="0"/>
              <a:t>‹#›</a:t>
            </a:fld>
            <a:endParaRPr lang="ru-RU"/>
          </a:p>
        </p:txBody>
      </p:sp>
    </p:spTree>
    <p:extLst>
      <p:ext uri="{BB962C8B-B14F-4D97-AF65-F5344CB8AC3E}">
        <p14:creationId xmlns:p14="http://schemas.microsoft.com/office/powerpoint/2010/main" val="89511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genome.wustl.edu/articles/detail/tgi-tier-annot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altLang="ko-KR" dirty="0"/>
              <a:t/>
            </a:r>
            <a:br>
              <a:rPr lang="en-US" altLang="ko-KR" dirty="0"/>
            </a:br>
            <a:r>
              <a:rPr lang="en-US" altLang="ko-KR" dirty="0"/>
              <a:t/>
            </a:r>
            <a:br>
              <a:rPr lang="en-US" altLang="ko-KR" dirty="0"/>
            </a:br>
            <a:r>
              <a:rPr lang="en-US" altLang="ko-KR" dirty="0"/>
              <a:t>Cancer: Genomics of metastasis</a:t>
            </a:r>
            <a:endParaRPr lang="ko-KR" altLang="en-US" dirty="0"/>
          </a:p>
        </p:txBody>
      </p:sp>
      <p:sp>
        <p:nvSpPr>
          <p:cNvPr id="3" name="Подзаголовок 2"/>
          <p:cNvSpPr>
            <a:spLocks noGrp="1"/>
          </p:cNvSpPr>
          <p:nvPr>
            <p:ph type="subTitle" idx="1"/>
          </p:nvPr>
        </p:nvSpPr>
        <p:spPr/>
        <p:txBody>
          <a:bodyPr/>
          <a:lstStyle/>
          <a:p>
            <a:endParaRPr lang="en-US" altLang="ko-KR" dirty="0" smtClean="0"/>
          </a:p>
          <a:p>
            <a:endParaRPr lang="en-US" altLang="ko-KR" dirty="0"/>
          </a:p>
          <a:p>
            <a:endParaRPr lang="ko-KR" altLang="en-US" dirty="0"/>
          </a:p>
        </p:txBody>
      </p:sp>
    </p:spTree>
    <p:extLst>
      <p:ext uri="{BB962C8B-B14F-4D97-AF65-F5344CB8AC3E}">
        <p14:creationId xmlns:p14="http://schemas.microsoft.com/office/powerpoint/2010/main" val="159166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ko-KR" sz="1800" b="1" dirty="0"/>
              <a:t>Breast cancer: </a:t>
            </a:r>
            <a:r>
              <a:rPr lang="en-US" altLang="ko-KR" sz="1800" dirty="0"/>
              <a:t>absence of the ERBB2 protein and of estrogen and progesterone receptors</a:t>
            </a:r>
            <a:endParaRPr lang="ko-KR" altLang="en-US" sz="18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1696" y="2422535"/>
            <a:ext cx="8761413" cy="4435465"/>
          </a:xfrm>
        </p:spPr>
      </p:pic>
    </p:spTree>
    <p:extLst>
      <p:ext uri="{BB962C8B-B14F-4D97-AF65-F5344CB8AC3E}">
        <p14:creationId xmlns:p14="http://schemas.microsoft.com/office/powerpoint/2010/main" val="3765372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l="17149" t="8078" r="18506" b="5783"/>
          <a:stretch/>
        </p:blipFill>
        <p:spPr>
          <a:xfrm>
            <a:off x="1050878" y="1583140"/>
            <a:ext cx="8925635" cy="4601909"/>
          </a:xfrm>
          <a:prstGeom prst="rect">
            <a:avLst/>
          </a:prstGeom>
        </p:spPr>
      </p:pic>
      <p:sp>
        <p:nvSpPr>
          <p:cNvPr id="4" name="TextBox 3"/>
          <p:cNvSpPr txBox="1"/>
          <p:nvPr/>
        </p:nvSpPr>
        <p:spPr>
          <a:xfrm>
            <a:off x="1050878" y="778667"/>
            <a:ext cx="8333752" cy="1200329"/>
          </a:xfrm>
          <a:prstGeom prst="rect">
            <a:avLst/>
          </a:prstGeom>
          <a:noFill/>
        </p:spPr>
        <p:txBody>
          <a:bodyPr wrap="square" rtlCol="0">
            <a:spAutoFit/>
          </a:bodyPr>
          <a:lstStyle/>
          <a:p>
            <a:r>
              <a:rPr lang="en-US" sz="2400" b="1" dirty="0" smtClean="0">
                <a:solidFill>
                  <a:srgbClr val="FFFF00"/>
                </a:solidFill>
                <a:latin typeface="Arial" panose="020B0604020202020204" pitchFamily="34" charset="0"/>
                <a:cs typeface="Arial" panose="020B0604020202020204" pitchFamily="34" charset="0"/>
              </a:rPr>
              <a:t>GENOME REMODELLING IN A BASAL-LIKE BREAST CANCER METASTASIS AND XENOGRAFT</a:t>
            </a:r>
          </a:p>
          <a:p>
            <a:endParaRPr lang="ru-RU"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54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reast cancer types dc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66" y="1392071"/>
            <a:ext cx="3797897" cy="3220872"/>
          </a:xfrm>
          <a:prstGeom prst="rect">
            <a:avLst/>
          </a:prstGeom>
          <a:noFill/>
          <a:extLst>
            <a:ext uri="{909E8E84-426E-40DD-AFC4-6F175D3DCCD1}">
              <a14:hiddenFill xmlns:a14="http://schemas.microsoft.com/office/drawing/2010/main">
                <a:solidFill>
                  <a:srgbClr val="FFFFFF"/>
                </a:solidFill>
              </a14:hiddenFill>
            </a:ext>
          </a:extLst>
        </p:spPr>
      </p:pic>
      <p:sp>
        <p:nvSpPr>
          <p:cNvPr id="4" name="Подзаголовок 3"/>
          <p:cNvSpPr>
            <a:spLocks noGrp="1"/>
          </p:cNvSpPr>
          <p:nvPr>
            <p:ph type="subTitle" idx="1"/>
          </p:nvPr>
        </p:nvSpPr>
        <p:spPr>
          <a:xfrm>
            <a:off x="977534" y="749118"/>
            <a:ext cx="8825658" cy="738488"/>
          </a:xfrm>
        </p:spPr>
        <p:txBody>
          <a:bodyPr>
            <a:normAutofit/>
          </a:bodyPr>
          <a:lstStyle/>
          <a:p>
            <a:r>
              <a:rPr lang="en-US" sz="3200" dirty="0" smtClean="0">
                <a:solidFill>
                  <a:srgbClr val="FFFF00"/>
                </a:solidFill>
                <a:latin typeface="Arial" panose="020B0604020202020204" pitchFamily="34" charset="0"/>
                <a:cs typeface="Arial" panose="020B0604020202020204" pitchFamily="34" charset="0"/>
              </a:rPr>
              <a:t>About Breast Cancer</a:t>
            </a:r>
            <a:endParaRPr lang="ru-RU" sz="3200" dirty="0">
              <a:solidFill>
                <a:srgbClr val="FFFF00"/>
              </a:solidFill>
              <a:latin typeface="Arial" panose="020B0604020202020204" pitchFamily="34" charset="0"/>
              <a:cs typeface="Arial" panose="020B0604020202020204" pitchFamily="34" charset="0"/>
            </a:endParaRPr>
          </a:p>
        </p:txBody>
      </p:sp>
      <p:pic>
        <p:nvPicPr>
          <p:cNvPr id="2054" name="Picture 6" descr="Types of ce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099" y="846162"/>
            <a:ext cx="4752236" cy="4954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2974" y="4790365"/>
            <a:ext cx="4847685" cy="1200329"/>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Basal-like breast cancer is characterized by the absence of </a:t>
            </a:r>
            <a:r>
              <a:rPr lang="en-US" dirty="0" err="1" smtClean="0">
                <a:solidFill>
                  <a:schemeClr val="bg1"/>
                </a:solidFill>
                <a:latin typeface="Arial" panose="020B0604020202020204" pitchFamily="34" charset="0"/>
                <a:cs typeface="Arial" panose="020B0604020202020204" pitchFamily="34" charset="0"/>
              </a:rPr>
              <a:t>oestrogen</a:t>
            </a:r>
            <a:r>
              <a:rPr lang="en-US" dirty="0" smtClean="0">
                <a:solidFill>
                  <a:schemeClr val="bg1"/>
                </a:solidFill>
                <a:latin typeface="Arial" panose="020B0604020202020204" pitchFamily="34" charset="0"/>
                <a:cs typeface="Arial" panose="020B0604020202020204" pitchFamily="34" charset="0"/>
              </a:rPr>
              <a:t> receptor (ER) expression, the lack of ERBB2 gene amplification, and a high mitotic index</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40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29031" y="5117910"/>
            <a:ext cx="8825658" cy="657368"/>
          </a:xfrm>
        </p:spPr>
        <p:txBody>
          <a:bodyPr>
            <a:normAutofit/>
          </a:bodyPr>
          <a:lstStyle/>
          <a:p>
            <a:r>
              <a:rPr lang="en-US" cap="none" dirty="0" smtClean="0">
                <a:solidFill>
                  <a:schemeClr val="bg1"/>
                </a:solidFill>
                <a:latin typeface="Arial" panose="020B0604020202020204" pitchFamily="34" charset="0"/>
                <a:cs typeface="Arial" panose="020B0604020202020204" pitchFamily="34" charset="0"/>
              </a:rPr>
              <a:t>Cross-section of a duct shows loss of epithelial integrity and ductal filling across the different stages of breast cancer.</a:t>
            </a:r>
            <a:endParaRPr lang="ru-RU" cap="none" dirty="0">
              <a:solidFill>
                <a:schemeClr val="bg1"/>
              </a:solidFill>
              <a:latin typeface="Arial" panose="020B0604020202020204" pitchFamily="34" charset="0"/>
              <a:cs typeface="Arial" panose="020B0604020202020204" pitchFamily="34" charset="0"/>
            </a:endParaRPr>
          </a:p>
        </p:txBody>
      </p:sp>
      <p:pic>
        <p:nvPicPr>
          <p:cNvPr id="4098" name="Picture 2" descr="Картинки по запросу basal cells in breast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31" y="1053476"/>
            <a:ext cx="7828366" cy="388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17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91181" y="1147075"/>
            <a:ext cx="8825658" cy="1978262"/>
          </a:xfrm>
        </p:spPr>
        <p:txBody>
          <a:bodyPr>
            <a:noAutofit/>
          </a:bodyPr>
          <a:lstStyle/>
          <a:p>
            <a:r>
              <a:rPr lang="en-US" dirty="0" smtClean="0">
                <a:solidFill>
                  <a:schemeClr val="bg1"/>
                </a:solidFill>
                <a:latin typeface="Arial" panose="020B0604020202020204" pitchFamily="34" charset="0"/>
                <a:cs typeface="Arial" panose="020B0604020202020204" pitchFamily="34" charset="0"/>
              </a:rPr>
              <a:t> </a:t>
            </a:r>
            <a:endParaRPr lang="ru-RU" dirty="0">
              <a:solidFill>
                <a:schemeClr val="bg1"/>
              </a:solidFill>
              <a:latin typeface="Arial" panose="020B0604020202020204" pitchFamily="34" charset="0"/>
              <a:cs typeface="Arial" panose="020B0604020202020204" pitchFamily="34" charset="0"/>
            </a:endParaRPr>
          </a:p>
        </p:txBody>
      </p:sp>
      <p:sp>
        <p:nvSpPr>
          <p:cNvPr id="4" name="Овал 3"/>
          <p:cNvSpPr/>
          <p:nvPr/>
        </p:nvSpPr>
        <p:spPr>
          <a:xfrm>
            <a:off x="846162" y="1147075"/>
            <a:ext cx="5240739" cy="245659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T</a:t>
            </a:r>
            <a:r>
              <a:rPr lang="en-US" dirty="0" smtClean="0">
                <a:solidFill>
                  <a:schemeClr val="bg1"/>
                </a:solidFill>
                <a:latin typeface="Arial" panose="020B0604020202020204" pitchFamily="34" charset="0"/>
                <a:cs typeface="Arial" panose="020B0604020202020204" pitchFamily="34" charset="0"/>
              </a:rPr>
              <a:t>he fatal metastatic process is driven by mutations that occur after the tumor cells arrive at the distant site</a:t>
            </a:r>
            <a:endParaRPr lang="ru-RU" dirty="0"/>
          </a:p>
        </p:txBody>
      </p:sp>
      <p:sp>
        <p:nvSpPr>
          <p:cNvPr id="6" name="Овал 5"/>
          <p:cNvSpPr/>
          <p:nvPr/>
        </p:nvSpPr>
        <p:spPr>
          <a:xfrm>
            <a:off x="6378768" y="3384644"/>
            <a:ext cx="4975167" cy="245659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T</a:t>
            </a:r>
            <a:r>
              <a:rPr lang="en-US" dirty="0" smtClean="0">
                <a:solidFill>
                  <a:schemeClr val="bg1"/>
                </a:solidFill>
                <a:latin typeface="Arial" panose="020B0604020202020204" pitchFamily="34" charset="0"/>
                <a:cs typeface="Arial" panose="020B0604020202020204" pitchFamily="34" charset="0"/>
              </a:rPr>
              <a:t>he primary tumor generates cells with a complete repertoire of somatic mutations required for metastatic growth</a:t>
            </a:r>
            <a:endParaRPr lang="ru-RU" dirty="0"/>
          </a:p>
        </p:txBody>
      </p:sp>
      <p:sp>
        <p:nvSpPr>
          <p:cNvPr id="7" name="TextBox 6"/>
          <p:cNvSpPr txBox="1"/>
          <p:nvPr/>
        </p:nvSpPr>
        <p:spPr>
          <a:xfrm>
            <a:off x="5119734" y="2989191"/>
            <a:ext cx="1259034" cy="2400657"/>
          </a:xfrm>
          <a:prstGeom prst="rect">
            <a:avLst/>
          </a:prstGeom>
          <a:noFill/>
        </p:spPr>
        <p:txBody>
          <a:bodyPr wrap="square" rtlCol="0">
            <a:spAutoFit/>
          </a:bodyPr>
          <a:lstStyle/>
          <a:p>
            <a:r>
              <a:rPr lang="en-US" sz="15000" dirty="0" smtClean="0">
                <a:solidFill>
                  <a:srgbClr val="FF0000"/>
                </a:solidFill>
                <a:latin typeface="Arial" panose="020B0604020202020204" pitchFamily="34" charset="0"/>
                <a:cs typeface="Arial" panose="020B0604020202020204" pitchFamily="34" charset="0"/>
              </a:rPr>
              <a:t>?</a:t>
            </a:r>
            <a:endParaRPr lang="ru-RU" sz="1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39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ure.com/nature/journal/v464/n7291/images/464989a-f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23" y="1650547"/>
            <a:ext cx="8391590" cy="4248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0878" y="778667"/>
            <a:ext cx="8333752" cy="707886"/>
          </a:xfrm>
          <a:prstGeom prst="rect">
            <a:avLst/>
          </a:prstGeom>
          <a:noFill/>
        </p:spPr>
        <p:txBody>
          <a:bodyPr wrap="square" rtlCol="0">
            <a:spAutoFit/>
          </a:bodyPr>
          <a:lstStyle/>
          <a:p>
            <a:r>
              <a:rPr lang="en-US" sz="2000" b="1" dirty="0" smtClean="0">
                <a:solidFill>
                  <a:srgbClr val="FFFF00"/>
                </a:solidFill>
                <a:latin typeface="Arial" panose="020B0604020202020204" pitchFamily="34" charset="0"/>
                <a:cs typeface="Arial" panose="020B0604020202020204" pitchFamily="34" charset="0"/>
              </a:rPr>
              <a:t>COVERING ALL THE BASES IN METASTATIC ASSESSMENT</a:t>
            </a:r>
          </a:p>
          <a:p>
            <a:endParaRPr lang="ru-RU" sz="2000" b="1" dirty="0">
              <a:solidFill>
                <a:srgbClr val="FFFF00"/>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3586051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893698" y="873037"/>
            <a:ext cx="8825658" cy="861420"/>
          </a:xfrm>
        </p:spPr>
        <p:txBody>
          <a:bodyPr>
            <a:normAutofit/>
          </a:bodyPr>
          <a:lstStyle/>
          <a:p>
            <a:r>
              <a:rPr lang="en-US" sz="2800" dirty="0">
                <a:solidFill>
                  <a:srgbClr val="FFFF00"/>
                </a:solidFill>
                <a:latin typeface="Arial" panose="020B0604020202020204" pitchFamily="34" charset="0"/>
                <a:cs typeface="Arial" panose="020B0604020202020204" pitchFamily="34" charset="0"/>
              </a:rPr>
              <a:t>Sequence coverage and mutation analysis</a:t>
            </a:r>
            <a:endParaRPr lang="ru-RU" sz="2800" dirty="0">
              <a:solidFill>
                <a:srgbClr val="FFFF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3"/>
          <a:srcRect l="20104" t="39237" r="29921" b="32986"/>
          <a:stretch/>
        </p:blipFill>
        <p:spPr>
          <a:xfrm>
            <a:off x="1015999" y="1734457"/>
            <a:ext cx="9474928" cy="2960915"/>
          </a:xfrm>
          <a:prstGeom prst="rect">
            <a:avLst/>
          </a:prstGeom>
        </p:spPr>
      </p:pic>
      <p:sp>
        <p:nvSpPr>
          <p:cNvPr id="5" name="TextBox 4"/>
          <p:cNvSpPr txBox="1"/>
          <p:nvPr/>
        </p:nvSpPr>
        <p:spPr>
          <a:xfrm>
            <a:off x="893698" y="4979012"/>
            <a:ext cx="9474928"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bg1"/>
                </a:solidFill>
                <a:latin typeface="Arial" panose="020B0604020202020204" pitchFamily="34" charset="0"/>
                <a:cs typeface="Arial" panose="020B0604020202020204" pitchFamily="34" charset="0"/>
              </a:rPr>
              <a:t>comparing single nucleotide variants (SNVs) detected by MAQ5 with single nucleotide polymorphisms (SNPs) genotyped using Illumina 1M duo arrays for all tissues excluding the xenograft.</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67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64343" y="1930400"/>
            <a:ext cx="9681028" cy="3416320"/>
          </a:xfrm>
          <a:prstGeom prst="rect">
            <a:avLst/>
          </a:prstGeom>
        </p:spPr>
        <p:txBody>
          <a:bodyPr wrap="square">
            <a:spAutoFit/>
          </a:bodyPr>
          <a:lstStyle/>
          <a:p>
            <a:pPr marL="285750" indent="-28575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The mapping rates of NOD/SCID data to human and mouse C57BL/6 reference sequences were 3.17% and 95.85%, respectively.</a:t>
            </a:r>
          </a:p>
          <a:p>
            <a:pPr marL="285750" indent="-28575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On the basis of pathology review, the </a:t>
            </a:r>
            <a:r>
              <a:rPr lang="en-US" sz="2400" dirty="0" err="1" smtClean="0">
                <a:solidFill>
                  <a:schemeClr val="bg1"/>
                </a:solidFill>
                <a:latin typeface="Arial" panose="020B0604020202020204" pitchFamily="34" charset="0"/>
                <a:cs typeface="Arial" panose="020B0604020202020204" pitchFamily="34" charset="0"/>
              </a:rPr>
              <a:t>tumour</a:t>
            </a:r>
            <a:r>
              <a:rPr lang="en-US" sz="2400" dirty="0" smtClean="0">
                <a:solidFill>
                  <a:schemeClr val="bg1"/>
                </a:solidFill>
                <a:latin typeface="Arial" panose="020B0604020202020204" pitchFamily="34" charset="0"/>
                <a:cs typeface="Arial" panose="020B0604020202020204" pitchFamily="34" charset="0"/>
              </a:rPr>
              <a:t> cellularity estimates were 70% for the primary </a:t>
            </a:r>
            <a:r>
              <a:rPr lang="en-US" sz="2400" dirty="0" err="1" smtClean="0">
                <a:solidFill>
                  <a:schemeClr val="bg1"/>
                </a:solidFill>
                <a:latin typeface="Arial" panose="020B0604020202020204" pitchFamily="34" charset="0"/>
                <a:cs typeface="Arial" panose="020B0604020202020204" pitchFamily="34" charset="0"/>
              </a:rPr>
              <a:t>tumour</a:t>
            </a:r>
            <a:r>
              <a:rPr lang="en-US" sz="2400" dirty="0" smtClean="0">
                <a:solidFill>
                  <a:schemeClr val="bg1"/>
                </a:solidFill>
                <a:latin typeface="Arial" panose="020B0604020202020204" pitchFamily="34" charset="0"/>
                <a:cs typeface="Arial" panose="020B0604020202020204" pitchFamily="34" charset="0"/>
              </a:rPr>
              <a:t> and 90% for both the brain metastasis and xenograft.</a:t>
            </a:r>
          </a:p>
          <a:p>
            <a:pPr marL="285750" indent="-285750" algn="just">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A total of 50 somatic sites, including 28 missense, 11 silent, 2 splice site, 1 RNA, 1 nonsense, 4 insertions and 3 deletions, were validated in at least one of the three </a:t>
            </a:r>
            <a:r>
              <a:rPr lang="en-US" sz="2400" dirty="0" err="1" smtClean="0">
                <a:solidFill>
                  <a:schemeClr val="bg1"/>
                </a:solidFill>
                <a:latin typeface="Arial" panose="020B0604020202020204" pitchFamily="34" charset="0"/>
                <a:cs typeface="Arial" panose="020B0604020202020204" pitchFamily="34" charset="0"/>
              </a:rPr>
              <a:t>tumour</a:t>
            </a:r>
            <a:r>
              <a:rPr lang="en-US" sz="2400" dirty="0" smtClean="0">
                <a:solidFill>
                  <a:schemeClr val="bg1"/>
                </a:solidFill>
                <a:latin typeface="Arial" panose="020B0604020202020204" pitchFamily="34" charset="0"/>
                <a:cs typeface="Arial" panose="020B0604020202020204" pitchFamily="34" charset="0"/>
              </a:rPr>
              <a:t> genomes.</a:t>
            </a:r>
            <a:endParaRPr lang="ru-RU"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014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22727" y="698866"/>
            <a:ext cx="8825658" cy="607420"/>
          </a:xfrm>
        </p:spPr>
        <p:txBody>
          <a:bodyPr>
            <a:normAutofit/>
          </a:bodyPr>
          <a:lstStyle/>
          <a:p>
            <a:r>
              <a:rPr lang="en-US" sz="2400" dirty="0">
                <a:solidFill>
                  <a:srgbClr val="FFFF00"/>
                </a:solidFill>
                <a:latin typeface="Arial" panose="020B0604020202020204" pitchFamily="34" charset="0"/>
                <a:cs typeface="Arial" panose="020B0604020202020204" pitchFamily="34" charset="0"/>
              </a:rPr>
              <a:t>The process for selecting somatic mutations</a:t>
            </a:r>
            <a:endParaRPr lang="ru-RU" sz="2400"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3"/>
          <a:srcRect l="20440" t="15824" r="22445" b="13542"/>
          <a:stretch/>
        </p:blipFill>
        <p:spPr>
          <a:xfrm>
            <a:off x="922727" y="1117601"/>
            <a:ext cx="9293835" cy="5138057"/>
          </a:xfrm>
          <a:prstGeom prst="rect">
            <a:avLst/>
          </a:prstGeom>
        </p:spPr>
      </p:pic>
    </p:spTree>
    <p:extLst>
      <p:ext uri="{BB962C8B-B14F-4D97-AF65-F5344CB8AC3E}">
        <p14:creationId xmlns:p14="http://schemas.microsoft.com/office/powerpoint/2010/main" val="51071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125925" y="1468122"/>
            <a:ext cx="9513045" cy="4177935"/>
          </a:xfrm>
        </p:spPr>
        <p:txBody>
          <a:bodyPr>
            <a:normAutofit/>
          </a:bodyPr>
          <a:lstStyle/>
          <a:p>
            <a:r>
              <a:rPr lang="en-US" sz="2100" b="1" dirty="0">
                <a:solidFill>
                  <a:schemeClr val="bg1"/>
                </a:solidFill>
                <a:latin typeface="Arial" panose="020B0604020202020204" pitchFamily="34" charset="0"/>
                <a:cs typeface="Arial" panose="020B0604020202020204" pitchFamily="34" charset="0"/>
              </a:rPr>
              <a:t>For many of our cancer papers, we subdivide the human genomes into tiers and categorize somatic mutations by which tier they fall </a:t>
            </a:r>
            <a:r>
              <a:rPr lang="en-US" sz="2100" b="1" dirty="0" smtClean="0">
                <a:solidFill>
                  <a:schemeClr val="bg1"/>
                </a:solidFill>
                <a:latin typeface="Arial" panose="020B0604020202020204" pitchFamily="34" charset="0"/>
                <a:cs typeface="Arial" panose="020B0604020202020204" pitchFamily="34" charset="0"/>
              </a:rPr>
              <a:t>in</a:t>
            </a:r>
            <a:r>
              <a:rPr lang="en-US" sz="2100" b="1" dirty="0">
                <a:solidFill>
                  <a:schemeClr val="bg1"/>
                </a:solidFill>
                <a:latin typeface="Arial" panose="020B0604020202020204" pitchFamily="34" charset="0"/>
                <a:cs typeface="Arial" panose="020B0604020202020204" pitchFamily="34" charset="0"/>
              </a:rPr>
              <a:t>:</a:t>
            </a:r>
            <a:endParaRPr lang="en-US" sz="2100" b="1"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cap="none" dirty="0" smtClean="0">
                <a:solidFill>
                  <a:srgbClr val="FFFF00"/>
                </a:solidFill>
                <a:latin typeface="Arial" panose="020B0604020202020204" pitchFamily="34" charset="0"/>
                <a:cs typeface="Arial" panose="020B0604020202020204" pitchFamily="34" charset="0"/>
              </a:rPr>
              <a:t>Tier 1</a:t>
            </a:r>
            <a:r>
              <a:rPr lang="en-US" b="1" cap="none" dirty="0" smtClean="0">
                <a:solidFill>
                  <a:schemeClr val="bg1"/>
                </a:solidFill>
                <a:latin typeface="Arial" panose="020B0604020202020204" pitchFamily="34" charset="0"/>
                <a:cs typeface="Arial" panose="020B0604020202020204" pitchFamily="34" charset="0"/>
              </a:rPr>
              <a:t>:</a:t>
            </a:r>
            <a:r>
              <a:rPr lang="en-US" cap="none" dirty="0" smtClean="0">
                <a:solidFill>
                  <a:schemeClr val="bg1"/>
                </a:solidFill>
                <a:latin typeface="Arial" panose="020B0604020202020204" pitchFamily="34" charset="0"/>
                <a:cs typeface="Arial" panose="020B0604020202020204" pitchFamily="34" charset="0"/>
              </a:rPr>
              <a:t> all variants in the coding regions of annotated exons, canonical splice sites, and RNA genes.</a:t>
            </a:r>
          </a:p>
          <a:p>
            <a:pPr marL="285750" indent="-285750">
              <a:buFont typeface="Wingdings" panose="05000000000000000000" pitchFamily="2" charset="2"/>
              <a:buChar char="v"/>
            </a:pPr>
            <a:r>
              <a:rPr lang="en-US" b="1" cap="none" dirty="0" smtClean="0">
                <a:solidFill>
                  <a:srgbClr val="FFFF00"/>
                </a:solidFill>
                <a:latin typeface="Arial" panose="020B0604020202020204" pitchFamily="34" charset="0"/>
                <a:cs typeface="Arial" panose="020B0604020202020204" pitchFamily="34" charset="0"/>
              </a:rPr>
              <a:t>Tier 2: </a:t>
            </a:r>
            <a:r>
              <a:rPr lang="en-US" cap="none" dirty="0" smtClean="0">
                <a:solidFill>
                  <a:schemeClr val="bg1"/>
                </a:solidFill>
                <a:latin typeface="Arial" panose="020B0604020202020204" pitchFamily="34" charset="0"/>
                <a:cs typeface="Arial" panose="020B0604020202020204" pitchFamily="34" charset="0"/>
              </a:rPr>
              <a:t>all variants in conserved genomic regions and all variants in regulatory non-repeat masked regions annotated by UCSC annotation.</a:t>
            </a:r>
          </a:p>
          <a:p>
            <a:pPr marL="285750" indent="-285750">
              <a:buFont typeface="Wingdings" panose="05000000000000000000" pitchFamily="2" charset="2"/>
              <a:buChar char="v"/>
            </a:pPr>
            <a:r>
              <a:rPr lang="en-US" b="1" cap="none" dirty="0" smtClean="0">
                <a:solidFill>
                  <a:srgbClr val="FFFF00"/>
                </a:solidFill>
                <a:latin typeface="Arial" panose="020B0604020202020204" pitchFamily="34" charset="0"/>
                <a:cs typeface="Arial" panose="020B0604020202020204" pitchFamily="34" charset="0"/>
              </a:rPr>
              <a:t>Tier 3:</a:t>
            </a:r>
            <a:r>
              <a:rPr lang="en-US" cap="none" dirty="0" smtClean="0">
                <a:solidFill>
                  <a:schemeClr val="bg1"/>
                </a:solidFill>
                <a:latin typeface="Arial" panose="020B0604020202020204" pitchFamily="34" charset="0"/>
                <a:cs typeface="Arial" panose="020B0604020202020204" pitchFamily="34" charset="0"/>
              </a:rPr>
              <a:t> variants in non-repeat masked regions</a:t>
            </a:r>
            <a:br>
              <a:rPr lang="en-US" cap="none" dirty="0" smtClean="0">
                <a:solidFill>
                  <a:schemeClr val="bg1"/>
                </a:solidFill>
                <a:latin typeface="Arial" panose="020B0604020202020204" pitchFamily="34" charset="0"/>
                <a:cs typeface="Arial" panose="020B0604020202020204" pitchFamily="34" charset="0"/>
              </a:rPr>
            </a:br>
            <a:endParaRPr lang="en-US" cap="none"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cap="none" dirty="0" smtClean="0">
                <a:solidFill>
                  <a:srgbClr val="FFFF00"/>
                </a:solidFill>
                <a:latin typeface="Arial" panose="020B0604020202020204" pitchFamily="34" charset="0"/>
                <a:cs typeface="Arial" panose="020B0604020202020204" pitchFamily="34" charset="0"/>
              </a:rPr>
              <a:t>Tier 4</a:t>
            </a:r>
            <a:r>
              <a:rPr lang="en-US" cap="none" dirty="0" smtClean="0">
                <a:solidFill>
                  <a:schemeClr val="bg1"/>
                </a:solidFill>
                <a:latin typeface="Arial" panose="020B0604020202020204" pitchFamily="34" charset="0"/>
                <a:cs typeface="Arial" panose="020B0604020202020204" pitchFamily="34" charset="0"/>
              </a:rPr>
              <a:t>: all remaining </a:t>
            </a:r>
            <a:r>
              <a:rPr lang="en-US" cap="none" dirty="0" err="1" smtClean="0">
                <a:solidFill>
                  <a:schemeClr val="bg1"/>
                </a:solidFill>
                <a:latin typeface="Arial" panose="020B0604020202020204" pitchFamily="34" charset="0"/>
                <a:cs typeface="Arial" panose="020B0604020202020204" pitchFamily="34" charset="0"/>
              </a:rPr>
              <a:t>snvs</a:t>
            </a:r>
            <a:endParaRPr lang="en-US" cap="none"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079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ko-KR" dirty="0"/>
              <a:t>The Connection Between Cancer and DNA</a:t>
            </a:r>
            <a:r>
              <a:rPr lang="en-US" altLang="ko-KR" dirty="0"/>
              <a:t/>
            </a:r>
            <a:br>
              <a:rPr lang="en-US" altLang="ko-KR" dirty="0"/>
            </a:br>
            <a:endParaRPr lang="ko-KR" altLang="en-US" dirty="0"/>
          </a:p>
        </p:txBody>
      </p:sp>
      <p:sp>
        <p:nvSpPr>
          <p:cNvPr id="3" name="Объект 2"/>
          <p:cNvSpPr>
            <a:spLocks noGrp="1"/>
          </p:cNvSpPr>
          <p:nvPr>
            <p:ph idx="1"/>
          </p:nvPr>
        </p:nvSpPr>
        <p:spPr>
          <a:xfrm>
            <a:off x="1010831" y="2377318"/>
            <a:ext cx="9310914" cy="4342797"/>
          </a:xfrm>
        </p:spPr>
        <p:txBody>
          <a:bodyPr>
            <a:normAutofit/>
          </a:bodyPr>
          <a:lstStyle/>
          <a:p>
            <a:pPr marL="0" indent="0">
              <a:buNone/>
            </a:pPr>
            <a:r>
              <a:rPr lang="en-US" altLang="ko-KR" dirty="0"/>
              <a:t>One person dies from cancer each minute in the United States. That’s </a:t>
            </a:r>
            <a:r>
              <a:rPr lang="en-US" altLang="ko-KR" dirty="0" smtClean="0"/>
              <a:t>1,500 deaths </a:t>
            </a:r>
            <a:r>
              <a:rPr lang="en-US" altLang="ko-KR" dirty="0"/>
              <a:t>each day. As the population ages, this number is expected to increase</a:t>
            </a:r>
            <a:r>
              <a:rPr lang="en-US" altLang="ko-KR" dirty="0" smtClean="0"/>
              <a:t>.</a:t>
            </a:r>
          </a:p>
          <a:p>
            <a:pPr marL="0" indent="0">
              <a:buNone/>
            </a:pPr>
            <a:endParaRPr lang="en-US" altLang="ko-KR" dirty="0" smtClean="0"/>
          </a:p>
          <a:p>
            <a:pPr marL="0" indent="0">
              <a:buNone/>
            </a:pPr>
            <a:endParaRPr lang="en-US" altLang="ko-KR" dirty="0"/>
          </a:p>
          <a:p>
            <a:pPr marL="0" indent="0">
              <a:buNone/>
            </a:pPr>
            <a:endParaRPr lang="en-US" altLang="ko-KR" dirty="0" smtClean="0"/>
          </a:p>
          <a:p>
            <a:pPr marL="0" indent="0">
              <a:buNone/>
            </a:pPr>
            <a:endParaRPr lang="en-US" altLang="ko-KR" dirty="0"/>
          </a:p>
          <a:p>
            <a:pPr marL="0" indent="0">
              <a:buNone/>
            </a:pPr>
            <a:endParaRPr lang="en-US" altLang="ko-KR" dirty="0" smtClean="0"/>
          </a:p>
          <a:p>
            <a:pPr marL="0" indent="0">
              <a:buNone/>
            </a:pPr>
            <a:endParaRPr lang="en-US" altLang="ko-KR" dirty="0" smtClean="0"/>
          </a:p>
          <a:p>
            <a:pPr marL="0" indent="0">
              <a:buNone/>
            </a:pPr>
            <a:r>
              <a:rPr lang="en-US" altLang="ko-KR" dirty="0" smtClean="0"/>
              <a:t>Cancer-causing </a:t>
            </a:r>
            <a:r>
              <a:rPr lang="en-US" altLang="ko-KR" dirty="0"/>
              <a:t>changes in DNA</a:t>
            </a:r>
            <a:r>
              <a:rPr lang="en-US" altLang="ko-KR" dirty="0" smtClean="0"/>
              <a:t>, </a:t>
            </a:r>
            <a:r>
              <a:rPr lang="en-US" altLang="ko-KR" dirty="0"/>
              <a:t>mutations, can be </a:t>
            </a:r>
            <a:r>
              <a:rPr lang="en-US" altLang="ko-KR" dirty="0" smtClean="0"/>
              <a:t>inherited, but </a:t>
            </a:r>
            <a:r>
              <a:rPr lang="en-US" altLang="ko-KR" dirty="0"/>
              <a:t>most are acquired throughout life. They may be caused by </a:t>
            </a:r>
            <a:r>
              <a:rPr lang="en-US" altLang="ko-KR" dirty="0" smtClean="0"/>
              <a:t>environmental factors</a:t>
            </a:r>
            <a:r>
              <a:rPr lang="en-US" altLang="ko-KR" dirty="0"/>
              <a:t>, such as chemicals, or from lifestyle choices, such as smoking.</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9" y="3050313"/>
            <a:ext cx="5473077" cy="2446057"/>
          </a:xfrm>
          <a:prstGeom prst="rect">
            <a:avLst/>
          </a:prstGeom>
        </p:spPr>
      </p:pic>
    </p:spTree>
    <p:extLst>
      <p:ext uri="{BB962C8B-B14F-4D97-AF65-F5344CB8AC3E}">
        <p14:creationId xmlns:p14="http://schemas.microsoft.com/office/powerpoint/2010/main" val="140216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66269" y="756923"/>
            <a:ext cx="8825658" cy="636448"/>
          </a:xfrm>
        </p:spPr>
        <p:txBody>
          <a:bodyPr>
            <a:noAutofit/>
          </a:bodyPr>
          <a:lstStyle/>
          <a:p>
            <a:r>
              <a:rPr lang="en-US" sz="2400" dirty="0">
                <a:solidFill>
                  <a:srgbClr val="FFFF00"/>
                </a:solidFill>
                <a:latin typeface="Arial" panose="020B0604020202020204" pitchFamily="34" charset="0"/>
                <a:cs typeface="Arial" panose="020B0604020202020204" pitchFamily="34" charset="0"/>
              </a:rPr>
              <a:t>Mutation spectrum in basal breast </a:t>
            </a:r>
            <a:r>
              <a:rPr lang="en-US" sz="2800" dirty="0" smtClean="0">
                <a:solidFill>
                  <a:srgbClr val="FFFF00"/>
                </a:solidFill>
                <a:latin typeface="Arial" panose="020B0604020202020204" pitchFamily="34" charset="0"/>
                <a:cs typeface="Arial" panose="020B0604020202020204" pitchFamily="34" charset="0"/>
              </a:rPr>
              <a:t>tumor</a:t>
            </a:r>
            <a:endParaRPr lang="ru-RU" sz="2400"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3"/>
          <a:srcRect l="9953" t="35070" r="11068" b="17708"/>
          <a:stretch/>
        </p:blipFill>
        <p:spPr>
          <a:xfrm>
            <a:off x="806611" y="1524000"/>
            <a:ext cx="10276115" cy="4122058"/>
          </a:xfrm>
          <a:prstGeom prst="rect">
            <a:avLst/>
          </a:prstGeom>
        </p:spPr>
      </p:pic>
      <p:pic>
        <p:nvPicPr>
          <p:cNvPr id="13314" name="Picture 2" descr="http://www.nature.com/nature/journal/v464/n7291/images/nature08989-f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10" y="1524000"/>
            <a:ext cx="10276115" cy="291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2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850155" y="771437"/>
            <a:ext cx="8825658" cy="549363"/>
          </a:xfrm>
        </p:spPr>
        <p:txBody>
          <a:bodyPr>
            <a:normAutofit/>
          </a:bodyPr>
          <a:lstStyle/>
          <a:p>
            <a:r>
              <a:rPr lang="en-US" sz="2800" b="1" dirty="0">
                <a:solidFill>
                  <a:srgbClr val="FFFF00"/>
                </a:solidFill>
                <a:latin typeface="Arial" panose="020B0604020202020204" pitchFamily="34" charset="0"/>
                <a:cs typeface="Arial" panose="020B0604020202020204" pitchFamily="34" charset="0"/>
              </a:rPr>
              <a:t>Distribution of mutations among </a:t>
            </a:r>
            <a:r>
              <a:rPr lang="en-US" sz="2800" b="1" dirty="0" smtClean="0">
                <a:solidFill>
                  <a:srgbClr val="FFFF00"/>
                </a:solidFill>
                <a:latin typeface="Arial" panose="020B0604020202020204" pitchFamily="34" charset="0"/>
                <a:cs typeface="Arial" panose="020B0604020202020204" pitchFamily="34" charset="0"/>
              </a:rPr>
              <a:t>tumors</a:t>
            </a:r>
            <a:endParaRPr lang="ru-RU" sz="2800" b="1"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850155" y="1667301"/>
            <a:ext cx="1063064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Of the 50 validated point mutations and small </a:t>
            </a:r>
            <a:r>
              <a:rPr lang="en-US" sz="2400" dirty="0" err="1" smtClean="0">
                <a:solidFill>
                  <a:schemeClr val="bg1"/>
                </a:solidFill>
                <a:latin typeface="Arial" panose="020B0604020202020204" pitchFamily="34" charset="0"/>
                <a:cs typeface="Arial" panose="020B0604020202020204" pitchFamily="34" charset="0"/>
              </a:rPr>
              <a:t>indels</a:t>
            </a:r>
            <a:r>
              <a:rPr lang="en-US" sz="2400" dirty="0" smtClean="0">
                <a:solidFill>
                  <a:schemeClr val="bg1"/>
                </a:solidFill>
                <a:latin typeface="Arial" panose="020B0604020202020204" pitchFamily="34" charset="0"/>
                <a:cs typeface="Arial" panose="020B0604020202020204" pitchFamily="34" charset="0"/>
              </a:rPr>
              <a:t>, 48 are detectable in all three tumors</a:t>
            </a:r>
            <a:endParaRPr lang="ru-RU" sz="2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966270" y="2844800"/>
            <a:ext cx="9260114" cy="2308324"/>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These 48 sites consist of:</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20 sites with relatively comparable frequencies across tumors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26 sites significantly enriched (false discovery rate (FDR) # 0.05) in the metastasis and/or xenograft</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two sites with significant enrichment (FDR # 0.05) in the primary tumor</a:t>
            </a:r>
            <a:endParaRPr lang="ru-R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111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pic>
        <p:nvPicPr>
          <p:cNvPr id="10242" name="Picture 2" descr="http://www.nature.com/nature/journal/v464/n7291/images/nature08989-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045028"/>
            <a:ext cx="7445830" cy="50219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58630" y="1509486"/>
            <a:ext cx="328022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Mutations highly enriched in metastasis and/or xenograft</a:t>
            </a:r>
          </a:p>
          <a:p>
            <a:pPr marL="285750" indent="-28575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De novo mutations identified in the metastasis (missense mutation SNED1, with a mutant allele frequency of 37%; the other was a silent mutation (N2483) in FLNC).</a:t>
            </a:r>
          </a:p>
          <a:p>
            <a:pPr marL="285750" indent="-285750">
              <a:buFont typeface="Arial" panose="020B0604020202020204" pitchFamily="34" charset="0"/>
              <a:buChar char="•"/>
            </a:pPr>
            <a:r>
              <a:rPr lang="en-US" sz="2000" dirty="0" smtClean="0">
                <a:solidFill>
                  <a:srgbClr val="FFFF00"/>
                </a:solidFill>
                <a:latin typeface="Arial" panose="020B0604020202020204" pitchFamily="34" charset="0"/>
                <a:cs typeface="Arial" panose="020B0604020202020204" pitchFamily="34" charset="0"/>
              </a:rPr>
              <a:t>Elevated copy number alterations in metastasis and xenograft</a:t>
            </a:r>
          </a:p>
        </p:txBody>
      </p:sp>
    </p:spTree>
    <p:extLst>
      <p:ext uri="{BB962C8B-B14F-4D97-AF65-F5344CB8AC3E}">
        <p14:creationId xmlns:p14="http://schemas.microsoft.com/office/powerpoint/2010/main" val="592289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864669" y="698866"/>
            <a:ext cx="9121160" cy="546824"/>
          </a:xfrm>
        </p:spPr>
        <p:txBody>
          <a:bodyPr>
            <a:noAutofit/>
          </a:bodyPr>
          <a:lstStyle/>
          <a:p>
            <a:r>
              <a:rPr lang="en-US" sz="2000" dirty="0">
                <a:solidFill>
                  <a:srgbClr val="FFFF00"/>
                </a:solidFill>
                <a:latin typeface="Arial" panose="020B0604020202020204" pitchFamily="34" charset="0"/>
                <a:cs typeface="Arial" panose="020B0604020202020204" pitchFamily="34" charset="0"/>
              </a:rPr>
              <a:t>Common and unique structural variations in three </a:t>
            </a:r>
            <a:r>
              <a:rPr lang="en-US" sz="2000" dirty="0" smtClean="0">
                <a:solidFill>
                  <a:srgbClr val="FFFF00"/>
                </a:solidFill>
                <a:latin typeface="Arial" panose="020B0604020202020204" pitchFamily="34" charset="0"/>
                <a:cs typeface="Arial" panose="020B0604020202020204" pitchFamily="34" charset="0"/>
              </a:rPr>
              <a:t>tumors</a:t>
            </a:r>
            <a:endParaRPr lang="ru-RU" sz="2000"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2"/>
          <a:srcRect l="16534" t="9474" r="17762" b="6796"/>
          <a:stretch/>
        </p:blipFill>
        <p:spPr>
          <a:xfrm>
            <a:off x="864669" y="1144090"/>
            <a:ext cx="10029372" cy="4981136"/>
          </a:xfrm>
          <a:prstGeom prst="rect">
            <a:avLst/>
          </a:prstGeom>
        </p:spPr>
      </p:pic>
    </p:spTree>
    <p:extLst>
      <p:ext uri="{BB962C8B-B14F-4D97-AF65-F5344CB8AC3E}">
        <p14:creationId xmlns:p14="http://schemas.microsoft.com/office/powerpoint/2010/main" val="3517994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821126" y="756923"/>
            <a:ext cx="8825658" cy="861420"/>
          </a:xfrm>
        </p:spPr>
        <p:txBody>
          <a:bodyPr>
            <a:normAutofit/>
          </a:bodyPr>
          <a:lstStyle/>
          <a:p>
            <a:r>
              <a:rPr lang="en-US" sz="3200" dirty="0">
                <a:solidFill>
                  <a:srgbClr val="FFFF00"/>
                </a:solidFill>
                <a:latin typeface="Arial" panose="020B0604020202020204" pitchFamily="34" charset="0"/>
                <a:cs typeface="Arial" panose="020B0604020202020204" pitchFamily="34" charset="0"/>
              </a:rPr>
              <a:t>Discussion</a:t>
            </a:r>
            <a:endParaRPr lang="ru-RU" sz="3200"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1035956" y="1386115"/>
            <a:ext cx="9835244" cy="1015663"/>
          </a:xfrm>
          <a:prstGeom prst="rect">
            <a:avLst/>
          </a:prstGeom>
          <a:noFill/>
        </p:spPr>
        <p:txBody>
          <a:bodyPr wrap="square" rtlCol="0">
            <a:spAutoFit/>
          </a:bodyPr>
          <a:lstStyle/>
          <a:p>
            <a:pPr marL="342900" indent="-342900">
              <a:buFont typeface="Wingdings" panose="05000000000000000000" pitchFamily="2" charset="2"/>
              <a:buChar char="v"/>
            </a:pPr>
            <a:r>
              <a:rPr lang="en-US" sz="2000" dirty="0">
                <a:solidFill>
                  <a:schemeClr val="bg1"/>
                </a:solidFill>
                <a:latin typeface="Arial" panose="020B0604020202020204" pitchFamily="34" charset="0"/>
                <a:cs typeface="Arial" panose="020B0604020202020204" pitchFamily="34" charset="0"/>
              </a:rPr>
              <a:t>I</a:t>
            </a:r>
            <a:r>
              <a:rPr lang="en-US" sz="2000" dirty="0" smtClean="0">
                <a:solidFill>
                  <a:schemeClr val="bg1"/>
                </a:solidFill>
                <a:latin typeface="Arial" panose="020B0604020202020204" pitchFamily="34" charset="0"/>
                <a:cs typeface="Arial" panose="020B0604020202020204" pitchFamily="34" charset="0"/>
              </a:rPr>
              <a:t>dentified </a:t>
            </a:r>
            <a:r>
              <a:rPr lang="en-US" sz="2000" dirty="0" smtClean="0">
                <a:solidFill>
                  <a:srgbClr val="FFFF00"/>
                </a:solidFill>
                <a:latin typeface="Arial" panose="020B0604020202020204" pitchFamily="34" charset="0"/>
                <a:cs typeface="Arial" panose="020B0604020202020204" pitchFamily="34" charset="0"/>
              </a:rPr>
              <a:t>50 novel</a:t>
            </a:r>
            <a:r>
              <a:rPr lang="en-US" sz="2000" dirty="0" smtClean="0">
                <a:solidFill>
                  <a:schemeClr val="bg1"/>
                </a:solidFill>
                <a:latin typeface="Arial" panose="020B0604020202020204" pitchFamily="34" charset="0"/>
                <a:cs typeface="Arial" panose="020B0604020202020204" pitchFamily="34" charset="0"/>
              </a:rPr>
              <a:t> somatic point mutations and small </a:t>
            </a:r>
            <a:r>
              <a:rPr lang="en-US" sz="2000" dirty="0" err="1" smtClean="0">
                <a:solidFill>
                  <a:schemeClr val="bg1"/>
                </a:solidFill>
                <a:latin typeface="Arial" panose="020B0604020202020204" pitchFamily="34" charset="0"/>
                <a:cs typeface="Arial" panose="020B0604020202020204" pitchFamily="34" charset="0"/>
              </a:rPr>
              <a:t>indels</a:t>
            </a:r>
            <a:r>
              <a:rPr lang="en-US" sz="2000" dirty="0" smtClean="0">
                <a:solidFill>
                  <a:schemeClr val="bg1"/>
                </a:solidFill>
                <a:latin typeface="Arial" panose="020B0604020202020204" pitchFamily="34" charset="0"/>
                <a:cs typeface="Arial" panose="020B0604020202020204" pitchFamily="34" charset="0"/>
              </a:rPr>
              <a:t> in coding sequences, RNA genes and splice sites as well as </a:t>
            </a:r>
            <a:r>
              <a:rPr lang="en-US" sz="2000" dirty="0" smtClean="0">
                <a:solidFill>
                  <a:srgbClr val="FFFF00"/>
                </a:solidFill>
                <a:latin typeface="Arial" panose="020B0604020202020204" pitchFamily="34" charset="0"/>
                <a:cs typeface="Arial" panose="020B0604020202020204" pitchFamily="34" charset="0"/>
              </a:rPr>
              <a:t>28 large deletions, 6 inversions and 7 translocations.</a:t>
            </a:r>
            <a:endParaRPr lang="ru-RU" sz="2000"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821126" y="2247535"/>
            <a:ext cx="10180703" cy="3477875"/>
          </a:xfrm>
          <a:prstGeom prst="rect">
            <a:avLst/>
          </a:prstGeom>
          <a:noFill/>
        </p:spPr>
        <p:txBody>
          <a:bodyPr wrap="square" rtlCol="0">
            <a:spAutoFit/>
          </a:bodyPr>
          <a:lstStyle/>
          <a:p>
            <a:pPr marL="342900" indent="-342900">
              <a:buFont typeface="Wingdings" panose="05000000000000000000" pitchFamily="2" charset="2"/>
              <a:buChar char="v"/>
            </a:pPr>
            <a:r>
              <a:rPr lang="en-US" sz="2000" dirty="0" smtClean="0">
                <a:solidFill>
                  <a:schemeClr val="bg1"/>
                </a:solidFill>
                <a:latin typeface="Arial" panose="020B0604020202020204" pitchFamily="34" charset="0"/>
                <a:cs typeface="Arial" panose="020B0604020202020204" pitchFamily="34" charset="0"/>
              </a:rPr>
              <a:t>The mutation frequency range narrowed in brain metastasis and xenograft   </a:t>
            </a:r>
            <a:r>
              <a:rPr lang="en-US" sz="4000" b="1" dirty="0" smtClean="0">
                <a:solidFill>
                  <a:schemeClr val="bg1"/>
                </a:solidFill>
                <a:latin typeface="Arial" panose="020B0604020202020204" pitchFamily="34" charset="0"/>
                <a:cs typeface="Arial" panose="020B0604020202020204" pitchFamily="34" charset="0"/>
              </a:rPr>
              <a:t>=&gt;</a:t>
            </a:r>
            <a:r>
              <a:rPr lang="en-US" sz="2000" dirty="0" smtClean="0">
                <a:solidFill>
                  <a:schemeClr val="bg1"/>
                </a:solidFill>
                <a:latin typeface="Arial" panose="020B0604020202020204" pitchFamily="34" charset="0"/>
                <a:cs typeface="Arial" panose="020B0604020202020204" pitchFamily="34" charset="0"/>
              </a:rPr>
              <a:t>     the metastatic and transplantation processes selected for cells carrying </a:t>
            </a:r>
            <a:r>
              <a:rPr lang="en-US" sz="2000" dirty="0" smtClean="0">
                <a:solidFill>
                  <a:srgbClr val="FFFF00"/>
                </a:solidFill>
                <a:latin typeface="Arial" panose="020B0604020202020204" pitchFamily="34" charset="0"/>
                <a:cs typeface="Arial" panose="020B0604020202020204" pitchFamily="34" charset="0"/>
              </a:rPr>
              <a:t>a distinct subset </a:t>
            </a:r>
            <a:r>
              <a:rPr lang="en-US" sz="2000" dirty="0" smtClean="0">
                <a:solidFill>
                  <a:schemeClr val="bg1"/>
                </a:solidFill>
                <a:latin typeface="Arial" panose="020B0604020202020204" pitchFamily="34" charset="0"/>
                <a:cs typeface="Arial" panose="020B0604020202020204" pitchFamily="34" charset="0"/>
              </a:rPr>
              <a:t>of the primary tumor mutation repertoire.</a:t>
            </a:r>
          </a:p>
          <a:p>
            <a:pPr marL="342900" indent="-342900">
              <a:buFont typeface="Wingdings" panose="05000000000000000000" pitchFamily="2" charset="2"/>
              <a:buChar char="v"/>
            </a:pPr>
            <a:r>
              <a:rPr lang="en-US" sz="2000" dirty="0" smtClean="0">
                <a:solidFill>
                  <a:schemeClr val="bg1"/>
                </a:solidFill>
                <a:latin typeface="Arial" panose="020B0604020202020204" pitchFamily="34" charset="0"/>
                <a:cs typeface="Arial" panose="020B0604020202020204" pitchFamily="34" charset="0"/>
              </a:rPr>
              <a:t>The overlap between the mutation frequency changes seen in the metastatic and xenograft samples argues that </a:t>
            </a:r>
            <a:r>
              <a:rPr lang="en-US" sz="2000" dirty="0" smtClean="0">
                <a:solidFill>
                  <a:srgbClr val="FFFF00"/>
                </a:solidFill>
                <a:latin typeface="Arial" panose="020B0604020202020204" pitchFamily="34" charset="0"/>
                <a:cs typeface="Arial" panose="020B0604020202020204" pitchFamily="34" charset="0"/>
              </a:rPr>
              <a:t>cellular selection during xenograft formation </a:t>
            </a:r>
            <a:r>
              <a:rPr lang="en-US" sz="2000" dirty="0" smtClean="0">
                <a:solidFill>
                  <a:schemeClr val="bg1"/>
                </a:solidFill>
                <a:latin typeface="Arial" panose="020B0604020202020204" pitchFamily="34" charset="0"/>
                <a:cs typeface="Arial" panose="020B0604020202020204" pitchFamily="34" charset="0"/>
              </a:rPr>
              <a:t>is similar to that during metastasis.</a:t>
            </a:r>
          </a:p>
          <a:p>
            <a:pPr marL="342900" indent="-342900">
              <a:buFont typeface="Wingdings" panose="05000000000000000000" pitchFamily="2" charset="2"/>
              <a:buChar char="v"/>
            </a:pPr>
            <a:r>
              <a:rPr lang="en-US" sz="2000" dirty="0" smtClean="0">
                <a:solidFill>
                  <a:schemeClr val="bg1"/>
                </a:solidFill>
                <a:latin typeface="Arial" panose="020B0604020202020204" pitchFamily="34" charset="0"/>
                <a:cs typeface="Arial" panose="020B0604020202020204" pitchFamily="34" charset="0"/>
              </a:rPr>
              <a:t>The first completed basal-like breast cancer genome is highly complex, this cancer genome, in comparison with the two AML (acute myeloid leukemia) revealed a 3–4-fold increase in high confidence SNVs genome-wide, suggesting a much greater background mutation rate.</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681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28915" y="771437"/>
            <a:ext cx="8825658" cy="861420"/>
          </a:xfrm>
        </p:spPr>
        <p:txBody>
          <a:bodyPr>
            <a:normAutofit/>
          </a:bodyPr>
          <a:lstStyle/>
          <a:p>
            <a:r>
              <a:rPr lang="en-US" sz="2800" dirty="0" smtClean="0">
                <a:solidFill>
                  <a:srgbClr val="FFFF00"/>
                </a:solidFill>
                <a:latin typeface="Arial" panose="020B0604020202020204" pitchFamily="34" charset="0"/>
                <a:cs typeface="Arial" panose="020B0604020202020204" pitchFamily="34" charset="0"/>
              </a:rPr>
              <a:t>OUR thoughts</a:t>
            </a:r>
            <a:endParaRPr lang="ru-RU" sz="2800" dirty="0">
              <a:solidFill>
                <a:srgbClr val="FFFF00"/>
              </a:solidFill>
              <a:latin typeface="Arial" panose="020B0604020202020204" pitchFamily="34" charset="0"/>
              <a:cs typeface="Arial" panose="020B0604020202020204" pitchFamily="34" charset="0"/>
            </a:endParaRPr>
          </a:p>
        </p:txBody>
      </p:sp>
      <p:pic>
        <p:nvPicPr>
          <p:cNvPr id="7170" name="Picture 2" descr="Картинки по запросу cancer dependant on the size of organism mice vs wh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15" y="1469159"/>
            <a:ext cx="6720114" cy="4452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65142" y="1988457"/>
            <a:ext cx="3657599" cy="3046988"/>
          </a:xfrm>
          <a:prstGeom prst="rect">
            <a:avLst/>
          </a:prstGeom>
          <a:noFill/>
        </p:spPr>
        <p:txBody>
          <a:bodyPr wrap="square" rtlCol="0">
            <a:spAutoFit/>
          </a:bodyPr>
          <a:lstStyle/>
          <a:p>
            <a:r>
              <a:rPr lang="en-US" sz="2400" dirty="0" smtClean="0">
                <a:solidFill>
                  <a:srgbClr val="FFFF00"/>
                </a:solidFill>
                <a:latin typeface="Arial" panose="020B0604020202020204" pitchFamily="34" charset="0"/>
                <a:cs typeface="Arial" panose="020B0604020202020204" pitchFamily="34" charset="0"/>
              </a:rPr>
              <a:t> A transplantable human-in-mouse xenograft tumor presenting similar results with a brain metastasis, what kind of information will we get if we used large-scale animals? </a:t>
            </a:r>
            <a:endParaRPr lang="ru-RU"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24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References:</a:t>
            </a:r>
            <a:endParaRPr lang="ru-RU" dirty="0"/>
          </a:p>
        </p:txBody>
      </p:sp>
      <p:sp>
        <p:nvSpPr>
          <p:cNvPr id="3" name="Объект 2"/>
          <p:cNvSpPr>
            <a:spLocks noGrp="1"/>
          </p:cNvSpPr>
          <p:nvPr>
            <p:ph idx="1"/>
          </p:nvPr>
        </p:nvSpPr>
        <p:spPr/>
        <p:txBody>
          <a:bodyPr>
            <a:normAutofit/>
          </a:bodyPr>
          <a:lstStyle/>
          <a:p>
            <a:r>
              <a:rPr lang="da-DK" dirty="0"/>
              <a:t>Ding, L. </a:t>
            </a:r>
            <a:r>
              <a:rPr lang="da-DK" i="1" dirty="0"/>
              <a:t>et al</a:t>
            </a:r>
            <a:r>
              <a:rPr lang="da-DK" dirty="0"/>
              <a:t>. </a:t>
            </a:r>
            <a:r>
              <a:rPr lang="da-DK" i="1" dirty="0"/>
              <a:t>Nature</a:t>
            </a:r>
            <a:r>
              <a:rPr lang="da-DK" dirty="0"/>
              <a:t> </a:t>
            </a:r>
            <a:r>
              <a:rPr lang="da-DK" b="1" dirty="0"/>
              <a:t>464</a:t>
            </a:r>
            <a:r>
              <a:rPr lang="da-DK" dirty="0"/>
              <a:t>, 999–1005 (2010</a:t>
            </a:r>
            <a:r>
              <a:rPr lang="da-DK" dirty="0" smtClean="0"/>
              <a:t>).</a:t>
            </a:r>
            <a:r>
              <a:rPr lang="en-US" dirty="0"/>
              <a:t> </a:t>
            </a:r>
            <a:r>
              <a:rPr lang="en-US" dirty="0" smtClean="0"/>
              <a:t>“Genome </a:t>
            </a:r>
            <a:r>
              <a:rPr lang="en-US" dirty="0" err="1"/>
              <a:t>remodelling</a:t>
            </a:r>
            <a:r>
              <a:rPr lang="en-US" dirty="0"/>
              <a:t> in a basal-like breast cancer metastasis and </a:t>
            </a:r>
            <a:r>
              <a:rPr lang="en-US" dirty="0" smtClean="0"/>
              <a:t>xenograft”</a:t>
            </a:r>
          </a:p>
          <a:p>
            <a:r>
              <a:rPr lang="en-US" dirty="0"/>
              <a:t>Joe </a:t>
            </a:r>
            <a:r>
              <a:rPr lang="en-US" dirty="0" smtClean="0"/>
              <a:t>Gray, “Cancer</a:t>
            </a:r>
            <a:r>
              <a:rPr lang="en-US" dirty="0"/>
              <a:t>: Genomics of </a:t>
            </a:r>
            <a:r>
              <a:rPr lang="en-US" dirty="0" smtClean="0"/>
              <a:t>metastasis”  </a:t>
            </a:r>
            <a:r>
              <a:rPr lang="en-US" i="1" dirty="0" smtClean="0"/>
              <a:t>Nature</a:t>
            </a:r>
            <a:r>
              <a:rPr lang="en-US" dirty="0"/>
              <a:t> </a:t>
            </a:r>
            <a:r>
              <a:rPr lang="en-US" b="1" dirty="0"/>
              <a:t>464</a:t>
            </a:r>
            <a:r>
              <a:rPr lang="en-US" dirty="0"/>
              <a:t>, 989-990 (15 April 2010)</a:t>
            </a:r>
          </a:p>
          <a:p>
            <a:r>
              <a:rPr lang="en-US" dirty="0">
                <a:hlinkClick r:id="rId2"/>
              </a:rPr>
              <a:t>http://genome.wustl.edu/articles/detail/tgi-tier-annotation</a:t>
            </a:r>
            <a:r>
              <a:rPr lang="en-US" dirty="0" smtClean="0">
                <a:hlinkClick r:id="rId2"/>
              </a:rPr>
              <a:t>/</a:t>
            </a:r>
            <a:endParaRPr lang="en-US" dirty="0" smtClean="0"/>
          </a:p>
          <a:p>
            <a:r>
              <a:rPr lang="en-US" b="1" dirty="0" smtClean="0"/>
              <a:t>“Tracing </a:t>
            </a:r>
            <a:r>
              <a:rPr lang="en-US" b="1" dirty="0"/>
              <a:t>the roots of breast </a:t>
            </a:r>
            <a:r>
              <a:rPr lang="en-US" b="1" dirty="0" smtClean="0"/>
              <a:t>cancer” (February </a:t>
            </a:r>
            <a:r>
              <a:rPr lang="en-US" b="1" dirty="0"/>
              <a:t>19, </a:t>
            </a:r>
            <a:r>
              <a:rPr lang="en-US" b="1" dirty="0" smtClean="0"/>
              <a:t>2013)</a:t>
            </a:r>
            <a:r>
              <a:rPr lang="en-US" dirty="0"/>
              <a:t> </a:t>
            </a:r>
            <a:r>
              <a:rPr lang="en-US" dirty="0" smtClean="0"/>
              <a:t> Emma Smith</a:t>
            </a:r>
            <a:r>
              <a:rPr lang="en-US" dirty="0"/>
              <a:t> </a:t>
            </a:r>
            <a:r>
              <a:rPr lang="en-US" dirty="0" smtClean="0"/>
              <a:t>http</a:t>
            </a:r>
            <a:r>
              <a:rPr lang="en-US" dirty="0"/>
              <a:t>://scienceblog.cancerresearchuk.org/2013/02/19/tracing-the-roots-of-breast-cancer/#wkFryBWp56qbiyWW.99</a:t>
            </a:r>
            <a:endParaRPr lang="ru-RU" dirty="0"/>
          </a:p>
        </p:txBody>
      </p:sp>
    </p:spTree>
    <p:extLst>
      <p:ext uri="{BB962C8B-B14F-4D97-AF65-F5344CB8AC3E}">
        <p14:creationId xmlns:p14="http://schemas.microsoft.com/office/powerpoint/2010/main" val="332725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365705" y="2604956"/>
            <a:ext cx="2734873" cy="861420"/>
          </a:xfrm>
        </p:spPr>
        <p:txBody>
          <a:bodyPr>
            <a:normAutofit/>
          </a:bodyPr>
          <a:lstStyle/>
          <a:p>
            <a:r>
              <a:rPr lang="en-US" sz="3200" dirty="0" smtClean="0">
                <a:solidFill>
                  <a:srgbClr val="FFFF00"/>
                </a:solidFill>
                <a:latin typeface="Arial" panose="020B0604020202020204" pitchFamily="34" charset="0"/>
                <a:cs typeface="Arial" panose="020B0604020202020204" pitchFamily="34" charset="0"/>
              </a:rPr>
              <a:t>Thank you! </a:t>
            </a:r>
            <a:endParaRPr lang="ru-RU" sz="3200" dirty="0">
              <a:solidFill>
                <a:srgbClr val="FFFF00"/>
              </a:solidFill>
              <a:latin typeface="Arial" panose="020B0604020202020204" pitchFamily="34" charset="0"/>
              <a:cs typeface="Arial" panose="020B0604020202020204" pitchFamily="34" charset="0"/>
            </a:endParaRPr>
          </a:p>
        </p:txBody>
      </p:sp>
      <p:sp>
        <p:nvSpPr>
          <p:cNvPr id="3" name="Улыбающееся лицо 2"/>
          <p:cNvSpPr/>
          <p:nvPr/>
        </p:nvSpPr>
        <p:spPr>
          <a:xfrm>
            <a:off x="4985655" y="3267895"/>
            <a:ext cx="1494972" cy="1129934"/>
          </a:xfrm>
          <a:prstGeom prst="smileyFace">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738757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ko-KR" dirty="0" smtClean="0"/>
              <a:t/>
            </a:r>
            <a:br>
              <a:rPr lang="en-US" altLang="ko-KR" dirty="0" smtClean="0"/>
            </a:br>
            <a:r>
              <a:rPr lang="en-US" altLang="ko-KR" dirty="0"/>
              <a:t/>
            </a:r>
            <a:br>
              <a:rPr lang="en-US" altLang="ko-KR" dirty="0"/>
            </a:br>
            <a:r>
              <a:rPr lang="en-US" altLang="ko-KR" dirty="0" smtClean="0"/>
              <a:t/>
            </a:r>
            <a:br>
              <a:rPr lang="en-US" altLang="ko-KR" dirty="0" smtClean="0"/>
            </a:br>
            <a:r>
              <a:rPr lang="en-US" altLang="ko-KR" dirty="0" smtClean="0"/>
              <a:t>What </a:t>
            </a:r>
            <a:r>
              <a:rPr lang="en-US" altLang="ko-KR" dirty="0"/>
              <a:t>is Cancer Genomics?</a:t>
            </a:r>
            <a:br>
              <a:rPr lang="en-US" altLang="ko-KR" dirty="0"/>
            </a:br>
            <a:r>
              <a:rPr lang="en-US" altLang="ko-KR" dirty="0"/>
              <a:t/>
            </a:r>
            <a:br>
              <a:rPr lang="en-US" altLang="ko-KR" dirty="0"/>
            </a:br>
            <a:r>
              <a:rPr lang="en-US" altLang="ko-KR" dirty="0"/>
              <a:t/>
            </a:r>
            <a:br>
              <a:rPr lang="en-US" altLang="ko-KR" dirty="0"/>
            </a:br>
            <a:endParaRPr lang="ko-KR" altLang="en-US" dirty="0"/>
          </a:p>
        </p:txBody>
      </p:sp>
      <p:sp>
        <p:nvSpPr>
          <p:cNvPr id="3" name="Объект 2"/>
          <p:cNvSpPr>
            <a:spLocks noGrp="1"/>
          </p:cNvSpPr>
          <p:nvPr>
            <p:ph idx="1"/>
          </p:nvPr>
        </p:nvSpPr>
        <p:spPr>
          <a:xfrm>
            <a:off x="936172" y="2197111"/>
            <a:ext cx="8229600" cy="5136232"/>
          </a:xfrm>
        </p:spPr>
        <p:txBody>
          <a:bodyPr/>
          <a:lstStyle/>
          <a:p>
            <a:r>
              <a:rPr lang="en-US" altLang="ko-KR" dirty="0"/>
              <a:t>In cancer cells, small changes in the genetic letters can change what a genomic word or sentence means. A changed letter can cause the cell to make a protein that doesn’t allow the cell to work as it should. </a:t>
            </a:r>
            <a:endParaRPr lang="en-US" altLang="ko-KR" dirty="0" smtClean="0"/>
          </a:p>
          <a:p>
            <a:endParaRPr lang="en-US" altLang="ko-KR" dirty="0" smtClean="0"/>
          </a:p>
          <a:p>
            <a:endParaRPr lang="en-US" altLang="ko-KR" dirty="0"/>
          </a:p>
          <a:p>
            <a:endParaRPr lang="en-US" altLang="ko-KR" dirty="0" smtClean="0"/>
          </a:p>
          <a:p>
            <a:endParaRPr lang="en-US" altLang="ko-KR" dirty="0"/>
          </a:p>
          <a:p>
            <a:endParaRPr lang="en-US" altLang="ko-KR" dirty="0" smtClean="0"/>
          </a:p>
          <a:p>
            <a:r>
              <a:rPr lang="en-US" altLang="ko-KR" dirty="0" smtClean="0"/>
              <a:t>By </a:t>
            </a:r>
            <a:r>
              <a:rPr lang="en-US" altLang="ko-KR" dirty="0"/>
              <a:t>studying the </a:t>
            </a:r>
            <a:r>
              <a:rPr lang="en-US" altLang="ko-KR" b="1" dirty="0"/>
              <a:t>cancer genome</a:t>
            </a:r>
            <a:r>
              <a:rPr lang="en-US" altLang="ko-KR" dirty="0"/>
              <a:t>, scientists can discover what letter changes are causing a cell to become a cancer. </a:t>
            </a:r>
            <a:endParaRPr lang="ko-KR" alt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743" y="3172250"/>
            <a:ext cx="2570103" cy="21336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971" y="3467009"/>
            <a:ext cx="2394858" cy="1838841"/>
          </a:xfrm>
          <a:prstGeom prst="rect">
            <a:avLst/>
          </a:prstGeom>
        </p:spPr>
      </p:pic>
    </p:spTree>
    <p:extLst>
      <p:ext uri="{BB962C8B-B14F-4D97-AF65-F5344CB8AC3E}">
        <p14:creationId xmlns:p14="http://schemas.microsoft.com/office/powerpoint/2010/main" val="212039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058" y="769257"/>
            <a:ext cx="10958286" cy="1146628"/>
          </a:xfrm>
        </p:spPr>
        <p:txBody>
          <a:bodyPr>
            <a:noAutofit/>
          </a:bodyPr>
          <a:lstStyle/>
          <a:p>
            <a:r>
              <a:rPr lang="en-US" altLang="ko-KR" sz="2400" dirty="0">
                <a:solidFill>
                  <a:srgbClr val="FFC000"/>
                </a:solidFill>
              </a:rPr>
              <a:t/>
            </a:r>
            <a:br>
              <a:rPr lang="en-US" altLang="ko-KR" sz="2400" dirty="0">
                <a:solidFill>
                  <a:srgbClr val="FFC000"/>
                </a:solidFill>
              </a:rPr>
            </a:br>
            <a:r>
              <a:rPr lang="en-US" altLang="ko-KR" sz="2400" dirty="0">
                <a:solidFill>
                  <a:srgbClr val="FFC000"/>
                </a:solidFill>
              </a:rPr>
              <a:t>Cancer </a:t>
            </a:r>
            <a:r>
              <a:rPr lang="en-US" altLang="ko-KR" sz="2400" dirty="0">
                <a:solidFill>
                  <a:srgbClr val="FFC000"/>
                </a:solidFill>
              </a:rPr>
              <a:t>cells that invade other parts of the body do so by accumulating genomic aberrations. Analysis of the genomic differences between primary and metastatic tumors should aid the understanding of this process.</a:t>
            </a:r>
            <a:endParaRPr lang="ko-KR" altLang="en-US" sz="2400" dirty="0">
              <a:solidFill>
                <a:srgbClr val="FFC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229" y="2458010"/>
            <a:ext cx="7724147" cy="4139342"/>
          </a:xfrm>
        </p:spPr>
      </p:pic>
    </p:spTree>
    <p:extLst>
      <p:ext uri="{BB962C8B-B14F-4D97-AF65-F5344CB8AC3E}">
        <p14:creationId xmlns:p14="http://schemas.microsoft.com/office/powerpoint/2010/main" val="31176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ko-KR" dirty="0"/>
              <a:t>Massively parallel sequencing </a:t>
            </a:r>
            <a:r>
              <a:rPr lang="en-US" altLang="ko-KR" dirty="0" smtClean="0"/>
              <a:t>technologies</a:t>
            </a:r>
            <a:endParaRPr lang="ko-KR" altLang="en-US" dirty="0"/>
          </a:p>
        </p:txBody>
      </p:sp>
      <p:sp>
        <p:nvSpPr>
          <p:cNvPr id="3" name="Объект 2"/>
          <p:cNvSpPr>
            <a:spLocks noGrp="1"/>
          </p:cNvSpPr>
          <p:nvPr>
            <p:ph idx="1"/>
          </p:nvPr>
        </p:nvSpPr>
        <p:spPr/>
        <p:txBody>
          <a:bodyPr>
            <a:normAutofit lnSpcReduction="10000"/>
          </a:bodyPr>
          <a:lstStyle/>
          <a:p>
            <a:endParaRPr lang="en-US" altLang="ko-KR" dirty="0" smtClean="0"/>
          </a:p>
          <a:p>
            <a:r>
              <a:rPr lang="en-US" altLang="ko-KR" dirty="0" smtClean="0"/>
              <a:t>next-generation </a:t>
            </a:r>
            <a:r>
              <a:rPr lang="en-US" altLang="ko-KR" dirty="0"/>
              <a:t>sequencing (NGS) or second-generation </a:t>
            </a:r>
            <a:r>
              <a:rPr lang="en-US" altLang="ko-KR" dirty="0" smtClean="0"/>
              <a:t>sequencing</a:t>
            </a:r>
          </a:p>
          <a:p>
            <a:r>
              <a:rPr lang="en-US" altLang="ko-KR" dirty="0" smtClean="0"/>
              <a:t>Steps:</a:t>
            </a:r>
            <a:r>
              <a:rPr lang="en-US" altLang="ko-KR" dirty="0"/>
              <a:t> </a:t>
            </a:r>
            <a:endParaRPr lang="en-US" altLang="ko-KR" dirty="0" smtClean="0"/>
          </a:p>
          <a:p>
            <a:r>
              <a:rPr lang="en-US" altLang="ko-KR" dirty="0"/>
              <a:t>1</a:t>
            </a:r>
            <a:r>
              <a:rPr lang="en-US" altLang="ko-KR" dirty="0" smtClean="0"/>
              <a:t>) </a:t>
            </a:r>
            <a:r>
              <a:rPr lang="en-US" altLang="ko-KR" dirty="0"/>
              <a:t>DNA sequencing libraries are generated by clonal amplification by PCR in vitro</a:t>
            </a:r>
            <a:r>
              <a:rPr lang="en-US" altLang="ko-KR" dirty="0" smtClean="0"/>
              <a:t>. </a:t>
            </a:r>
          </a:p>
          <a:p>
            <a:r>
              <a:rPr lang="en-US" altLang="ko-KR" dirty="0" smtClean="0"/>
              <a:t>2) </a:t>
            </a:r>
            <a:r>
              <a:rPr lang="en-US" altLang="ko-KR" dirty="0"/>
              <a:t>the DNA is </a:t>
            </a:r>
            <a:r>
              <a:rPr lang="en-US" altLang="ko-KR" dirty="0" smtClean="0"/>
              <a:t>sequenced by synthesis (addition </a:t>
            </a:r>
            <a:r>
              <a:rPr lang="en-US" altLang="ko-KR" dirty="0"/>
              <a:t>of nucleotides to the complementary </a:t>
            </a:r>
            <a:r>
              <a:rPr lang="en-US" altLang="ko-KR" dirty="0" smtClean="0"/>
              <a:t>strand) </a:t>
            </a:r>
          </a:p>
          <a:p>
            <a:r>
              <a:rPr lang="en-US" altLang="ko-KR" dirty="0" smtClean="0"/>
              <a:t>3) </a:t>
            </a:r>
            <a:r>
              <a:rPr lang="en-US" altLang="ko-KR" dirty="0"/>
              <a:t>the spatially segregated, amplified DNA templates are sequenced simultaneously in a massively parallel </a:t>
            </a:r>
            <a:r>
              <a:rPr lang="en-US" altLang="ko-KR" dirty="0" smtClean="0"/>
              <a:t>fashion (fluorescently labeled </a:t>
            </a:r>
            <a:r>
              <a:rPr lang="en-US" altLang="ko-KR" dirty="0" err="1" smtClean="0"/>
              <a:t>dNTP</a:t>
            </a:r>
            <a:r>
              <a:rPr lang="en-US" altLang="ko-KR" dirty="0" smtClean="0"/>
              <a:t> is used for sequencing)</a:t>
            </a:r>
            <a:endParaRPr lang="en-US" altLang="ko-KR" dirty="0"/>
          </a:p>
        </p:txBody>
      </p:sp>
    </p:spTree>
    <p:extLst>
      <p:ext uri="{BB962C8B-B14F-4D97-AF65-F5344CB8AC3E}">
        <p14:creationId xmlns:p14="http://schemas.microsoft.com/office/powerpoint/2010/main" val="224615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ko-KR" dirty="0"/>
              <a:t>Massively parallel sequencing technologies </a:t>
            </a:r>
            <a:endParaRPr lang="ko-KR" alt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3371" y="2206172"/>
            <a:ext cx="9739086" cy="4404568"/>
          </a:xfrm>
        </p:spPr>
      </p:pic>
    </p:spTree>
    <p:extLst>
      <p:ext uri="{BB962C8B-B14F-4D97-AF65-F5344CB8AC3E}">
        <p14:creationId xmlns:p14="http://schemas.microsoft.com/office/powerpoint/2010/main" val="222522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ko-KR" dirty="0" smtClean="0"/>
              <a:t>Massively parallel </a:t>
            </a:r>
            <a:r>
              <a:rPr lang="en-US" altLang="ko-KR" dirty="0"/>
              <a:t>sequencing technologies </a:t>
            </a:r>
            <a:r>
              <a:rPr lang="en-US" altLang="ko-KR" dirty="0" smtClean="0"/>
              <a:t>(</a:t>
            </a:r>
            <a:r>
              <a:rPr lang="en-US" altLang="ko-KR" dirty="0" err="1" smtClean="0"/>
              <a:t>cont</a:t>
            </a:r>
            <a:r>
              <a:rPr lang="en-US" altLang="ko-KR" dirty="0" smtClean="0"/>
              <a:t>)</a:t>
            </a:r>
            <a:endParaRPr lang="ko-KR" altLang="en-US" dirty="0"/>
          </a:p>
        </p:txBody>
      </p:sp>
      <p:sp>
        <p:nvSpPr>
          <p:cNvPr id="3" name="Объект 2"/>
          <p:cNvSpPr>
            <a:spLocks noGrp="1"/>
          </p:cNvSpPr>
          <p:nvPr>
            <p:ph idx="1"/>
          </p:nvPr>
        </p:nvSpPr>
        <p:spPr/>
        <p:txBody>
          <a:bodyPr/>
          <a:lstStyle/>
          <a:p>
            <a:endParaRPr lang="en-US" altLang="ko-KR" dirty="0" smtClean="0"/>
          </a:p>
          <a:p>
            <a:r>
              <a:rPr lang="en-US" altLang="ko-KR" dirty="0" smtClean="0"/>
              <a:t>sufficiently </a:t>
            </a:r>
            <a:r>
              <a:rPr lang="en-US" altLang="ko-KR" dirty="0"/>
              <a:t>powerful and cost-effective to allow high-resolution analysis of changes that occur in the genome of patients with </a:t>
            </a:r>
            <a:r>
              <a:rPr lang="en-US" altLang="ko-KR" dirty="0" smtClean="0"/>
              <a:t>cancer</a:t>
            </a:r>
          </a:p>
          <a:p>
            <a:endParaRPr lang="en-US" altLang="ko-KR" dirty="0" smtClean="0"/>
          </a:p>
          <a:p>
            <a:endParaRPr lang="en-US" altLang="ko-KR" dirty="0"/>
          </a:p>
          <a:p>
            <a:r>
              <a:rPr lang="en-US" altLang="ko-KR" dirty="0" smtClean="0"/>
              <a:t>variations </a:t>
            </a:r>
            <a:r>
              <a:rPr lang="en-US" altLang="ko-KR" dirty="0"/>
              <a:t>in the number of copies of specific genomic regions, changes in DNA sequence, and structural aberrations</a:t>
            </a:r>
          </a:p>
          <a:p>
            <a:endParaRPr lang="ko-KR" altLang="en-US" dirty="0"/>
          </a:p>
        </p:txBody>
      </p:sp>
    </p:spTree>
    <p:extLst>
      <p:ext uri="{BB962C8B-B14F-4D97-AF65-F5344CB8AC3E}">
        <p14:creationId xmlns:p14="http://schemas.microsoft.com/office/powerpoint/2010/main" val="2594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ko-KR" dirty="0" smtClean="0"/>
              <a:t>Research Article:</a:t>
            </a:r>
            <a:endParaRPr lang="ko-KR" altLang="en-US" dirty="0"/>
          </a:p>
        </p:txBody>
      </p:sp>
      <p:sp>
        <p:nvSpPr>
          <p:cNvPr id="3" name="Объект 2"/>
          <p:cNvSpPr>
            <a:spLocks noGrp="1"/>
          </p:cNvSpPr>
          <p:nvPr>
            <p:ph idx="1"/>
          </p:nvPr>
        </p:nvSpPr>
        <p:spPr/>
        <p:txBody>
          <a:bodyPr/>
          <a:lstStyle/>
          <a:p>
            <a:r>
              <a:rPr lang="en-US" altLang="ko-KR" b="1" dirty="0"/>
              <a:t>Ding et </a:t>
            </a:r>
            <a:r>
              <a:rPr lang="en-US" altLang="ko-KR" b="1" dirty="0" smtClean="0"/>
              <a:t>al:</a:t>
            </a:r>
            <a:r>
              <a:rPr lang="en-US" altLang="ko-KR" dirty="0" smtClean="0"/>
              <a:t> analyzed </a:t>
            </a:r>
            <a:r>
              <a:rPr lang="en-US" altLang="ko-KR" dirty="0"/>
              <a:t>the genomic features of primary and metastatic tumor samples from a 44-year-old African-American patient with basal-like breast cancer. </a:t>
            </a:r>
            <a:endParaRPr lang="en-US" altLang="ko-KR" dirty="0" smtClean="0"/>
          </a:p>
          <a:p>
            <a:endParaRPr lang="en-US" altLang="ko-KR" dirty="0"/>
          </a:p>
          <a:p>
            <a:r>
              <a:rPr lang="en-US" altLang="ko-KR" sz="4000" b="1" dirty="0"/>
              <a:t>H</a:t>
            </a:r>
            <a:r>
              <a:rPr lang="en-US" altLang="ko-KR" sz="4000" b="1" dirty="0"/>
              <a:t>ow </a:t>
            </a:r>
            <a:r>
              <a:rPr lang="en-US" altLang="ko-KR" sz="4000" b="1" dirty="0"/>
              <a:t>cancer genomes evolve as the disease progresses</a:t>
            </a:r>
            <a:r>
              <a:rPr lang="en-US" altLang="ko-KR" dirty="0"/>
              <a:t>.</a:t>
            </a:r>
            <a:endParaRPr lang="ko-KR" altLang="en-US" dirty="0"/>
          </a:p>
        </p:txBody>
      </p:sp>
    </p:spTree>
    <p:extLst>
      <p:ext uri="{BB962C8B-B14F-4D97-AF65-F5344CB8AC3E}">
        <p14:creationId xmlns:p14="http://schemas.microsoft.com/office/powerpoint/2010/main" val="153164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o-KR" altLang="en-US"/>
          </a:p>
        </p:txBody>
      </p:sp>
      <p:sp>
        <p:nvSpPr>
          <p:cNvPr id="3" name="Объект 2"/>
          <p:cNvSpPr>
            <a:spLocks noGrp="1"/>
          </p:cNvSpPr>
          <p:nvPr>
            <p:ph idx="1"/>
          </p:nvPr>
        </p:nvSpPr>
        <p:spPr/>
        <p:txBody>
          <a:bodyPr>
            <a:normAutofit fontScale="92500" lnSpcReduction="20000"/>
          </a:bodyPr>
          <a:lstStyle/>
          <a:p>
            <a:r>
              <a:rPr lang="en-US" altLang="ko-KR" dirty="0"/>
              <a:t>tumor cells escape their primary site and colonize other locations in the body — often with</a:t>
            </a:r>
            <a:r>
              <a:rPr lang="en-US" altLang="ko-KR" b="1" dirty="0"/>
              <a:t> lethal </a:t>
            </a:r>
            <a:r>
              <a:rPr lang="en-US" altLang="ko-KR" dirty="0" smtClean="0"/>
              <a:t>results</a:t>
            </a:r>
          </a:p>
          <a:p>
            <a:endParaRPr lang="en-US" altLang="ko-KR" dirty="0"/>
          </a:p>
          <a:p>
            <a:r>
              <a:rPr lang="en-US" altLang="ko-KR" dirty="0"/>
              <a:t>biological </a:t>
            </a:r>
            <a:r>
              <a:rPr lang="en-US" altLang="ko-KR" dirty="0" smtClean="0"/>
              <a:t>changes: </a:t>
            </a:r>
          </a:p>
          <a:p>
            <a:pPr marL="457200" indent="-457200">
              <a:buAutoNum type="arabicParenR"/>
            </a:pPr>
            <a:r>
              <a:rPr lang="en-US" altLang="ko-KR" dirty="0" smtClean="0"/>
              <a:t>variations </a:t>
            </a:r>
            <a:r>
              <a:rPr lang="en-US" altLang="ko-KR" dirty="0"/>
              <a:t>in cell </a:t>
            </a:r>
            <a:r>
              <a:rPr lang="en-US" altLang="ko-KR" dirty="0" smtClean="0"/>
              <a:t>differentiation</a:t>
            </a:r>
          </a:p>
          <a:p>
            <a:pPr marL="457200" indent="-457200">
              <a:buAutoNum type="arabicParenR"/>
            </a:pPr>
            <a:r>
              <a:rPr lang="en-US" altLang="ko-KR" dirty="0" smtClean="0"/>
              <a:t> </a:t>
            </a:r>
            <a:r>
              <a:rPr lang="en-US" altLang="ko-KR" dirty="0"/>
              <a:t>in the ability to sense </a:t>
            </a:r>
            <a:r>
              <a:rPr lang="en-US" altLang="ko-KR" dirty="0" smtClean="0"/>
              <a:t>cell-death signals</a:t>
            </a:r>
          </a:p>
          <a:p>
            <a:pPr marL="457200" indent="-457200">
              <a:buAutoNum type="arabicParenR"/>
            </a:pPr>
            <a:r>
              <a:rPr lang="en-US" altLang="ko-KR" dirty="0" smtClean="0"/>
              <a:t>in </a:t>
            </a:r>
            <a:r>
              <a:rPr lang="en-US" altLang="ko-KR" dirty="0"/>
              <a:t>cell-cycle </a:t>
            </a:r>
            <a:r>
              <a:rPr lang="en-US" altLang="ko-KR" dirty="0" smtClean="0"/>
              <a:t>regulation</a:t>
            </a:r>
          </a:p>
          <a:p>
            <a:pPr marL="457200" indent="-457200">
              <a:buAutoNum type="arabicParenR"/>
            </a:pPr>
            <a:r>
              <a:rPr lang="en-US" altLang="ko-KR" dirty="0" smtClean="0"/>
              <a:t>in </a:t>
            </a:r>
            <a:r>
              <a:rPr lang="en-US" altLang="ko-KR" dirty="0"/>
              <a:t>genome </a:t>
            </a:r>
            <a:r>
              <a:rPr lang="en-US" altLang="ko-KR" dirty="0" smtClean="0"/>
              <a:t>stability </a:t>
            </a:r>
          </a:p>
          <a:p>
            <a:pPr marL="457200" indent="-457200">
              <a:buAutoNum type="arabicParenR"/>
            </a:pPr>
            <a:r>
              <a:rPr lang="en-US" altLang="ko-KR" dirty="0" smtClean="0"/>
              <a:t>increased </a:t>
            </a:r>
            <a:r>
              <a:rPr lang="en-US" altLang="ko-KR" dirty="0"/>
              <a:t>cell motility and </a:t>
            </a:r>
            <a:r>
              <a:rPr lang="en-US" altLang="ko-KR" dirty="0" smtClean="0"/>
              <a:t>invasion</a:t>
            </a:r>
          </a:p>
          <a:p>
            <a:pPr marL="457200" indent="-457200">
              <a:buAutoNum type="arabicParenR"/>
            </a:pPr>
            <a:r>
              <a:rPr lang="en-US" altLang="ko-KR" dirty="0" smtClean="0"/>
              <a:t>new </a:t>
            </a:r>
            <a:r>
              <a:rPr lang="en-US" altLang="ko-KR" dirty="0"/>
              <a:t>blood-vessel formation and </a:t>
            </a:r>
            <a:r>
              <a:rPr lang="en-US" altLang="ko-KR" dirty="0" smtClean="0"/>
              <a:t>inflammation</a:t>
            </a:r>
            <a:endParaRPr lang="ko-KR" altLang="en-US" dirty="0"/>
          </a:p>
        </p:txBody>
      </p:sp>
    </p:spTree>
    <p:extLst>
      <p:ext uri="{BB962C8B-B14F-4D97-AF65-F5344CB8AC3E}">
        <p14:creationId xmlns:p14="http://schemas.microsoft.com/office/powerpoint/2010/main" val="16528687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392</TotalTime>
  <Words>1521</Words>
  <Application>Microsoft Office PowerPoint</Application>
  <PresentationFormat>Широкоэкранный</PresentationFormat>
  <Paragraphs>123</Paragraphs>
  <Slides>27</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Malgun Gothic</vt:lpstr>
      <vt:lpstr>Arial</vt:lpstr>
      <vt:lpstr>Calibri</vt:lpstr>
      <vt:lpstr>Century Gothic</vt:lpstr>
      <vt:lpstr>Wingdings</vt:lpstr>
      <vt:lpstr>Wingdings 3</vt:lpstr>
      <vt:lpstr>Ион (конференц-зал)</vt:lpstr>
      <vt:lpstr>  Cancer: Genomics of metastasis</vt:lpstr>
      <vt:lpstr>The Connection Between Cancer and DNA </vt:lpstr>
      <vt:lpstr>   What is Cancer Genomics?   </vt:lpstr>
      <vt:lpstr> Cancer cells that invade other parts of the body do so by accumulating genomic aberrations. Analysis of the genomic differences between primary and metastatic tumors should aid the understanding of this process.</vt:lpstr>
      <vt:lpstr>Massively parallel sequencing technologies</vt:lpstr>
      <vt:lpstr>Massively parallel sequencing technologies </vt:lpstr>
      <vt:lpstr>Massively parallel sequencing technologies (cont)</vt:lpstr>
      <vt:lpstr>Research Article:</vt:lpstr>
      <vt:lpstr>Презентация PowerPoint</vt:lpstr>
      <vt:lpstr>Breast cancer: absence of the ERBB2 protein and of estrogen and progesterone receptors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Madina Sediualy</dc:creator>
  <cp:lastModifiedBy>Madina Sediualy</cp:lastModifiedBy>
  <cp:revision>25</cp:revision>
  <dcterms:created xsi:type="dcterms:W3CDTF">2016-10-27T23:44:49Z</dcterms:created>
  <dcterms:modified xsi:type="dcterms:W3CDTF">2016-10-28T06:17:21Z</dcterms:modified>
</cp:coreProperties>
</file>