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1" r:id="rId5"/>
    <p:sldId id="261" r:id="rId6"/>
    <p:sldId id="275" r:id="rId7"/>
    <p:sldId id="262" r:id="rId8"/>
    <p:sldId id="272" r:id="rId9"/>
    <p:sldId id="263" r:id="rId10"/>
    <p:sldId id="285" r:id="rId11"/>
    <p:sldId id="286" r:id="rId12"/>
    <p:sldId id="283" r:id="rId13"/>
    <p:sldId id="284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1425D-8341-4A41-A473-EB68E12B62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E5B0E-FBD6-4DA9-AE49-7E5B1F84D6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318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E5B0E-FBD6-4DA9-AE49-7E5B1F84D63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8470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0463-7DB8-4C62-94E5-54FEB7EFDD4C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141A-D3EA-46F8-AEEF-A55286FA21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생정보학 발표준비\NGS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208912" cy="187220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ko-K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altLang="ko-KR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altLang="ko-K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generation sequencing</a:t>
            </a:r>
            <a:endParaRPr lang="ko-KR" alt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200" y="5996880"/>
            <a:ext cx="6400800" cy="600472"/>
          </a:xfrm>
        </p:spPr>
        <p:txBody>
          <a:bodyPr/>
          <a:lstStyle/>
          <a:p>
            <a:pPr algn="r"/>
            <a:r>
              <a:rPr lang="ko-KR" altLang="en-US" dirty="0" smtClean="0">
                <a:solidFill>
                  <a:schemeClr val="bg1"/>
                </a:solidFill>
              </a:rPr>
              <a:t>정영광 박성언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of sequencing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651" y="2942803"/>
            <a:ext cx="3057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609600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&lt;Idea&gt;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The number of H-bond is different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of sequencing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6046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en-US" altLang="ko-KR" dirty="0" err="1" smtClean="0"/>
              <a:t>Nanosensor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0" name="Picture 2" descr="C:\Users\Administrator\Desktop\생정보학 발표준비\헬리케이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325" y="2060848"/>
            <a:ext cx="6084003" cy="3528392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>
          <a:xfrm>
            <a:off x="3059832" y="3140968"/>
            <a:ext cx="158417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05260" y="249289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A-T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5260" y="299695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G-C</a:t>
            </a:r>
            <a:endParaRPr lang="ko-KR" altLang="en-US" dirty="0"/>
          </a:p>
        </p:txBody>
      </p:sp>
      <p:cxnSp>
        <p:nvCxnSpPr>
          <p:cNvPr id="9" name="직선 연결선 8"/>
          <p:cNvCxnSpPr>
            <a:stCxn id="5" idx="7"/>
          </p:cNvCxnSpPr>
          <p:nvPr/>
        </p:nvCxnSpPr>
        <p:spPr>
          <a:xfrm flipV="1">
            <a:off x="4412011" y="2924944"/>
            <a:ext cx="2032197" cy="4163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7236296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7236296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25732"/>
            <a:ext cx="534035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 rot="20009474">
            <a:off x="1936910" y="2995862"/>
            <a:ext cx="79208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20009474">
            <a:off x="2516428" y="4436022"/>
            <a:ext cx="79208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3919766">
            <a:off x="1674766" y="3841115"/>
            <a:ext cx="1296144" cy="586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 rot="3919766">
            <a:off x="1841575" y="3787778"/>
            <a:ext cx="1296144" cy="586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 rot="3919766">
            <a:off x="2049492" y="3703179"/>
            <a:ext cx="1296144" cy="586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3919766">
            <a:off x="2209717" y="3590554"/>
            <a:ext cx="1296144" cy="586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of sequencing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4622" y="158556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5528" y="243540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Electrical field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-&gt; measure change of current according to size (</a:t>
            </a:r>
            <a:r>
              <a:rPr lang="en-US" altLang="ko-KR" sz="2400" dirty="0" err="1" smtClean="0"/>
              <a:t>pyrimidine</a:t>
            </a:r>
            <a:r>
              <a:rPr lang="en-US" altLang="ko-KR" sz="2400" dirty="0" smtClean="0"/>
              <a:t> and </a:t>
            </a:r>
            <a:r>
              <a:rPr lang="en-US" altLang="ko-KR" sz="2400" dirty="0" err="1" smtClean="0"/>
              <a:t>purine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892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2" grpId="0" animBg="1"/>
      <p:bldP spid="1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</a:t>
            </a:r>
            <a:r>
              <a:rPr lang="en-US" altLang="ko-KR" dirty="0" smtClean="0"/>
              <a:t>imitation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There is no machinery knowledge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-&gt; We can`t find how to realize the </a:t>
            </a:r>
            <a:r>
              <a:rPr lang="en-US" altLang="ko-KR" dirty="0" err="1" smtClean="0"/>
              <a:t>nanosensor</a:t>
            </a:r>
            <a:r>
              <a:rPr lang="en-US" altLang="ko-KR" dirty="0" smtClean="0"/>
              <a:t>.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295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of sequencing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4622" y="158556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2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580" y="5267739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Use helicase in limited ATP condition!</a:t>
            </a:r>
          </a:p>
          <a:p>
            <a:r>
              <a:rPr lang="en-US" altLang="ko-KR" sz="2400" dirty="0" smtClean="0"/>
              <a:t>&gt;measure and comparison amount of decreasing ATP</a:t>
            </a:r>
          </a:p>
          <a:p>
            <a:r>
              <a:rPr lang="en-US" altLang="ko-KR" sz="2400" dirty="0" smtClean="0"/>
              <a:t>of increasing ADT and Pi  </a:t>
            </a:r>
          </a:p>
          <a:p>
            <a:endParaRPr lang="ko-KR" altLang="en-US" sz="2400" dirty="0"/>
          </a:p>
        </p:txBody>
      </p:sp>
      <p:grpSp>
        <p:nvGrpSpPr>
          <p:cNvPr id="4" name="그룹 7"/>
          <p:cNvGrpSpPr/>
          <p:nvPr/>
        </p:nvGrpSpPr>
        <p:grpSpPr>
          <a:xfrm>
            <a:off x="866775" y="1790092"/>
            <a:ext cx="7410450" cy="3276600"/>
            <a:chOff x="866775" y="1790092"/>
            <a:chExt cx="7410450" cy="32766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790092"/>
              <a:ext cx="7410450" cy="3276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2987824" y="1916832"/>
              <a:ext cx="2736304" cy="25202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201" y="6546687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출처 </a:t>
            </a:r>
            <a:r>
              <a:rPr lang="en-US" altLang="ko-KR" sz="1100" dirty="0" smtClean="0"/>
              <a:t>https</a:t>
            </a:r>
            <a:r>
              <a:rPr lang="en-US" altLang="ko-KR" sz="1100" dirty="0"/>
              <a:t>://journals.prous.com/journals/servlet/xmlxsl/pk_journals.xml_summary_pr?p_JournalId=3&amp;p_RefId=401&amp;p_IsPs=Y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7513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</a:t>
            </a:r>
            <a:r>
              <a:rPr lang="en-US" altLang="ko-KR" dirty="0" smtClean="0"/>
              <a:t>imitation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4095" y="1700808"/>
            <a:ext cx="9001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&gt;Is it possible to </a:t>
            </a:r>
            <a:r>
              <a:rPr lang="en-US" altLang="ko-KR" dirty="0" smtClean="0">
                <a:solidFill>
                  <a:srgbClr val="FF0000"/>
                </a:solidFill>
              </a:rPr>
              <a:t>MEASURE</a:t>
            </a:r>
            <a:r>
              <a:rPr lang="en-US" altLang="ko-KR" dirty="0" smtClean="0"/>
              <a:t> or </a:t>
            </a:r>
            <a:r>
              <a:rPr lang="en-US" altLang="ko-KR" dirty="0" smtClean="0">
                <a:solidFill>
                  <a:srgbClr val="FF0000"/>
                </a:solidFill>
              </a:rPr>
              <a:t>COMPARISON</a:t>
            </a:r>
            <a:r>
              <a:rPr lang="en-US" altLang="ko-KR" dirty="0" smtClean="0"/>
              <a:t> amount of ATP?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-When helicase </a:t>
            </a:r>
            <a:r>
              <a:rPr lang="en-US" altLang="ko-KR" dirty="0"/>
              <a:t>break H-bond, we can detect or measure amount of changing value?</a:t>
            </a:r>
          </a:p>
          <a:p>
            <a:pPr marL="0" indent="0">
              <a:buNone/>
            </a:pPr>
            <a:r>
              <a:rPr lang="en-US" altLang="ko-KR" dirty="0" smtClean="0"/>
              <a:t>  -When helicase break H-bond, different ATP is used in double bond and triple bond?</a:t>
            </a:r>
          </a:p>
          <a:p>
            <a:pPr marL="0" indent="0">
              <a:buNone/>
            </a:pPr>
            <a:r>
              <a:rPr lang="en-US" altLang="ko-KR" dirty="0" smtClean="0"/>
              <a:t>  -How do you distinguish between pyrimidine and purine?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929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"/>
          <p:cNvGrpSpPr/>
          <p:nvPr/>
        </p:nvGrpSpPr>
        <p:grpSpPr>
          <a:xfrm>
            <a:off x="2195736" y="427038"/>
            <a:ext cx="3962400" cy="5553075"/>
            <a:chOff x="395536" y="908720"/>
            <a:chExt cx="3962400" cy="55530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3962400" cy="555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1043608" y="1988840"/>
              <a:ext cx="2016224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Design of sequencing </a:t>
            </a:r>
            <a:endParaRPr lang="ko-KR" altLang="en-US" dirty="0"/>
          </a:p>
        </p:txBody>
      </p:sp>
      <p:sp>
        <p:nvSpPr>
          <p:cNvPr id="5" name="순서도: 자기 디스크 4"/>
          <p:cNvSpPr/>
          <p:nvPr/>
        </p:nvSpPr>
        <p:spPr>
          <a:xfrm>
            <a:off x="1043608" y="2852936"/>
            <a:ext cx="936104" cy="2232248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1331640" y="2060848"/>
            <a:ext cx="360040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7604" y="141451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ko-KR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104" y="173768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Using </a:t>
            </a:r>
            <a:r>
              <a:rPr lang="en-US" altLang="ko-KR" dirty="0" err="1" smtClean="0"/>
              <a:t>dsDNA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0527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3.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104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2195736" y="427038"/>
            <a:ext cx="3962400" cy="5553075"/>
            <a:chOff x="395536" y="908720"/>
            <a:chExt cx="3962400" cy="55530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3962400" cy="555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1043608" y="2867844"/>
              <a:ext cx="2016224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Design of sequencing </a:t>
            </a:r>
            <a:endParaRPr lang="ko-KR" altLang="en-US" dirty="0"/>
          </a:p>
        </p:txBody>
      </p:sp>
      <p:sp>
        <p:nvSpPr>
          <p:cNvPr id="5" name="순서도: 자기 디스크 4"/>
          <p:cNvSpPr/>
          <p:nvPr/>
        </p:nvSpPr>
        <p:spPr>
          <a:xfrm>
            <a:off x="1043608" y="2852936"/>
            <a:ext cx="936104" cy="2232248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1331640" y="2060848"/>
            <a:ext cx="360040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7604" y="141451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ko-KR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0527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3.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343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2195736" y="427038"/>
            <a:ext cx="3962400" cy="5553075"/>
            <a:chOff x="395536" y="908720"/>
            <a:chExt cx="3962400" cy="55530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3962400" cy="555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1059429" y="3766666"/>
              <a:ext cx="2016224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Design of sequencing </a:t>
            </a:r>
            <a:endParaRPr lang="ko-KR" altLang="en-US" dirty="0"/>
          </a:p>
        </p:txBody>
      </p:sp>
      <p:sp>
        <p:nvSpPr>
          <p:cNvPr id="5" name="순서도: 자기 디스크 4"/>
          <p:cNvSpPr/>
          <p:nvPr/>
        </p:nvSpPr>
        <p:spPr>
          <a:xfrm>
            <a:off x="1043608" y="2852936"/>
            <a:ext cx="936104" cy="2232248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1331640" y="2060848"/>
            <a:ext cx="360040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7604" y="141451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ko-KR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0527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3.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104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2195736" y="427038"/>
            <a:ext cx="3962400" cy="5553075"/>
            <a:chOff x="395536" y="908720"/>
            <a:chExt cx="3962400" cy="55530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3962400" cy="555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1040768" y="4630762"/>
              <a:ext cx="2016224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Design of sequencing </a:t>
            </a:r>
            <a:endParaRPr lang="ko-KR" altLang="en-US" dirty="0"/>
          </a:p>
        </p:txBody>
      </p:sp>
      <p:sp>
        <p:nvSpPr>
          <p:cNvPr id="5" name="순서도: 자기 디스크 4"/>
          <p:cNvSpPr/>
          <p:nvPr/>
        </p:nvSpPr>
        <p:spPr>
          <a:xfrm>
            <a:off x="1043608" y="2852936"/>
            <a:ext cx="936104" cy="2232248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1331640" y="2060848"/>
            <a:ext cx="360040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7604" y="141451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ko-KR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0527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3.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104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Content </a:t>
            </a:r>
            <a:endParaRPr lang="ko-KR" altLang="en-US" dirty="0"/>
          </a:p>
        </p:txBody>
      </p:sp>
      <p:pic>
        <p:nvPicPr>
          <p:cNvPr id="5122" name="Picture 2" descr="C:\Users\Administrator\Desktop\생정보학 발표준비\introduc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678"/>
          <a:stretch>
            <a:fillRect/>
          </a:stretch>
        </p:blipFill>
        <p:spPr bwMode="auto">
          <a:xfrm>
            <a:off x="1691680" y="2290960"/>
            <a:ext cx="2092391" cy="2160240"/>
          </a:xfrm>
          <a:prstGeom prst="rect">
            <a:avLst/>
          </a:prstGeom>
          <a:noFill/>
        </p:spPr>
      </p:pic>
      <p:pic>
        <p:nvPicPr>
          <p:cNvPr id="5124" name="Picture 4" descr="C:\Users\Administrator\Desktop\생정보학 발표준비\de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411" y="2204864"/>
            <a:ext cx="2298576" cy="2246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3" y="4668965"/>
            <a:ext cx="172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Introduction</a:t>
            </a:r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0244" y="4740973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Design sequencing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"/>
          <p:cNvGrpSpPr/>
          <p:nvPr/>
        </p:nvGrpSpPr>
        <p:grpSpPr>
          <a:xfrm>
            <a:off x="2195736" y="427038"/>
            <a:ext cx="3962400" cy="5553075"/>
            <a:chOff x="395536" y="908720"/>
            <a:chExt cx="3962400" cy="55530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3962400" cy="555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1040768" y="5350842"/>
              <a:ext cx="2016224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Design of sequencing </a:t>
            </a:r>
            <a:endParaRPr lang="ko-KR" altLang="en-US" dirty="0"/>
          </a:p>
        </p:txBody>
      </p:sp>
      <p:sp>
        <p:nvSpPr>
          <p:cNvPr id="5" name="순서도: 자기 디스크 4"/>
          <p:cNvSpPr/>
          <p:nvPr/>
        </p:nvSpPr>
        <p:spPr>
          <a:xfrm>
            <a:off x="1043608" y="2852936"/>
            <a:ext cx="936104" cy="2232248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1331640" y="2060848"/>
            <a:ext cx="360040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7604" y="141451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ko-KR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22672"/>
            <a:ext cx="3667831" cy="305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9322" y="6453336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Picture by </a:t>
            </a:r>
            <a:r>
              <a:rPr lang="en-US" altLang="ko-KR" sz="1200" dirty="0"/>
              <a:t>Tim </a:t>
            </a:r>
            <a:r>
              <a:rPr lang="en-US" altLang="ko-KR" sz="1200" dirty="0" smtClean="0"/>
              <a:t>Noble &amp; </a:t>
            </a:r>
            <a:r>
              <a:rPr lang="en-US" altLang="ko-KR" sz="1200" dirty="0"/>
              <a:t>Sue Webster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0527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3.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727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2195736" y="427038"/>
            <a:ext cx="3962400" cy="5553075"/>
            <a:chOff x="395536" y="908720"/>
            <a:chExt cx="3962400" cy="55530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3962400" cy="555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1039551" y="5350842"/>
              <a:ext cx="2016224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Design of sequencing </a:t>
            </a:r>
            <a:endParaRPr lang="ko-KR" altLang="en-US" dirty="0"/>
          </a:p>
        </p:txBody>
      </p:sp>
      <p:sp>
        <p:nvSpPr>
          <p:cNvPr id="5" name="순서도: 자기 디스크 4"/>
          <p:cNvSpPr/>
          <p:nvPr/>
        </p:nvSpPr>
        <p:spPr>
          <a:xfrm>
            <a:off x="1043608" y="2852936"/>
            <a:ext cx="936104" cy="2232248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1331640" y="2060848"/>
            <a:ext cx="360040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7604" y="141451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ko-KR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26"/>
          <p:cNvGrpSpPr/>
          <p:nvPr/>
        </p:nvGrpSpPr>
        <p:grpSpPr>
          <a:xfrm>
            <a:off x="5190455" y="1553016"/>
            <a:ext cx="3892355" cy="3532168"/>
            <a:chOff x="5190455" y="1553016"/>
            <a:chExt cx="3892355" cy="3532168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6158136" y="2060848"/>
              <a:ext cx="0" cy="30243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7524328" y="2060848"/>
              <a:ext cx="0" cy="30243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5770442" y="2492896"/>
              <a:ext cx="33123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5770442" y="3789040"/>
              <a:ext cx="33123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92180" y="1553016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Time to break bond</a:t>
              </a:r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8514" y="2465601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dirty="0"/>
                <a:t>A</a:t>
              </a:r>
              <a:endParaRPr lang="ko-KR" altLang="en-US" sz="8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4774" y="2465600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dirty="0" smtClean="0"/>
                <a:t>G</a:t>
              </a:r>
              <a:endParaRPr lang="ko-KR" altLang="en-US" sz="8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34774" y="3761745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dirty="0" smtClean="0"/>
                <a:t>C</a:t>
              </a:r>
              <a:endParaRPr lang="ko-KR" altLang="en-US" sz="8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18514" y="3758905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dirty="0" smtClean="0"/>
                <a:t>T</a:t>
              </a:r>
              <a:endParaRPr lang="ko-KR" altLang="en-US" sz="8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18514" y="201433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SHORT</a:t>
              </a:r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84368" y="198884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LONG</a:t>
              </a:r>
              <a:endParaRPr lang="ko-KR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90455" y="2636912"/>
              <a:ext cx="461665" cy="2232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dirty="0" smtClean="0"/>
                <a:t>SHADOW</a:t>
              </a:r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78152" y="3059668"/>
              <a:ext cx="7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BIG</a:t>
              </a:r>
              <a:endParaRPr lang="ko-KR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90120" y="4235958"/>
              <a:ext cx="1010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SMALL</a:t>
              </a:r>
              <a:endParaRPr lang="ko-KR" alt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3528" y="9087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3.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104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</a:t>
            </a:r>
            <a:r>
              <a:rPr lang="en-US" altLang="ko-KR" dirty="0" smtClean="0"/>
              <a:t>imitation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96" y="1700808"/>
            <a:ext cx="9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&gt;Is it possible to detect continuously?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-How do you distinguish base separation?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-Is there some standard to pass to next base?</a:t>
            </a:r>
          </a:p>
        </p:txBody>
      </p:sp>
    </p:spTree>
    <p:extLst>
      <p:ext uri="{BB962C8B-B14F-4D97-AF65-F5344CB8AC3E}">
        <p14:creationId xmlns:p14="http://schemas.microsoft.com/office/powerpoint/2010/main" xmlns="" val="22079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776" y="1835532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sanger</a:t>
            </a:r>
            <a:r>
              <a:rPr lang="en-US" altLang="ko-KR" dirty="0" smtClean="0"/>
              <a:t> sequencing)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83553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1" name="Picture 2" descr="C:\Users\Administrator\Desktop\생정보학 발표준비\sanger sequencing.png"/>
          <p:cNvPicPr>
            <a:picLocks noChangeAspect="1" noChangeArrowheads="1"/>
          </p:cNvPicPr>
          <p:nvPr/>
        </p:nvPicPr>
        <p:blipFill>
          <a:blip r:embed="rId2" cstate="print"/>
          <a:srcRect t="40543" r="41313"/>
          <a:stretch>
            <a:fillRect/>
          </a:stretch>
        </p:blipFill>
        <p:spPr bwMode="auto">
          <a:xfrm>
            <a:off x="251520" y="2204864"/>
            <a:ext cx="4129827" cy="37165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97083" y="586798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ddNTP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Administrator\Desktop\생정보학 발표준비\shotg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686" y="2564904"/>
            <a:ext cx="462931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844824"/>
            <a:ext cx="53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8579" y="18448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8" name="Picture 5" descr="C:\Users\Administrator\Desktop\생정보학 발표준비\3.png"/>
          <p:cNvPicPr>
            <a:picLocks noChangeAspect="1" noChangeArrowheads="1"/>
          </p:cNvPicPr>
          <p:nvPr/>
        </p:nvPicPr>
        <p:blipFill>
          <a:blip r:embed="rId2" cstate="print"/>
          <a:srcRect t="6522" r="70826"/>
          <a:stretch>
            <a:fillRect/>
          </a:stretch>
        </p:blipFill>
        <p:spPr bwMode="auto">
          <a:xfrm>
            <a:off x="395536" y="2502188"/>
            <a:ext cx="2639849" cy="3096344"/>
          </a:xfrm>
          <a:prstGeom prst="rect">
            <a:avLst/>
          </a:prstGeom>
          <a:noFill/>
        </p:spPr>
      </p:pic>
      <p:pic>
        <p:nvPicPr>
          <p:cNvPr id="9" name="Picture 19" descr="figure_06_04b_unlabel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46" b="25691"/>
          <a:stretch/>
        </p:blipFill>
        <p:spPr>
          <a:xfrm>
            <a:off x="3419872" y="2564904"/>
            <a:ext cx="3522146" cy="3037542"/>
          </a:xfrm>
          <a:prstGeom prst="rect">
            <a:avLst/>
          </a:prstGeom>
        </p:spPr>
      </p:pic>
      <p:sp>
        <p:nvSpPr>
          <p:cNvPr id="10" name="오른쪽 화살표 9"/>
          <p:cNvSpPr/>
          <p:nvPr/>
        </p:nvSpPr>
        <p:spPr>
          <a:xfrm>
            <a:off x="6948264" y="3717032"/>
            <a:ext cx="504056" cy="36004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740352" y="37170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 descr="C:\Users\Administrator\Desktop\생정보학 발표준비\물음표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9732">
            <a:off x="8186356" y="3634307"/>
            <a:ext cx="511380" cy="655142"/>
          </a:xfrm>
          <a:prstGeom prst="rect">
            <a:avLst/>
          </a:prstGeom>
          <a:noFill/>
        </p:spPr>
      </p:pic>
      <p:sp>
        <p:nvSpPr>
          <p:cNvPr id="14" name="타원 13"/>
          <p:cNvSpPr/>
          <p:nvPr/>
        </p:nvSpPr>
        <p:spPr>
          <a:xfrm>
            <a:off x="1259632" y="1628800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4355976" y="1628800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2" grpId="0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Third generation sequencing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Single </a:t>
            </a:r>
            <a:r>
              <a:rPr lang="en-US" altLang="ko-KR" dirty="0"/>
              <a:t>molecule </a:t>
            </a:r>
            <a:r>
              <a:rPr lang="en-US" altLang="ko-KR" dirty="0" smtClean="0"/>
              <a:t>sequencing</a:t>
            </a:r>
          </a:p>
          <a:p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-&gt;Not use </a:t>
            </a:r>
            <a:r>
              <a:rPr lang="en-US" altLang="ko-KR" dirty="0" err="1" smtClean="0"/>
              <a:t>ddNTP</a:t>
            </a:r>
            <a:r>
              <a:rPr lang="en-US" altLang="ko-KR" dirty="0"/>
              <a:t> </a:t>
            </a:r>
            <a:r>
              <a:rPr lang="en-US" altLang="ko-KR" dirty="0" smtClean="0"/>
              <a:t>and shotgun sequencing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Third generation sequencing</a:t>
            </a:r>
            <a:endParaRPr lang="ko-KR" altLang="en-US" dirty="0"/>
          </a:p>
        </p:txBody>
      </p:sp>
      <p:pic>
        <p:nvPicPr>
          <p:cNvPr id="4101" name="Picture 5" descr="C:\Users\Administrator\Desktop\생정보학 발표준비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3" y="2564904"/>
            <a:ext cx="9048561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351" y="1805915"/>
            <a:ext cx="9417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Pacific </a:t>
            </a:r>
            <a:r>
              <a:rPr lang="en-US" altLang="ko-KR" sz="2000" b="1" dirty="0"/>
              <a:t>Bioscience</a:t>
            </a:r>
            <a:r>
              <a:rPr lang="en-US" altLang="ko-KR" sz="2400" b="1" dirty="0"/>
              <a:t> SMRT(single molecule real time) sequencing</a:t>
            </a:r>
          </a:p>
          <a:p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Forth generation sequencing</a:t>
            </a:r>
            <a:endParaRPr lang="ko-KR" altLang="en-US" dirty="0"/>
          </a:p>
        </p:txBody>
      </p:sp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Post </a:t>
            </a:r>
            <a:r>
              <a:rPr lang="en-US" altLang="ko-KR" dirty="0"/>
              <a:t>light sequencing </a:t>
            </a:r>
            <a:endParaRPr lang="en-US" altLang="ko-KR" dirty="0" smtClean="0"/>
          </a:p>
          <a:p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-&gt; Optical </a:t>
            </a:r>
            <a:r>
              <a:rPr lang="en-US" altLang="ko-KR" dirty="0"/>
              <a:t>detection is no used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Forth generation sequencing</a:t>
            </a:r>
            <a:endParaRPr lang="ko-KR" altLang="en-US" dirty="0"/>
          </a:p>
        </p:txBody>
      </p:sp>
      <p:pic>
        <p:nvPicPr>
          <p:cNvPr id="4" name="Picture 19" descr="figure_06_04b_unlabele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59"/>
          <a:stretch/>
        </p:blipFill>
        <p:spPr>
          <a:xfrm>
            <a:off x="2247056" y="2166531"/>
            <a:ext cx="6279138" cy="4934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5168" y="2566102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00" dirty="0" smtClean="0"/>
              <a:t>Protein</a:t>
            </a:r>
            <a:br>
              <a:rPr lang="en-US" sz="1600" dirty="0" smtClean="0"/>
            </a:br>
            <a:r>
              <a:rPr lang="en-US" sz="1600" dirty="0" smtClean="0"/>
              <a:t>nanopore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9620" y="5741189"/>
            <a:ext cx="1107996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sz="1600" dirty="0"/>
              <a:t>Single-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stranded 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DNA</a:t>
            </a:r>
            <a:endParaRPr lang="en-US" sz="1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975248" y="2070757"/>
            <a:ext cx="2313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00" dirty="0"/>
              <a:t>Double-stranded DNA</a:t>
            </a:r>
            <a:endParaRPr lang="en-US" sz="1600" dirty="0" smtClean="0"/>
          </a:p>
        </p:txBody>
      </p:sp>
      <p:sp>
        <p:nvSpPr>
          <p:cNvPr id="11" name="Freeform 26"/>
          <p:cNvSpPr/>
          <p:nvPr/>
        </p:nvSpPr>
        <p:spPr>
          <a:xfrm>
            <a:off x="6279504" y="2241062"/>
            <a:ext cx="864096" cy="45719"/>
          </a:xfrm>
          <a:custGeom>
            <a:avLst/>
            <a:gdLst>
              <a:gd name="connsiteX0" fmla="*/ 0 w 1809750"/>
              <a:gd name="connsiteY0" fmla="*/ 0 h 0"/>
              <a:gd name="connsiteX1" fmla="*/ 1809750 w 18097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750">
                <a:moveTo>
                  <a:pt x="0" y="0"/>
                </a:moveTo>
                <a:lnTo>
                  <a:pt x="18097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Freeform 27"/>
          <p:cNvSpPr/>
          <p:nvPr/>
        </p:nvSpPr>
        <p:spPr>
          <a:xfrm>
            <a:off x="4407296" y="2850959"/>
            <a:ext cx="792088" cy="75183"/>
          </a:xfrm>
          <a:custGeom>
            <a:avLst/>
            <a:gdLst>
              <a:gd name="connsiteX0" fmla="*/ 1825625 w 1825625"/>
              <a:gd name="connsiteY0" fmla="*/ 0 h 3175"/>
              <a:gd name="connsiteX1" fmla="*/ 0 w 1825625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5625" h="3175">
                <a:moveTo>
                  <a:pt x="1825625" y="0"/>
                </a:moveTo>
                <a:lnTo>
                  <a:pt x="0" y="31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Freeform 28"/>
          <p:cNvSpPr/>
          <p:nvPr/>
        </p:nvSpPr>
        <p:spPr>
          <a:xfrm>
            <a:off x="5891588" y="5887181"/>
            <a:ext cx="263525" cy="3175"/>
          </a:xfrm>
          <a:custGeom>
            <a:avLst/>
            <a:gdLst>
              <a:gd name="connsiteX0" fmla="*/ 263525 w 263525"/>
              <a:gd name="connsiteY0" fmla="*/ 3175 h 3175"/>
              <a:gd name="connsiteX1" fmla="*/ 0 w 263525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525" h="3175">
                <a:moveTo>
                  <a:pt x="263525" y="3175"/>
                </a:move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319064" y="3726941"/>
            <a:ext cx="1728192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247056" y="5373216"/>
            <a:ext cx="237626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55383" y="1527175"/>
            <a:ext cx="342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 smtClean="0"/>
              <a:t>Nanopore</a:t>
            </a:r>
            <a:r>
              <a:rPr lang="en-US" altLang="ko-KR" sz="2400" b="1" dirty="0" smtClean="0"/>
              <a:t> sequencing</a:t>
            </a:r>
            <a:endParaRPr lang="en-US" altLang="ko-KR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43808" y="5661248"/>
            <a:ext cx="208823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altLang="ko-KR" dirty="0" smtClean="0">
                <a:solidFill>
                  <a:srgbClr val="FF0000"/>
                </a:solidFill>
              </a:rPr>
              <a:t>base-specific</a:t>
            </a:r>
          </a:p>
          <a:p>
            <a:pPr>
              <a:lnSpc>
                <a:spcPct val="93000"/>
              </a:lnSpc>
            </a:pPr>
            <a:r>
              <a:rPr lang="en-US" altLang="ko-KR" dirty="0" smtClean="0">
                <a:solidFill>
                  <a:srgbClr val="FF0000"/>
                </a:solidFill>
              </a:rPr>
              <a:t>electrical charges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 flipH="1">
            <a:off x="4860032" y="5589240"/>
            <a:ext cx="72008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of sequencing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609600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&lt;Idea&gt;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- Single molecule (3rd)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- Not using optical detection (4th)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328</Words>
  <Application>Microsoft Office PowerPoint</Application>
  <PresentationFormat>화면 슬라이드 쇼(4:3)</PresentationFormat>
  <Paragraphs>101</Paragraphs>
  <Slides>22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5th generation sequencing</vt:lpstr>
      <vt:lpstr>Content </vt:lpstr>
      <vt:lpstr>Introduction</vt:lpstr>
      <vt:lpstr>Introduction</vt:lpstr>
      <vt:lpstr>Third generation sequencing</vt:lpstr>
      <vt:lpstr>Third generation sequencing</vt:lpstr>
      <vt:lpstr>Forth generation sequencing</vt:lpstr>
      <vt:lpstr>Forth generation sequencing</vt:lpstr>
      <vt:lpstr>Design of sequencing</vt:lpstr>
      <vt:lpstr>Design of sequencing</vt:lpstr>
      <vt:lpstr>Design of sequencing</vt:lpstr>
      <vt:lpstr>Design of sequencing </vt:lpstr>
      <vt:lpstr>Limitation</vt:lpstr>
      <vt:lpstr>Design of sequencing </vt:lpstr>
      <vt:lpstr>Limitation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Limitation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generation sequencing</dc:title>
  <dc:creator>USER</dc:creator>
  <cp:lastModifiedBy>USER</cp:lastModifiedBy>
  <cp:revision>37</cp:revision>
  <dcterms:created xsi:type="dcterms:W3CDTF">2017-05-23T16:30:28Z</dcterms:created>
  <dcterms:modified xsi:type="dcterms:W3CDTF">2017-05-26T03:59:38Z</dcterms:modified>
</cp:coreProperties>
</file>