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83" r:id="rId4"/>
    <p:sldId id="284" r:id="rId5"/>
    <p:sldId id="259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C366"/>
    <a:srgbClr val="8AC75D"/>
    <a:srgbClr val="6AD4AC"/>
    <a:srgbClr val="D6AC58"/>
    <a:srgbClr val="FC2424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65709" autoAdjust="0"/>
  </p:normalViewPr>
  <p:slideViewPr>
    <p:cSldViewPr>
      <p:cViewPr varScale="1">
        <p:scale>
          <a:sx n="54" d="100"/>
          <a:sy n="54" d="100"/>
        </p:scale>
        <p:origin x="54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1720100316723"/>
          <c:y val="0.13333418987512538"/>
          <c:w val="0.56759859104908195"/>
          <c:h val="0.6976670554754587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11</c:v>
                </c:pt>
                <c:pt idx="3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7382000"/>
        <c:axId val="-1987372208"/>
      </c:lineChart>
      <c:catAx>
        <c:axId val="-19873820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-1987372208"/>
        <c:crosses val="autoZero"/>
        <c:auto val="0"/>
        <c:lblAlgn val="ctr"/>
        <c:lblOffset val="100"/>
        <c:noMultiLvlLbl val="0"/>
      </c:catAx>
      <c:valAx>
        <c:axId val="-1987372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1987382000"/>
        <c:crossesAt val="1"/>
        <c:crossBetween val="midCat"/>
      </c:valAx>
    </c:plotArea>
    <c:legend>
      <c:legendPos val="r"/>
      <c:layout>
        <c:manualLayout>
          <c:xMode val="edge"/>
          <c:yMode val="edge"/>
          <c:x val="0.69685165761223056"/>
          <c:y val="0.22370509537225555"/>
          <c:w val="0.12100089971788199"/>
          <c:h val="0.115387497977184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</c:v>
                </c:pt>
              </c:strCache>
            </c:strRef>
          </c:tx>
          <c:cat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11</c:v>
                </c:pt>
                <c:pt idx="3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A' </c:v>
                </c:pt>
              </c:strCache>
            </c:strRef>
          </c:tx>
          <c:cat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A"</c:v>
                </c:pt>
              </c:strCache>
            </c:strRef>
          </c:tx>
          <c:cat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14</c:v>
                </c:pt>
                <c:pt idx="3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7380368"/>
        <c:axId val="-1987384720"/>
      </c:lineChart>
      <c:catAx>
        <c:axId val="-19873803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-1987384720"/>
        <c:crosses val="autoZero"/>
        <c:auto val="0"/>
        <c:lblAlgn val="ctr"/>
        <c:lblOffset val="100"/>
        <c:noMultiLvlLbl val="0"/>
      </c:catAx>
      <c:valAx>
        <c:axId val="-1987384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1987380368"/>
        <c:crossesAt val="1"/>
        <c:crossBetween val="midCat"/>
      </c:valAx>
    </c:plotArea>
    <c:legend>
      <c:legendPos val="r"/>
      <c:layout>
        <c:manualLayout>
          <c:xMode val="edge"/>
          <c:yMode val="edge"/>
          <c:x val="0.7373299596948244"/>
          <c:y val="8.7729151696304547E-2"/>
          <c:w val="0.25405874757085278"/>
          <c:h val="0.392387913094046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EA823-6E37-401F-AFB1-19ACE7610A20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B1BB237B-B632-41C0-B027-4A2ABB933701}">
      <dgm:prSet phldrT="[Text]" custT="1"/>
      <dgm:spPr/>
      <dgm:t>
        <a:bodyPr/>
        <a:lstStyle/>
        <a:p>
          <a:r>
            <a:rPr lang="en-US" sz="2800" dirty="0" smtClean="0"/>
            <a:t> Species A</a:t>
          </a:r>
          <a:endParaRPr lang="en-US" sz="2800" dirty="0"/>
        </a:p>
      </dgm:t>
    </dgm:pt>
    <dgm:pt modelId="{D0494DCD-A21F-447E-880D-F8E4DAAB1E2D}" type="parTrans" cxnId="{13E75911-62F0-4D79-8016-7EA7012D54A3}">
      <dgm:prSet/>
      <dgm:spPr/>
      <dgm:t>
        <a:bodyPr/>
        <a:lstStyle/>
        <a:p>
          <a:endParaRPr lang="en-US" sz="1000"/>
        </a:p>
      </dgm:t>
    </dgm:pt>
    <dgm:pt modelId="{9BF0C533-BA5D-4907-B19E-8F1B6AB6F458}" type="sibTrans" cxnId="{13E75911-62F0-4D79-8016-7EA7012D54A3}">
      <dgm:prSet/>
      <dgm:spPr/>
      <dgm:t>
        <a:bodyPr/>
        <a:lstStyle/>
        <a:p>
          <a:endParaRPr lang="en-US" sz="1000"/>
        </a:p>
      </dgm:t>
    </dgm:pt>
    <dgm:pt modelId="{B706BB65-C4B4-49C5-806A-0020E65E3EC9}">
      <dgm:prSet phldrT="[Text]" custT="1"/>
      <dgm:spPr>
        <a:solidFill>
          <a:schemeClr val="accent2">
            <a:lumMod val="75000"/>
            <a:alpha val="44000"/>
          </a:schemeClr>
        </a:solidFill>
      </dgm:spPr>
      <dgm:t>
        <a:bodyPr/>
        <a:lstStyle/>
        <a:p>
          <a:pPr algn="ctr"/>
          <a:r>
            <a:rPr lang="en-US" sz="2800" dirty="0" smtClean="0"/>
            <a:t>  Species</a:t>
          </a:r>
          <a:br>
            <a:rPr lang="en-US" sz="2800" dirty="0" smtClean="0"/>
          </a:br>
          <a:r>
            <a:rPr lang="en-US" sz="2800" dirty="0" smtClean="0"/>
            <a:t>C</a:t>
          </a:r>
          <a:endParaRPr lang="en-US" sz="2800" dirty="0"/>
        </a:p>
      </dgm:t>
    </dgm:pt>
    <dgm:pt modelId="{DFB1CB96-323C-4871-9B26-A311D3F49A18}" type="parTrans" cxnId="{0A42EB61-EF67-4CE1-BF28-448060398388}">
      <dgm:prSet/>
      <dgm:spPr/>
      <dgm:t>
        <a:bodyPr/>
        <a:lstStyle/>
        <a:p>
          <a:endParaRPr lang="en-US" sz="1000"/>
        </a:p>
      </dgm:t>
    </dgm:pt>
    <dgm:pt modelId="{6AA74CA6-E08A-40C7-A2A4-C61B3F6050F4}" type="sibTrans" cxnId="{0A42EB61-EF67-4CE1-BF28-448060398388}">
      <dgm:prSet/>
      <dgm:spPr/>
      <dgm:t>
        <a:bodyPr/>
        <a:lstStyle/>
        <a:p>
          <a:endParaRPr lang="en-US" sz="1000"/>
        </a:p>
      </dgm:t>
    </dgm:pt>
    <dgm:pt modelId="{BBB1C54C-8041-4CF0-B17E-EBC09F009974}">
      <dgm:prSet phldrT="[Text]" custT="1"/>
      <dgm:spPr>
        <a:solidFill>
          <a:srgbClr val="FFC000">
            <a:alpha val="34000"/>
          </a:srgbClr>
        </a:solidFill>
      </dgm:spPr>
      <dgm:t>
        <a:bodyPr/>
        <a:lstStyle/>
        <a:p>
          <a:r>
            <a:rPr lang="en-US" sz="2800" dirty="0" smtClean="0"/>
            <a:t/>
          </a:r>
          <a:br>
            <a:rPr lang="en-US" sz="2800" dirty="0" smtClean="0"/>
          </a:br>
          <a:r>
            <a:rPr lang="en-US" sz="2800" dirty="0" smtClean="0"/>
            <a:t>Species</a:t>
          </a:r>
          <a:br>
            <a:rPr lang="en-US" sz="2800" dirty="0" smtClean="0"/>
          </a:br>
          <a:r>
            <a:rPr lang="en-US" sz="2800" dirty="0" smtClean="0"/>
            <a:t>B</a:t>
          </a:r>
          <a:endParaRPr lang="en-US" sz="2800" dirty="0"/>
        </a:p>
      </dgm:t>
    </dgm:pt>
    <dgm:pt modelId="{D6DE485F-7BB8-4534-8447-C7D11D0952F6}" type="parTrans" cxnId="{B9CBE533-9267-4BDF-8929-198D4F942BFF}">
      <dgm:prSet/>
      <dgm:spPr/>
      <dgm:t>
        <a:bodyPr/>
        <a:lstStyle/>
        <a:p>
          <a:endParaRPr lang="en-US" sz="1000"/>
        </a:p>
      </dgm:t>
    </dgm:pt>
    <dgm:pt modelId="{100C3245-DF85-423B-A963-2C1E1C2D56E1}" type="sibTrans" cxnId="{B9CBE533-9267-4BDF-8929-198D4F942BFF}">
      <dgm:prSet/>
      <dgm:spPr/>
      <dgm:t>
        <a:bodyPr/>
        <a:lstStyle/>
        <a:p>
          <a:endParaRPr lang="en-US" sz="1000"/>
        </a:p>
      </dgm:t>
    </dgm:pt>
    <dgm:pt modelId="{B5EE910B-5AFE-44EB-BA27-8883615E157D}" type="pres">
      <dgm:prSet presAssocID="{70DEA823-6E37-401F-AFB1-19ACE7610A20}" presName="compositeShape" presStyleCnt="0">
        <dgm:presLayoutVars>
          <dgm:chMax val="7"/>
          <dgm:dir/>
          <dgm:resizeHandles val="exact"/>
        </dgm:presLayoutVars>
      </dgm:prSet>
      <dgm:spPr/>
    </dgm:pt>
    <dgm:pt modelId="{FE8BB65D-1E67-4C1B-A491-8A12DD423ED9}" type="pres">
      <dgm:prSet presAssocID="{B1BB237B-B632-41C0-B027-4A2ABB933701}" presName="circ1" presStyleLbl="vennNode1" presStyleIdx="0" presStyleCnt="3"/>
      <dgm:spPr/>
      <dgm:t>
        <a:bodyPr/>
        <a:lstStyle/>
        <a:p>
          <a:endParaRPr lang="en-US"/>
        </a:p>
      </dgm:t>
    </dgm:pt>
    <dgm:pt modelId="{B7A6787D-5421-44E7-A798-6BCB2EB7A5BC}" type="pres">
      <dgm:prSet presAssocID="{B1BB237B-B632-41C0-B027-4A2ABB9337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E8CC0-D5D2-41EB-8CC5-E46CD21F09C3}" type="pres">
      <dgm:prSet presAssocID="{B706BB65-C4B4-49C5-806A-0020E65E3EC9}" presName="circ2" presStyleLbl="vennNode1" presStyleIdx="1" presStyleCnt="3"/>
      <dgm:spPr/>
      <dgm:t>
        <a:bodyPr/>
        <a:lstStyle/>
        <a:p>
          <a:endParaRPr lang="en-US"/>
        </a:p>
      </dgm:t>
    </dgm:pt>
    <dgm:pt modelId="{3488F9BC-E686-4C30-AA40-804A068F8136}" type="pres">
      <dgm:prSet presAssocID="{B706BB65-C4B4-49C5-806A-0020E65E3EC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D6D4B-A704-4097-8CA7-7694B6C71DA5}" type="pres">
      <dgm:prSet presAssocID="{BBB1C54C-8041-4CF0-B17E-EBC09F009974}" presName="circ3" presStyleLbl="vennNode1" presStyleIdx="2" presStyleCnt="3"/>
      <dgm:spPr/>
      <dgm:t>
        <a:bodyPr/>
        <a:lstStyle/>
        <a:p>
          <a:endParaRPr lang="en-US"/>
        </a:p>
      </dgm:t>
    </dgm:pt>
    <dgm:pt modelId="{2A2DF3E5-5F9F-4F67-A816-42F699B9FF37}" type="pres">
      <dgm:prSet presAssocID="{BBB1C54C-8041-4CF0-B17E-EBC09F00997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7C194C-7E18-4068-BA71-90690F878F0E}" type="presOf" srcId="{B1BB237B-B632-41C0-B027-4A2ABB933701}" destId="{B7A6787D-5421-44E7-A798-6BCB2EB7A5BC}" srcOrd="1" destOrd="0" presId="urn:microsoft.com/office/officeart/2005/8/layout/venn1"/>
    <dgm:cxn modelId="{66DAD54F-2088-46CC-B096-F6080747A142}" type="presOf" srcId="{B706BB65-C4B4-49C5-806A-0020E65E3EC9}" destId="{3488F9BC-E686-4C30-AA40-804A068F8136}" srcOrd="1" destOrd="0" presId="urn:microsoft.com/office/officeart/2005/8/layout/venn1"/>
    <dgm:cxn modelId="{EBF037E4-FD82-4300-81A6-55B1F3437B6F}" type="presOf" srcId="{70DEA823-6E37-401F-AFB1-19ACE7610A20}" destId="{B5EE910B-5AFE-44EB-BA27-8883615E157D}" srcOrd="0" destOrd="0" presId="urn:microsoft.com/office/officeart/2005/8/layout/venn1"/>
    <dgm:cxn modelId="{263782B2-58E2-469A-9BCE-0BDDC3008944}" type="presOf" srcId="{B706BB65-C4B4-49C5-806A-0020E65E3EC9}" destId="{A41E8CC0-D5D2-41EB-8CC5-E46CD21F09C3}" srcOrd="0" destOrd="0" presId="urn:microsoft.com/office/officeart/2005/8/layout/venn1"/>
    <dgm:cxn modelId="{13E75911-62F0-4D79-8016-7EA7012D54A3}" srcId="{70DEA823-6E37-401F-AFB1-19ACE7610A20}" destId="{B1BB237B-B632-41C0-B027-4A2ABB933701}" srcOrd="0" destOrd="0" parTransId="{D0494DCD-A21F-447E-880D-F8E4DAAB1E2D}" sibTransId="{9BF0C533-BA5D-4907-B19E-8F1B6AB6F458}"/>
    <dgm:cxn modelId="{0A42EB61-EF67-4CE1-BF28-448060398388}" srcId="{70DEA823-6E37-401F-AFB1-19ACE7610A20}" destId="{B706BB65-C4B4-49C5-806A-0020E65E3EC9}" srcOrd="1" destOrd="0" parTransId="{DFB1CB96-323C-4871-9B26-A311D3F49A18}" sibTransId="{6AA74CA6-E08A-40C7-A2A4-C61B3F6050F4}"/>
    <dgm:cxn modelId="{4061A1DD-A816-4131-81AD-F669DB5F2C41}" type="presOf" srcId="{BBB1C54C-8041-4CF0-B17E-EBC09F009974}" destId="{2A2DF3E5-5F9F-4F67-A816-42F699B9FF37}" srcOrd="1" destOrd="0" presId="urn:microsoft.com/office/officeart/2005/8/layout/venn1"/>
    <dgm:cxn modelId="{13803F59-C90F-42A7-96EC-3F395D0CB3C6}" type="presOf" srcId="{BBB1C54C-8041-4CF0-B17E-EBC09F009974}" destId="{557D6D4B-A704-4097-8CA7-7694B6C71DA5}" srcOrd="0" destOrd="0" presId="urn:microsoft.com/office/officeart/2005/8/layout/venn1"/>
    <dgm:cxn modelId="{43EA949A-7C62-4D1A-BC80-9B0C2D96AC60}" type="presOf" srcId="{B1BB237B-B632-41C0-B027-4A2ABB933701}" destId="{FE8BB65D-1E67-4C1B-A491-8A12DD423ED9}" srcOrd="0" destOrd="0" presId="urn:microsoft.com/office/officeart/2005/8/layout/venn1"/>
    <dgm:cxn modelId="{B9CBE533-9267-4BDF-8929-198D4F942BFF}" srcId="{70DEA823-6E37-401F-AFB1-19ACE7610A20}" destId="{BBB1C54C-8041-4CF0-B17E-EBC09F009974}" srcOrd="2" destOrd="0" parTransId="{D6DE485F-7BB8-4534-8447-C7D11D0952F6}" sibTransId="{100C3245-DF85-423B-A963-2C1E1C2D56E1}"/>
    <dgm:cxn modelId="{7296A21A-FAAF-4990-AE7E-E0A4AE8D113E}" type="presParOf" srcId="{B5EE910B-5AFE-44EB-BA27-8883615E157D}" destId="{FE8BB65D-1E67-4C1B-A491-8A12DD423ED9}" srcOrd="0" destOrd="0" presId="urn:microsoft.com/office/officeart/2005/8/layout/venn1"/>
    <dgm:cxn modelId="{92968748-9EE0-4047-89EF-28D44F5D1EAE}" type="presParOf" srcId="{B5EE910B-5AFE-44EB-BA27-8883615E157D}" destId="{B7A6787D-5421-44E7-A798-6BCB2EB7A5BC}" srcOrd="1" destOrd="0" presId="urn:microsoft.com/office/officeart/2005/8/layout/venn1"/>
    <dgm:cxn modelId="{CD1341C1-14F6-44F2-977F-D5C920FDFB03}" type="presParOf" srcId="{B5EE910B-5AFE-44EB-BA27-8883615E157D}" destId="{A41E8CC0-D5D2-41EB-8CC5-E46CD21F09C3}" srcOrd="2" destOrd="0" presId="urn:microsoft.com/office/officeart/2005/8/layout/venn1"/>
    <dgm:cxn modelId="{1BC8F405-7B84-4865-8F93-FD547367E9CD}" type="presParOf" srcId="{B5EE910B-5AFE-44EB-BA27-8883615E157D}" destId="{3488F9BC-E686-4C30-AA40-804A068F8136}" srcOrd="3" destOrd="0" presId="urn:microsoft.com/office/officeart/2005/8/layout/venn1"/>
    <dgm:cxn modelId="{8993ADE7-6F58-44E2-815C-89F1D55BD0AC}" type="presParOf" srcId="{B5EE910B-5AFE-44EB-BA27-8883615E157D}" destId="{557D6D4B-A704-4097-8CA7-7694B6C71DA5}" srcOrd="4" destOrd="0" presId="urn:microsoft.com/office/officeart/2005/8/layout/venn1"/>
    <dgm:cxn modelId="{0E084FAE-BCF9-4BE5-8DC1-B65A60067B67}" type="presParOf" srcId="{B5EE910B-5AFE-44EB-BA27-8883615E157D}" destId="{2A2DF3E5-5F9F-4F67-A816-42F699B9FF3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DEA823-6E37-401F-AFB1-19ACE7610A20}" type="doc">
      <dgm:prSet loTypeId="urn:microsoft.com/office/officeart/2005/8/layout/venn1" loCatId="relationship" qsTypeId="urn:microsoft.com/office/officeart/2005/8/quickstyle/simple1" qsCatId="simple" csTypeId="urn:microsoft.com/office/officeart/2005/8/colors/accent3_3" csCatId="accent3" phldr="1"/>
      <dgm:spPr/>
    </dgm:pt>
    <dgm:pt modelId="{B1BB237B-B632-41C0-B027-4A2ABB933701}">
      <dgm:prSet phldrT="[Text]" custT="1"/>
      <dgm:spPr>
        <a:solidFill>
          <a:schemeClr val="accent3">
            <a:shade val="80000"/>
            <a:hueOff val="0"/>
            <a:satOff val="0"/>
            <a:lumOff val="0"/>
            <a:alpha val="48000"/>
          </a:schemeClr>
        </a:solidFill>
      </dgm:spPr>
      <dgm:t>
        <a:bodyPr lIns="91440" rIns="91440" anchor="t"/>
        <a:lstStyle/>
        <a:p>
          <a:r>
            <a:rPr lang="en-US" sz="1800" b="1" dirty="0" smtClean="0"/>
            <a:t>Normal A</a:t>
          </a:r>
          <a:r>
            <a:rPr lang="en-US" sz="1400" b="1" dirty="0" smtClean="0"/>
            <a:t/>
          </a:r>
          <a:br>
            <a:rPr lang="en-US" sz="1400" b="1" dirty="0" smtClean="0"/>
          </a:br>
          <a:r>
            <a:rPr lang="en-US" sz="1400" b="1" dirty="0" smtClean="0"/>
            <a:t/>
          </a:r>
          <a:br>
            <a:rPr lang="en-US" sz="1400" b="1" dirty="0" smtClean="0"/>
          </a:br>
          <a:r>
            <a:rPr lang="en-US" sz="1400" b="1" dirty="0" smtClean="0"/>
            <a:t/>
          </a:r>
          <a:br>
            <a:rPr lang="en-US" sz="1400" b="1" dirty="0" smtClean="0"/>
          </a:br>
          <a:endParaRPr lang="en-US" sz="1400" b="1" dirty="0"/>
        </a:p>
      </dgm:t>
    </dgm:pt>
    <dgm:pt modelId="{D0494DCD-A21F-447E-880D-F8E4DAAB1E2D}" type="parTrans" cxnId="{13E75911-62F0-4D79-8016-7EA7012D54A3}">
      <dgm:prSet/>
      <dgm:spPr/>
      <dgm:t>
        <a:bodyPr/>
        <a:lstStyle/>
        <a:p>
          <a:endParaRPr lang="en-US" b="1"/>
        </a:p>
      </dgm:t>
    </dgm:pt>
    <dgm:pt modelId="{9BF0C533-BA5D-4907-B19E-8F1B6AB6F458}" type="sibTrans" cxnId="{13E75911-62F0-4D79-8016-7EA7012D54A3}">
      <dgm:prSet/>
      <dgm:spPr/>
      <dgm:t>
        <a:bodyPr/>
        <a:lstStyle/>
        <a:p>
          <a:endParaRPr lang="en-US" b="1"/>
        </a:p>
      </dgm:t>
    </dgm:pt>
    <dgm:pt modelId="{B706BB65-C4B4-49C5-806A-0020E65E3EC9}">
      <dgm:prSet phldrT="[Text]" custT="1"/>
      <dgm:spPr>
        <a:solidFill>
          <a:srgbClr val="8AC75D">
            <a:alpha val="49000"/>
          </a:srgbClr>
        </a:solidFill>
      </dgm:spPr>
      <dgm:t>
        <a:bodyPr lIns="91440" rIns="91440"/>
        <a:lstStyle/>
        <a:p>
          <a:pPr algn="r"/>
          <a:endParaRPr lang="en-US" sz="1600" b="1" dirty="0" smtClean="0"/>
        </a:p>
        <a:p>
          <a:pPr algn="r"/>
          <a:endParaRPr lang="en-US" sz="1600" b="1" dirty="0" smtClean="0"/>
        </a:p>
        <a:p>
          <a:pPr algn="r"/>
          <a:r>
            <a:rPr lang="en-US" sz="1600" b="1" dirty="0" smtClean="0"/>
            <a:t>A wt.</a:t>
          </a:r>
          <a:br>
            <a:rPr lang="en-US" sz="1600" b="1" dirty="0" smtClean="0"/>
          </a:br>
          <a:r>
            <a:rPr lang="en-US" sz="1600" b="1" dirty="0" smtClean="0"/>
            <a:t>Mixed</a:t>
          </a:r>
          <a:br>
            <a:rPr lang="en-US" sz="1600" b="1" dirty="0" smtClean="0"/>
          </a:br>
          <a:r>
            <a:rPr lang="en-US" sz="1600" b="1" dirty="0" smtClean="0"/>
            <a:t>HGT</a:t>
          </a:r>
          <a:endParaRPr lang="en-US" sz="1600" b="1" dirty="0"/>
        </a:p>
      </dgm:t>
    </dgm:pt>
    <dgm:pt modelId="{DFB1CB96-323C-4871-9B26-A311D3F49A18}" type="parTrans" cxnId="{0A42EB61-EF67-4CE1-BF28-448060398388}">
      <dgm:prSet/>
      <dgm:spPr/>
      <dgm:t>
        <a:bodyPr/>
        <a:lstStyle/>
        <a:p>
          <a:endParaRPr lang="en-US" b="1"/>
        </a:p>
      </dgm:t>
    </dgm:pt>
    <dgm:pt modelId="{6AA74CA6-E08A-40C7-A2A4-C61B3F6050F4}" type="sibTrans" cxnId="{0A42EB61-EF67-4CE1-BF28-448060398388}">
      <dgm:prSet/>
      <dgm:spPr/>
      <dgm:t>
        <a:bodyPr/>
        <a:lstStyle/>
        <a:p>
          <a:endParaRPr lang="en-US" b="1"/>
        </a:p>
      </dgm:t>
    </dgm:pt>
    <dgm:pt modelId="{BBB1C54C-8041-4CF0-B17E-EBC09F009974}">
      <dgm:prSet phldrT="[Text]" custT="1"/>
      <dgm:spPr>
        <a:solidFill>
          <a:srgbClr val="61C366">
            <a:alpha val="37000"/>
          </a:srgbClr>
        </a:solidFill>
      </dgm:spPr>
      <dgm:t>
        <a:bodyPr lIns="91440" rIns="91440" anchor="b"/>
        <a:lstStyle/>
        <a:p>
          <a:pPr algn="l"/>
          <a:endParaRPr lang="en-US" sz="1800" b="1" dirty="0" smtClean="0"/>
        </a:p>
        <a:p>
          <a:pPr algn="l"/>
          <a:r>
            <a:rPr lang="en-US" sz="1600" b="1" dirty="0" smtClean="0"/>
            <a:t>A wt. </a:t>
          </a:r>
          <a:br>
            <a:rPr lang="en-US" sz="1600" b="1" dirty="0" smtClean="0"/>
          </a:br>
          <a:r>
            <a:rPr lang="en-US" sz="1600" b="1" dirty="0" smtClean="0"/>
            <a:t>Individual HGT</a:t>
          </a:r>
          <a:endParaRPr lang="en-US" sz="1600" b="1" dirty="0"/>
        </a:p>
      </dgm:t>
    </dgm:pt>
    <dgm:pt modelId="{D6DE485F-7BB8-4534-8447-C7D11D0952F6}" type="parTrans" cxnId="{B9CBE533-9267-4BDF-8929-198D4F942BFF}">
      <dgm:prSet/>
      <dgm:spPr/>
      <dgm:t>
        <a:bodyPr/>
        <a:lstStyle/>
        <a:p>
          <a:endParaRPr lang="en-US" b="1"/>
        </a:p>
      </dgm:t>
    </dgm:pt>
    <dgm:pt modelId="{100C3245-DF85-423B-A963-2C1E1C2D56E1}" type="sibTrans" cxnId="{B9CBE533-9267-4BDF-8929-198D4F942BFF}">
      <dgm:prSet/>
      <dgm:spPr/>
      <dgm:t>
        <a:bodyPr/>
        <a:lstStyle/>
        <a:p>
          <a:endParaRPr lang="en-US" b="1"/>
        </a:p>
      </dgm:t>
    </dgm:pt>
    <dgm:pt modelId="{B5EE910B-5AFE-44EB-BA27-8883615E157D}" type="pres">
      <dgm:prSet presAssocID="{70DEA823-6E37-401F-AFB1-19ACE7610A20}" presName="compositeShape" presStyleCnt="0">
        <dgm:presLayoutVars>
          <dgm:chMax val="7"/>
          <dgm:dir/>
          <dgm:resizeHandles val="exact"/>
        </dgm:presLayoutVars>
      </dgm:prSet>
      <dgm:spPr/>
    </dgm:pt>
    <dgm:pt modelId="{FE8BB65D-1E67-4C1B-A491-8A12DD423ED9}" type="pres">
      <dgm:prSet presAssocID="{B1BB237B-B632-41C0-B027-4A2ABB933701}" presName="circ1" presStyleLbl="vennNode1" presStyleIdx="0" presStyleCnt="3" custScaleX="128083" custScaleY="128084" custLinFactNeighborX="3017" custLinFactNeighborY="11260"/>
      <dgm:spPr/>
      <dgm:t>
        <a:bodyPr/>
        <a:lstStyle/>
        <a:p>
          <a:endParaRPr lang="en-US"/>
        </a:p>
      </dgm:t>
    </dgm:pt>
    <dgm:pt modelId="{B7A6787D-5421-44E7-A798-6BCB2EB7A5BC}" type="pres">
      <dgm:prSet presAssocID="{B1BB237B-B632-41C0-B027-4A2ABB9337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E8CC0-D5D2-41EB-8CC5-E46CD21F09C3}" type="pres">
      <dgm:prSet presAssocID="{B706BB65-C4B4-49C5-806A-0020E65E3EC9}" presName="circ2" presStyleLbl="vennNode1" presStyleIdx="1" presStyleCnt="3" custScaleX="117544" custScaleY="117544" custLinFactNeighborX="-12195" custLinFactNeighborY="-12555"/>
      <dgm:spPr/>
      <dgm:t>
        <a:bodyPr/>
        <a:lstStyle/>
        <a:p>
          <a:endParaRPr lang="en-US"/>
        </a:p>
      </dgm:t>
    </dgm:pt>
    <dgm:pt modelId="{3488F9BC-E686-4C30-AA40-804A068F8136}" type="pres">
      <dgm:prSet presAssocID="{B706BB65-C4B4-49C5-806A-0020E65E3EC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D6D4B-A704-4097-8CA7-7694B6C71DA5}" type="pres">
      <dgm:prSet presAssocID="{BBB1C54C-8041-4CF0-B17E-EBC09F009974}" presName="circ3" presStyleLbl="vennNode1" presStyleIdx="2" presStyleCnt="3" custScaleX="121055" custScaleY="121055" custLinFactNeighborX="12120" custLinFactNeighborY="-11782"/>
      <dgm:spPr/>
      <dgm:t>
        <a:bodyPr/>
        <a:lstStyle/>
        <a:p>
          <a:endParaRPr lang="en-US"/>
        </a:p>
      </dgm:t>
    </dgm:pt>
    <dgm:pt modelId="{2A2DF3E5-5F9F-4F67-A816-42F699B9FF37}" type="pres">
      <dgm:prSet presAssocID="{BBB1C54C-8041-4CF0-B17E-EBC09F00997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FE5E35-0172-4D45-98E1-5CF121F6158B}" type="presOf" srcId="{B706BB65-C4B4-49C5-806A-0020E65E3EC9}" destId="{A41E8CC0-D5D2-41EB-8CC5-E46CD21F09C3}" srcOrd="0" destOrd="0" presId="urn:microsoft.com/office/officeart/2005/8/layout/venn1"/>
    <dgm:cxn modelId="{6A7E5932-12DB-4A1E-B07D-12986341C3FA}" type="presOf" srcId="{BBB1C54C-8041-4CF0-B17E-EBC09F009974}" destId="{2A2DF3E5-5F9F-4F67-A816-42F699B9FF37}" srcOrd="1" destOrd="0" presId="urn:microsoft.com/office/officeart/2005/8/layout/venn1"/>
    <dgm:cxn modelId="{6EA2A07A-74EE-4649-8565-048F41F46C0C}" type="presOf" srcId="{B1BB237B-B632-41C0-B027-4A2ABB933701}" destId="{FE8BB65D-1E67-4C1B-A491-8A12DD423ED9}" srcOrd="0" destOrd="0" presId="urn:microsoft.com/office/officeart/2005/8/layout/venn1"/>
    <dgm:cxn modelId="{3ED4AC09-1F31-4498-AA6E-80DFD8544AE8}" type="presOf" srcId="{B706BB65-C4B4-49C5-806A-0020E65E3EC9}" destId="{3488F9BC-E686-4C30-AA40-804A068F8136}" srcOrd="1" destOrd="0" presId="urn:microsoft.com/office/officeart/2005/8/layout/venn1"/>
    <dgm:cxn modelId="{E3D3FB1E-5047-4103-9F6E-EA25162D8E44}" type="presOf" srcId="{BBB1C54C-8041-4CF0-B17E-EBC09F009974}" destId="{557D6D4B-A704-4097-8CA7-7694B6C71DA5}" srcOrd="0" destOrd="0" presId="urn:microsoft.com/office/officeart/2005/8/layout/venn1"/>
    <dgm:cxn modelId="{B4E8FD8C-05DA-4DB0-BBCF-780E07D4A9CE}" type="presOf" srcId="{70DEA823-6E37-401F-AFB1-19ACE7610A20}" destId="{B5EE910B-5AFE-44EB-BA27-8883615E157D}" srcOrd="0" destOrd="0" presId="urn:microsoft.com/office/officeart/2005/8/layout/venn1"/>
    <dgm:cxn modelId="{05F03A59-81CE-4EA3-9246-666764A0721C}" type="presOf" srcId="{B1BB237B-B632-41C0-B027-4A2ABB933701}" destId="{B7A6787D-5421-44E7-A798-6BCB2EB7A5BC}" srcOrd="1" destOrd="0" presId="urn:microsoft.com/office/officeart/2005/8/layout/venn1"/>
    <dgm:cxn modelId="{13E75911-62F0-4D79-8016-7EA7012D54A3}" srcId="{70DEA823-6E37-401F-AFB1-19ACE7610A20}" destId="{B1BB237B-B632-41C0-B027-4A2ABB933701}" srcOrd="0" destOrd="0" parTransId="{D0494DCD-A21F-447E-880D-F8E4DAAB1E2D}" sibTransId="{9BF0C533-BA5D-4907-B19E-8F1B6AB6F458}"/>
    <dgm:cxn modelId="{0A42EB61-EF67-4CE1-BF28-448060398388}" srcId="{70DEA823-6E37-401F-AFB1-19ACE7610A20}" destId="{B706BB65-C4B4-49C5-806A-0020E65E3EC9}" srcOrd="1" destOrd="0" parTransId="{DFB1CB96-323C-4871-9B26-A311D3F49A18}" sibTransId="{6AA74CA6-E08A-40C7-A2A4-C61B3F6050F4}"/>
    <dgm:cxn modelId="{B9CBE533-9267-4BDF-8929-198D4F942BFF}" srcId="{70DEA823-6E37-401F-AFB1-19ACE7610A20}" destId="{BBB1C54C-8041-4CF0-B17E-EBC09F009974}" srcOrd="2" destOrd="0" parTransId="{D6DE485F-7BB8-4534-8447-C7D11D0952F6}" sibTransId="{100C3245-DF85-423B-A963-2C1E1C2D56E1}"/>
    <dgm:cxn modelId="{F6C2C103-0B50-4E1D-9717-C3CC2B6D8C1B}" type="presParOf" srcId="{B5EE910B-5AFE-44EB-BA27-8883615E157D}" destId="{FE8BB65D-1E67-4C1B-A491-8A12DD423ED9}" srcOrd="0" destOrd="0" presId="urn:microsoft.com/office/officeart/2005/8/layout/venn1"/>
    <dgm:cxn modelId="{97AC6AEB-8B9E-4BE0-8F43-4150331DFA4D}" type="presParOf" srcId="{B5EE910B-5AFE-44EB-BA27-8883615E157D}" destId="{B7A6787D-5421-44E7-A798-6BCB2EB7A5BC}" srcOrd="1" destOrd="0" presId="urn:microsoft.com/office/officeart/2005/8/layout/venn1"/>
    <dgm:cxn modelId="{3DB94AB9-6B04-4F28-8EC0-FDBE03DB84E3}" type="presParOf" srcId="{B5EE910B-5AFE-44EB-BA27-8883615E157D}" destId="{A41E8CC0-D5D2-41EB-8CC5-E46CD21F09C3}" srcOrd="2" destOrd="0" presId="urn:microsoft.com/office/officeart/2005/8/layout/venn1"/>
    <dgm:cxn modelId="{CDDF18E9-9B0D-4176-B390-6C17329D7213}" type="presParOf" srcId="{B5EE910B-5AFE-44EB-BA27-8883615E157D}" destId="{3488F9BC-E686-4C30-AA40-804A068F8136}" srcOrd="3" destOrd="0" presId="urn:microsoft.com/office/officeart/2005/8/layout/venn1"/>
    <dgm:cxn modelId="{0CF43413-CC94-4B08-A253-035C1D89435B}" type="presParOf" srcId="{B5EE910B-5AFE-44EB-BA27-8883615E157D}" destId="{557D6D4B-A704-4097-8CA7-7694B6C71DA5}" srcOrd="4" destOrd="0" presId="urn:microsoft.com/office/officeart/2005/8/layout/venn1"/>
    <dgm:cxn modelId="{27A646D9-DD73-4A89-ADD1-F16F66E4B41E}" type="presParOf" srcId="{B5EE910B-5AFE-44EB-BA27-8883615E157D}" destId="{2A2DF3E5-5F9F-4F67-A816-42F699B9FF3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BB65D-1E67-4C1B-A491-8A12DD423ED9}">
      <dsp:nvSpPr>
        <dsp:cNvPr id="0" name=""/>
        <dsp:cNvSpPr/>
      </dsp:nvSpPr>
      <dsp:spPr>
        <a:xfrm>
          <a:off x="1154771" y="104156"/>
          <a:ext cx="2154953" cy="215495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Species A</a:t>
          </a:r>
          <a:endParaRPr lang="en-US" sz="2800" kern="1200" dirty="0"/>
        </a:p>
      </dsp:txBody>
      <dsp:txXfrm>
        <a:off x="1442098" y="481272"/>
        <a:ext cx="1580299" cy="969729"/>
      </dsp:txXfrm>
    </dsp:sp>
    <dsp:sp modelId="{A41E8CC0-D5D2-41EB-8CC5-E46CD21F09C3}">
      <dsp:nvSpPr>
        <dsp:cNvPr id="0" name=""/>
        <dsp:cNvSpPr/>
      </dsp:nvSpPr>
      <dsp:spPr>
        <a:xfrm>
          <a:off x="1932350" y="1451002"/>
          <a:ext cx="2154953" cy="2154953"/>
        </a:xfrm>
        <a:prstGeom prst="ellipse">
          <a:avLst/>
        </a:prstGeom>
        <a:solidFill>
          <a:schemeClr val="accent2">
            <a:lumMod val="75000"/>
            <a:alpha val="4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 Species</a:t>
          </a:r>
          <a:br>
            <a:rPr lang="en-US" sz="2800" kern="1200" dirty="0" smtClean="0"/>
          </a:br>
          <a:r>
            <a:rPr lang="en-US" sz="2800" kern="1200" dirty="0" smtClean="0"/>
            <a:t>C</a:t>
          </a:r>
          <a:endParaRPr lang="en-US" sz="2800" kern="1200" dirty="0"/>
        </a:p>
      </dsp:txBody>
      <dsp:txXfrm>
        <a:off x="2591406" y="2007698"/>
        <a:ext cx="1292972" cy="1185224"/>
      </dsp:txXfrm>
    </dsp:sp>
    <dsp:sp modelId="{557D6D4B-A704-4097-8CA7-7694B6C71DA5}">
      <dsp:nvSpPr>
        <dsp:cNvPr id="0" name=""/>
        <dsp:cNvSpPr/>
      </dsp:nvSpPr>
      <dsp:spPr>
        <a:xfrm>
          <a:off x="377191" y="1451002"/>
          <a:ext cx="2154953" cy="2154953"/>
        </a:xfrm>
        <a:prstGeom prst="ellipse">
          <a:avLst/>
        </a:prstGeom>
        <a:solidFill>
          <a:srgbClr val="FFC000">
            <a:alpha val="3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/>
          </a:r>
          <a:br>
            <a:rPr lang="en-US" sz="2800" kern="1200" dirty="0" smtClean="0"/>
          </a:br>
          <a:r>
            <a:rPr lang="en-US" sz="2800" kern="1200" dirty="0" smtClean="0"/>
            <a:t>Species</a:t>
          </a:r>
          <a:br>
            <a:rPr lang="en-US" sz="2800" kern="1200" dirty="0" smtClean="0"/>
          </a:br>
          <a:r>
            <a:rPr lang="en-US" sz="2800" kern="1200" dirty="0" smtClean="0"/>
            <a:t>B</a:t>
          </a:r>
          <a:endParaRPr lang="en-US" sz="2800" kern="1200" dirty="0"/>
        </a:p>
      </dsp:txBody>
      <dsp:txXfrm>
        <a:off x="580116" y="2007698"/>
        <a:ext cx="1292972" cy="1185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BB65D-1E67-4C1B-A491-8A12DD423ED9}">
      <dsp:nvSpPr>
        <dsp:cNvPr id="0" name=""/>
        <dsp:cNvSpPr/>
      </dsp:nvSpPr>
      <dsp:spPr>
        <a:xfrm>
          <a:off x="936113" y="82073"/>
          <a:ext cx="2760129" cy="2760150"/>
        </a:xfrm>
        <a:prstGeom prst="ellipse">
          <a:avLst/>
        </a:prstGeom>
        <a:solidFill>
          <a:schemeClr val="accent3">
            <a:shade val="80000"/>
            <a:hueOff val="0"/>
            <a:satOff val="0"/>
            <a:lumOff val="0"/>
            <a:alpha val="4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0" rIns="9144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Normal A</a:t>
          </a:r>
          <a:r>
            <a:rPr lang="en-US" sz="1400" b="1" kern="1200" dirty="0" smtClean="0"/>
            <a:t/>
          </a:r>
          <a:br>
            <a:rPr lang="en-US" sz="1400" b="1" kern="1200" dirty="0" smtClean="0"/>
          </a:br>
          <a:r>
            <a:rPr lang="en-US" sz="1400" b="1" kern="1200" dirty="0" smtClean="0"/>
            <a:t/>
          </a:r>
          <a:br>
            <a:rPr lang="en-US" sz="1400" b="1" kern="1200" dirty="0" smtClean="0"/>
          </a:br>
          <a:r>
            <a:rPr lang="en-US" sz="1400" b="1" kern="1200" dirty="0" smtClean="0"/>
            <a:t/>
          </a:r>
          <a:br>
            <a:rPr lang="en-US" sz="1400" b="1" kern="1200" dirty="0" smtClean="0"/>
          </a:br>
          <a:endParaRPr lang="en-US" sz="1400" b="1" kern="1200" dirty="0"/>
        </a:p>
      </dsp:txBody>
      <dsp:txXfrm>
        <a:off x="1304130" y="565099"/>
        <a:ext cx="2024094" cy="1242067"/>
      </dsp:txXfrm>
    </dsp:sp>
    <dsp:sp modelId="{A41E8CC0-D5D2-41EB-8CC5-E46CD21F09C3}">
      <dsp:nvSpPr>
        <dsp:cNvPr id="0" name=""/>
        <dsp:cNvSpPr/>
      </dsp:nvSpPr>
      <dsp:spPr>
        <a:xfrm>
          <a:off x="1499436" y="1029283"/>
          <a:ext cx="2533018" cy="2533018"/>
        </a:xfrm>
        <a:prstGeom prst="ellipse">
          <a:avLst/>
        </a:prstGeom>
        <a:solidFill>
          <a:srgbClr val="8AC75D">
            <a:alpha val="4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 wt.</a:t>
          </a:r>
          <a:br>
            <a:rPr lang="en-US" sz="1600" b="1" kern="1200" dirty="0" smtClean="0"/>
          </a:br>
          <a:r>
            <a:rPr lang="en-US" sz="1600" b="1" kern="1200" dirty="0" smtClean="0"/>
            <a:t>Mixed</a:t>
          </a:r>
          <a:br>
            <a:rPr lang="en-US" sz="1600" b="1" kern="1200" dirty="0" smtClean="0"/>
          </a:br>
          <a:r>
            <a:rPr lang="en-US" sz="1600" b="1" kern="1200" dirty="0" smtClean="0"/>
            <a:t>HGT</a:t>
          </a:r>
          <a:endParaRPr lang="en-US" sz="1600" b="1" kern="1200" dirty="0"/>
        </a:p>
      </dsp:txBody>
      <dsp:txXfrm>
        <a:off x="2274117" y="1683646"/>
        <a:ext cx="1519811" cy="1393160"/>
      </dsp:txXfrm>
    </dsp:sp>
    <dsp:sp modelId="{557D6D4B-A704-4097-8CA7-7694B6C71DA5}">
      <dsp:nvSpPr>
        <dsp:cNvPr id="0" name=""/>
        <dsp:cNvSpPr/>
      </dsp:nvSpPr>
      <dsp:spPr>
        <a:xfrm>
          <a:off x="430424" y="1008110"/>
          <a:ext cx="2608679" cy="2608679"/>
        </a:xfrm>
        <a:prstGeom prst="ellipse">
          <a:avLst/>
        </a:prstGeom>
        <a:solidFill>
          <a:srgbClr val="61C366">
            <a:alpha val="37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0" rIns="91440" bIns="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 wt. </a:t>
          </a:r>
          <a:br>
            <a:rPr lang="en-US" sz="1600" b="1" kern="1200" dirty="0" smtClean="0"/>
          </a:br>
          <a:r>
            <a:rPr lang="en-US" sz="1600" b="1" kern="1200" dirty="0" smtClean="0"/>
            <a:t>Individual HGT</a:t>
          </a:r>
          <a:endParaRPr lang="en-US" sz="1600" b="1" kern="1200" dirty="0"/>
        </a:p>
      </dsp:txBody>
      <dsp:txXfrm>
        <a:off x="676075" y="1682019"/>
        <a:ext cx="1565207" cy="1434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10A1B-DF9D-4FDD-967A-52A80D49A26D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D08CB-BC25-4C52-B68F-1A8B1E527E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24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we prepare</a:t>
            </a:r>
            <a:r>
              <a:rPr lang="en-US" baseline="0" dirty="0" smtClean="0"/>
              <a:t> a control group, which we separate each bacteria species from natural mixture into distinct samples. Then, we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D08CB-BC25-4C52-B68F-1A8B1E527E3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297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D08CB-BC25-4C52-B68F-1A8B1E527E37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88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D08CB-BC25-4C52-B68F-1A8B1E527E37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588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D08CB-BC25-4C52-B68F-1A8B1E527E37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D8E3F0"/>
            </a:gs>
            <a:gs pos="0">
              <a:schemeClr val="accent1">
                <a:lumMod val="45000"/>
                <a:lumOff val="55000"/>
              </a:schemeClr>
            </a:gs>
            <a:gs pos="2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C5F4-3A93-42ED-A42E-C4434CAA8CF1}" type="datetimeFigureOut">
              <a:rPr lang="ko-KR" altLang="en-US" smtClean="0"/>
              <a:pPr/>
              <a:t>2016-12-02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ABC35-DBFF-4B43-84E2-EC63D5CCC5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3600" dirty="0" smtClean="0"/>
              <a:t>Time-Scale Pan Genome Analysis </a:t>
            </a:r>
            <a:br>
              <a:rPr lang="en-US" altLang="ko-KR" sz="3600" dirty="0" smtClean="0"/>
            </a:br>
            <a:r>
              <a:rPr lang="en-US" altLang="ko-KR" sz="3600" dirty="0" smtClean="0"/>
              <a:t>of </a:t>
            </a:r>
            <a:r>
              <a:rPr lang="en-US" altLang="ko-KR" sz="3600" dirty="0"/>
              <a:t>Horizontal Gene Transfer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in Heterogeneous Bacteria Mixture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 anchor="ctr">
            <a:normAutofit/>
          </a:bodyPr>
          <a:lstStyle/>
          <a:p>
            <a:r>
              <a:rPr lang="en-US" altLang="ko-KR" sz="2400" dirty="0" smtClean="0"/>
              <a:t>Jung, Young </a:t>
            </a:r>
            <a:r>
              <a:rPr lang="en-US" altLang="ko-KR" sz="2400" dirty="0" err="1" smtClean="0"/>
              <a:t>Kwang</a:t>
            </a:r>
            <a:r>
              <a:rPr lang="en-US" altLang="ko-KR" sz="2400" dirty="0" smtClean="0"/>
              <a:t> and Jung, Woo </a:t>
            </a:r>
            <a:r>
              <a:rPr lang="en-US" altLang="ko-KR" sz="2400" smtClean="0"/>
              <a:t>Chul</a:t>
            </a: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Exp. 1 result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3958545" y="2676023"/>
            <a:ext cx="4933935" cy="3268959"/>
            <a:chOff x="1691680" y="1988840"/>
            <a:chExt cx="5185455" cy="3268959"/>
          </a:xfrm>
        </p:grpSpPr>
        <p:graphicFrame>
          <p:nvGraphicFramePr>
            <p:cNvPr id="5" name="내용 개체 틀 3"/>
            <p:cNvGraphicFramePr>
              <a:graphicFrameLocks/>
            </p:cNvGraphicFramePr>
            <p:nvPr>
              <p:extLst/>
            </p:nvPr>
          </p:nvGraphicFramePr>
          <p:xfrm>
            <a:off x="2051720" y="1988840"/>
            <a:ext cx="4392488" cy="32689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5652120" y="4797152"/>
              <a:ext cx="122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Time(min)</a:t>
              </a:r>
              <a:endParaRPr lang="ko-KR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 flipV="1">
              <a:off x="1691680" y="2708920"/>
              <a:ext cx="738664" cy="217174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dirty="0" smtClean="0"/>
                <a:t>Number of colonies</a:t>
              </a:r>
              <a:endParaRPr lang="ko-KR" altLang="en-US" dirty="0" smtClean="0"/>
            </a:p>
            <a:p>
              <a:endParaRPr lang="ko-KR" altLang="en-US" dirty="0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552" y="2503936"/>
          <a:ext cx="3418993" cy="3445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2729"/>
                <a:gridCol w="792088"/>
                <a:gridCol w="792088"/>
                <a:gridCol w="792088"/>
              </a:tblGrid>
              <a:tr h="987907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Num. of </a:t>
                      </a:r>
                      <a:b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colonies </a:t>
                      </a:r>
                    </a:p>
                    <a:p>
                      <a:pPr marL="0" marR="0" lvl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/>
                      </a:r>
                      <a:b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/>
                      </a:r>
                      <a:b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</a:b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Time(min)</a:t>
                      </a:r>
                      <a:endParaRPr kumimoji="0" lang="en-US" altLang="ko-K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A' in mixed sample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A" in mixed sample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7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Hypothetical trend in the heterogeneous HGT sample compared with isolated one.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547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2 - Sequencing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600" dirty="0" smtClean="0"/>
              <a:t>Sequence each of </a:t>
            </a:r>
            <a:r>
              <a:rPr lang="en-US" altLang="ko-KR" sz="2600" dirty="0"/>
              <a:t>the samples </a:t>
            </a:r>
            <a:r>
              <a:rPr lang="en-US" altLang="ko-KR" sz="2600" b="1" dirty="0" smtClean="0"/>
              <a:t>separately</a:t>
            </a:r>
            <a:r>
              <a:rPr lang="en-US" altLang="ko-KR" sz="2600" dirty="0" smtClean="0"/>
              <a:t>; before HGT, after individual HGT, and after mixed HGT.</a:t>
            </a:r>
            <a:endParaRPr lang="ko-KR" altLang="en-US" sz="2600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926245" y="2492896"/>
            <a:ext cx="7291510" cy="4193648"/>
            <a:chOff x="755575" y="2519556"/>
            <a:chExt cx="7291510" cy="4193648"/>
          </a:xfrm>
        </p:grpSpPr>
        <p:sp>
          <p:nvSpPr>
            <p:cNvPr id="60" name="TextBox 59"/>
            <p:cNvSpPr txBox="1"/>
            <p:nvPr/>
          </p:nvSpPr>
          <p:spPr>
            <a:xfrm>
              <a:off x="2376598" y="3533018"/>
              <a:ext cx="16886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/>
                <a:t>Bacteria</a:t>
              </a:r>
              <a:br>
                <a:rPr lang="en-US" altLang="ko-KR" sz="1600" dirty="0" smtClean="0"/>
              </a:br>
              <a:r>
                <a:rPr lang="en-US" altLang="ko-KR" sz="1600" dirty="0" smtClean="0"/>
                <a:t>A, B, C, D</a:t>
              </a:r>
              <a:endParaRPr lang="ko-KR" altLang="en-US" sz="16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445497" y="5301397"/>
              <a:ext cx="306733" cy="1041156"/>
              <a:chOff x="1302166" y="342900"/>
              <a:chExt cx="1783934" cy="4454252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1302166" y="361950"/>
                <a:ext cx="1781673" cy="4435202"/>
              </a:xfrm>
              <a:custGeom>
                <a:avLst/>
                <a:gdLst>
                  <a:gd name="connsiteX0" fmla="*/ 259934 w 617393"/>
                  <a:gd name="connsiteY0" fmla="*/ 0 h 1181100"/>
                  <a:gd name="connsiteX1" fmla="*/ 12284 w 617393"/>
                  <a:gd name="connsiteY1" fmla="*/ 228600 h 1181100"/>
                  <a:gd name="connsiteX2" fmla="*/ 602834 w 617393"/>
                  <a:gd name="connsiteY2" fmla="*/ 476250 h 1181100"/>
                  <a:gd name="connsiteX3" fmla="*/ 12284 w 617393"/>
                  <a:gd name="connsiteY3" fmla="*/ 781050 h 1181100"/>
                  <a:gd name="connsiteX4" fmla="*/ 602834 w 617393"/>
                  <a:gd name="connsiteY4" fmla="*/ 1009650 h 1181100"/>
                  <a:gd name="connsiteX5" fmla="*/ 450434 w 617393"/>
                  <a:gd name="connsiteY5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93" h="1181100">
                    <a:moveTo>
                      <a:pt x="259934" y="0"/>
                    </a:moveTo>
                    <a:cubicBezTo>
                      <a:pt x="107534" y="74612"/>
                      <a:pt x="-44866" y="149225"/>
                      <a:pt x="12284" y="228600"/>
                    </a:cubicBezTo>
                    <a:cubicBezTo>
                      <a:pt x="69434" y="307975"/>
                      <a:pt x="602834" y="384175"/>
                      <a:pt x="602834" y="476250"/>
                    </a:cubicBezTo>
                    <a:cubicBezTo>
                      <a:pt x="602834" y="568325"/>
                      <a:pt x="12284" y="692150"/>
                      <a:pt x="12284" y="781050"/>
                    </a:cubicBezTo>
                    <a:cubicBezTo>
                      <a:pt x="12284" y="869950"/>
                      <a:pt x="529809" y="942975"/>
                      <a:pt x="602834" y="1009650"/>
                    </a:cubicBezTo>
                    <a:cubicBezTo>
                      <a:pt x="675859" y="1076325"/>
                      <a:pt x="450434" y="1168400"/>
                      <a:pt x="450434" y="1181100"/>
                    </a:cubicBezTo>
                  </a:path>
                </a:pathLst>
              </a:custGeom>
              <a:noFill/>
              <a:ln w="7620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341610" y="342900"/>
                <a:ext cx="1744490" cy="4438650"/>
              </a:xfrm>
              <a:custGeom>
                <a:avLst/>
                <a:gdLst>
                  <a:gd name="connsiteX0" fmla="*/ 1077740 w 1744490"/>
                  <a:gd name="connsiteY0" fmla="*/ 0 h 4438650"/>
                  <a:gd name="connsiteX1" fmla="*/ 10940 w 1744490"/>
                  <a:gd name="connsiteY1" fmla="*/ 1352550 h 4438650"/>
                  <a:gd name="connsiteX2" fmla="*/ 1668290 w 1744490"/>
                  <a:gd name="connsiteY2" fmla="*/ 2362200 h 4438650"/>
                  <a:gd name="connsiteX3" fmla="*/ 29990 w 1744490"/>
                  <a:gd name="connsiteY3" fmla="*/ 3505200 h 4438650"/>
                  <a:gd name="connsiteX4" fmla="*/ 1744490 w 1744490"/>
                  <a:gd name="connsiteY4" fmla="*/ 4438650 h 443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490" h="4438650">
                    <a:moveTo>
                      <a:pt x="1077740" y="0"/>
                    </a:moveTo>
                    <a:cubicBezTo>
                      <a:pt x="495127" y="479425"/>
                      <a:pt x="-87485" y="958850"/>
                      <a:pt x="10940" y="1352550"/>
                    </a:cubicBezTo>
                    <a:cubicBezTo>
                      <a:pt x="109365" y="1746250"/>
                      <a:pt x="1665115" y="2003425"/>
                      <a:pt x="1668290" y="2362200"/>
                    </a:cubicBezTo>
                    <a:cubicBezTo>
                      <a:pt x="1671465" y="2720975"/>
                      <a:pt x="17290" y="3159125"/>
                      <a:pt x="29990" y="3505200"/>
                    </a:cubicBezTo>
                    <a:cubicBezTo>
                      <a:pt x="42690" y="3851275"/>
                      <a:pt x="893590" y="4144962"/>
                      <a:pt x="1744490" y="4438650"/>
                    </a:cubicBezTo>
                  </a:path>
                </a:pathLst>
              </a:custGeom>
              <a:noFill/>
              <a:ln w="762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755575" y="3787590"/>
              <a:ext cx="3064457" cy="2200366"/>
              <a:chOff x="728663" y="3214688"/>
              <a:chExt cx="3734359" cy="2681376"/>
            </a:xfrm>
          </p:grpSpPr>
          <p:sp>
            <p:nvSpPr>
              <p:cNvPr id="6" name="자유형 27"/>
              <p:cNvSpPr/>
              <p:nvPr/>
            </p:nvSpPr>
            <p:spPr>
              <a:xfrm>
                <a:off x="899592" y="4209628"/>
                <a:ext cx="1658441" cy="1451620"/>
              </a:xfrm>
              <a:custGeom>
                <a:avLst/>
                <a:gdLst>
                  <a:gd name="connsiteX0" fmla="*/ 0 w 1528762"/>
                  <a:gd name="connsiteY0" fmla="*/ 0 h 1428750"/>
                  <a:gd name="connsiteX1" fmla="*/ 171450 w 1528762"/>
                  <a:gd name="connsiteY1" fmla="*/ 1428750 h 1428750"/>
                  <a:gd name="connsiteX2" fmla="*/ 1314450 w 1528762"/>
                  <a:gd name="connsiteY2" fmla="*/ 1428750 h 1428750"/>
                  <a:gd name="connsiteX3" fmla="*/ 1528762 w 1528762"/>
                  <a:gd name="connsiteY3" fmla="*/ 57150 h 1428750"/>
                  <a:gd name="connsiteX4" fmla="*/ 1528762 w 1528762"/>
                  <a:gd name="connsiteY4" fmla="*/ 0 h 1428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8762" h="1428750">
                    <a:moveTo>
                      <a:pt x="0" y="0"/>
                    </a:moveTo>
                    <a:lnTo>
                      <a:pt x="171450" y="1428750"/>
                    </a:lnTo>
                    <a:lnTo>
                      <a:pt x="1314450" y="1428750"/>
                    </a:lnTo>
                    <a:lnTo>
                      <a:pt x="1528762" y="57150"/>
                    </a:lnTo>
                    <a:lnTo>
                      <a:pt x="152876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7" name="자유형 26"/>
              <p:cNvSpPr/>
              <p:nvPr/>
            </p:nvSpPr>
            <p:spPr>
              <a:xfrm>
                <a:off x="728663" y="3214688"/>
                <a:ext cx="1957387" cy="2446560"/>
              </a:xfrm>
              <a:custGeom>
                <a:avLst/>
                <a:gdLst>
                  <a:gd name="connsiteX0" fmla="*/ 0 w 1957387"/>
                  <a:gd name="connsiteY0" fmla="*/ 0 h 1728787"/>
                  <a:gd name="connsiteX1" fmla="*/ 342900 w 1957387"/>
                  <a:gd name="connsiteY1" fmla="*/ 1728787 h 1728787"/>
                  <a:gd name="connsiteX2" fmla="*/ 1643062 w 1957387"/>
                  <a:gd name="connsiteY2" fmla="*/ 1728787 h 1728787"/>
                  <a:gd name="connsiteX3" fmla="*/ 1957387 w 1957387"/>
                  <a:gd name="connsiteY3" fmla="*/ 42862 h 1728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57387" h="1728787">
                    <a:moveTo>
                      <a:pt x="0" y="0"/>
                    </a:moveTo>
                    <a:lnTo>
                      <a:pt x="342900" y="1728787"/>
                    </a:lnTo>
                    <a:lnTo>
                      <a:pt x="1643062" y="1728787"/>
                    </a:lnTo>
                    <a:lnTo>
                      <a:pt x="1957387" y="42862"/>
                    </a:ln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8" name="원호 30"/>
              <p:cNvSpPr/>
              <p:nvPr/>
            </p:nvSpPr>
            <p:spPr>
              <a:xfrm flipH="1">
                <a:off x="1898514" y="3284984"/>
                <a:ext cx="2248699" cy="2611080"/>
              </a:xfrm>
              <a:prstGeom prst="arc">
                <a:avLst>
                  <a:gd name="adj1" fmla="val 15941304"/>
                  <a:gd name="adj2" fmla="val 21485823"/>
                </a:avLst>
              </a:prstGeom>
              <a:ln w="57150" cmpd="sng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9" name="원호 31"/>
              <p:cNvSpPr/>
              <p:nvPr/>
            </p:nvSpPr>
            <p:spPr>
              <a:xfrm flipH="1">
                <a:off x="1844080" y="4149080"/>
                <a:ext cx="1503784" cy="1135117"/>
              </a:xfrm>
              <a:prstGeom prst="arc">
                <a:avLst>
                  <a:gd name="adj1" fmla="val 13325841"/>
                  <a:gd name="adj2" fmla="val 21418851"/>
                </a:avLst>
              </a:prstGeom>
              <a:ln w="57150" cmpd="sng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22863" y="4141544"/>
                <a:ext cx="1440159" cy="412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/>
                  <a:t>Bacteria A</a:t>
                </a:r>
                <a:endParaRPr lang="ko-KR" altLang="en-US" sz="16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808682" y="4709556"/>
              <a:ext cx="3307050" cy="1726248"/>
              <a:chOff x="4464816" y="3116818"/>
              <a:chExt cx="5481816" cy="286145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464816" y="3343904"/>
                <a:ext cx="5115304" cy="2634371"/>
                <a:chOff x="3509447" y="3277295"/>
                <a:chExt cx="5115304" cy="2634371"/>
              </a:xfrm>
            </p:grpSpPr>
            <p:sp>
              <p:nvSpPr>
                <p:cNvPr id="31" name="자유형 35"/>
                <p:cNvSpPr/>
                <p:nvPr/>
              </p:nvSpPr>
              <p:spPr>
                <a:xfrm>
                  <a:off x="3509447" y="3277295"/>
                  <a:ext cx="2400300" cy="2185986"/>
                </a:xfrm>
                <a:custGeom>
                  <a:avLst/>
                  <a:gdLst>
                    <a:gd name="connsiteX0" fmla="*/ 0 w 2400300"/>
                    <a:gd name="connsiteY0" fmla="*/ 185737 h 2185987"/>
                    <a:gd name="connsiteX1" fmla="*/ 1228725 w 2400300"/>
                    <a:gd name="connsiteY1" fmla="*/ 2185987 h 2185987"/>
                    <a:gd name="connsiteX2" fmla="*/ 2400300 w 2400300"/>
                    <a:gd name="connsiteY2" fmla="*/ 57150 h 2185987"/>
                    <a:gd name="connsiteX3" fmla="*/ 85725 w 2400300"/>
                    <a:gd name="connsiteY3" fmla="*/ 0 h 2185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00300" h="2185987">
                      <a:moveTo>
                        <a:pt x="0" y="185737"/>
                      </a:moveTo>
                      <a:lnTo>
                        <a:pt x="1228725" y="2185987"/>
                      </a:lnTo>
                      <a:lnTo>
                        <a:pt x="2400300" y="57150"/>
                      </a:lnTo>
                      <a:lnTo>
                        <a:pt x="85725" y="0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/>
                </a:p>
              </p:txBody>
            </p:sp>
            <p:grpSp>
              <p:nvGrpSpPr>
                <p:cNvPr id="32" name="그룹 63"/>
                <p:cNvGrpSpPr/>
                <p:nvPr/>
              </p:nvGrpSpPr>
              <p:grpSpPr>
                <a:xfrm>
                  <a:off x="4355976" y="3284984"/>
                  <a:ext cx="4268775" cy="2626682"/>
                  <a:chOff x="2339752" y="3140968"/>
                  <a:chExt cx="4268775" cy="2626682"/>
                </a:xfrm>
              </p:grpSpPr>
              <p:grpSp>
                <p:nvGrpSpPr>
                  <p:cNvPr id="33" name="그룹 25"/>
                  <p:cNvGrpSpPr/>
                  <p:nvPr/>
                </p:nvGrpSpPr>
                <p:grpSpPr>
                  <a:xfrm>
                    <a:off x="2339752" y="3140968"/>
                    <a:ext cx="2654797" cy="2560386"/>
                    <a:chOff x="395537" y="2420888"/>
                    <a:chExt cx="4320480" cy="4166834"/>
                  </a:xfrm>
                </p:grpSpPr>
                <p:grpSp>
                  <p:nvGrpSpPr>
                    <p:cNvPr id="35" name="그룹 6"/>
                    <p:cNvGrpSpPr/>
                    <p:nvPr/>
                  </p:nvGrpSpPr>
                  <p:grpSpPr>
                    <a:xfrm>
                      <a:off x="395537" y="2420888"/>
                      <a:ext cx="4320480" cy="4166834"/>
                      <a:chOff x="1691681" y="1340768"/>
                      <a:chExt cx="5256584" cy="4968551"/>
                    </a:xfrm>
                  </p:grpSpPr>
                  <p:sp>
                    <p:nvSpPr>
                      <p:cNvPr id="47" name="타원 3"/>
                      <p:cNvSpPr/>
                      <p:nvPr/>
                    </p:nvSpPr>
                    <p:spPr>
                      <a:xfrm>
                        <a:off x="1691681" y="1340768"/>
                        <a:ext cx="5256584" cy="4968551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1400"/>
                      </a:p>
                    </p:txBody>
                  </p:sp>
                  <p:sp>
                    <p:nvSpPr>
                      <p:cNvPr id="48" name="타원 23"/>
                      <p:cNvSpPr/>
                      <p:nvPr/>
                    </p:nvSpPr>
                    <p:spPr>
                      <a:xfrm>
                        <a:off x="1979711" y="1628800"/>
                        <a:ext cx="4680521" cy="4424053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1400"/>
                      </a:p>
                    </p:txBody>
                  </p:sp>
                </p:grpSp>
                <p:sp>
                  <p:nvSpPr>
                    <p:cNvPr id="36" name="타원 11"/>
                    <p:cNvSpPr/>
                    <p:nvPr/>
                  </p:nvSpPr>
                  <p:spPr>
                    <a:xfrm>
                      <a:off x="1835696" y="299695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37" name="타원 12"/>
                    <p:cNvSpPr/>
                    <p:nvPr/>
                  </p:nvSpPr>
                  <p:spPr>
                    <a:xfrm>
                      <a:off x="1043608" y="371703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38" name="타원 13"/>
                    <p:cNvSpPr/>
                    <p:nvPr/>
                  </p:nvSpPr>
                  <p:spPr>
                    <a:xfrm>
                      <a:off x="2267744" y="371703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39" name="타원 14"/>
                    <p:cNvSpPr/>
                    <p:nvPr/>
                  </p:nvSpPr>
                  <p:spPr>
                    <a:xfrm>
                      <a:off x="2195736" y="5661248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40" name="타원 15"/>
                    <p:cNvSpPr/>
                    <p:nvPr/>
                  </p:nvSpPr>
                  <p:spPr>
                    <a:xfrm>
                      <a:off x="1763688" y="4941168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41" name="타원 16"/>
                    <p:cNvSpPr/>
                    <p:nvPr/>
                  </p:nvSpPr>
                  <p:spPr>
                    <a:xfrm>
                      <a:off x="2843808" y="335699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42" name="타원 17"/>
                    <p:cNvSpPr/>
                    <p:nvPr/>
                  </p:nvSpPr>
                  <p:spPr>
                    <a:xfrm>
                      <a:off x="2987824" y="5085184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43" name="타원 18"/>
                    <p:cNvSpPr/>
                    <p:nvPr/>
                  </p:nvSpPr>
                  <p:spPr>
                    <a:xfrm>
                      <a:off x="1403648" y="4221088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44" name="타원 19"/>
                    <p:cNvSpPr/>
                    <p:nvPr/>
                  </p:nvSpPr>
                  <p:spPr>
                    <a:xfrm>
                      <a:off x="2267744" y="4653136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45" name="타원 20"/>
                    <p:cNvSpPr/>
                    <p:nvPr/>
                  </p:nvSpPr>
                  <p:spPr>
                    <a:xfrm>
                      <a:off x="3851920" y="4245091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46" name="타원 21"/>
                    <p:cNvSpPr/>
                    <p:nvPr/>
                  </p:nvSpPr>
                  <p:spPr>
                    <a:xfrm>
                      <a:off x="3083835" y="4245091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</p:grp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4729069" y="4900352"/>
                    <a:ext cx="1879458" cy="8672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400" b="1" dirty="0" smtClean="0"/>
                      <a:t>Bacteria A </a:t>
                    </a:r>
                    <a:r>
                      <a:rPr lang="en-US" altLang="ko-KR" sz="1400" dirty="0" smtClean="0"/>
                      <a:t>colonies</a:t>
                    </a:r>
                    <a:endParaRPr lang="ko-KR" altLang="en-US" sz="1400" dirty="0"/>
                  </a:p>
                </p:txBody>
              </p:sp>
            </p:grpSp>
          </p:grpSp>
          <p:grpSp>
            <p:nvGrpSpPr>
              <p:cNvPr id="28" name="Group 27"/>
              <p:cNvGrpSpPr/>
              <p:nvPr/>
            </p:nvGrpSpPr>
            <p:grpSpPr>
              <a:xfrm>
                <a:off x="6757477" y="3116818"/>
                <a:ext cx="3189155" cy="1580926"/>
                <a:chOff x="6757477" y="3116818"/>
                <a:chExt cx="3189155" cy="1580926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7570368" y="3116818"/>
                  <a:ext cx="2376264" cy="510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400" dirty="0" smtClean="0"/>
                    <a:t>Bacteria X</a:t>
                  </a:r>
                  <a:endParaRPr lang="ko-KR" altLang="en-US" sz="1400" dirty="0"/>
                </a:p>
              </p:txBody>
            </p:sp>
            <p:sp>
              <p:nvSpPr>
                <p:cNvPr id="30" name="원호 9"/>
                <p:cNvSpPr/>
                <p:nvPr/>
              </p:nvSpPr>
              <p:spPr>
                <a:xfrm>
                  <a:off x="6757477" y="3295778"/>
                  <a:ext cx="2504632" cy="1401966"/>
                </a:xfrm>
                <a:prstGeom prst="arc">
                  <a:avLst>
                    <a:gd name="adj1" fmla="val 11006704"/>
                    <a:gd name="adj2" fmla="val 14040106"/>
                  </a:avLst>
                </a:prstGeom>
                <a:ln w="57150" cmpd="sng">
                  <a:solidFill>
                    <a:srgbClr val="FF0000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/>
                </a:p>
              </p:txBody>
            </p:sp>
          </p:grpSp>
        </p:grpSp>
        <p:sp>
          <p:nvSpPr>
            <p:cNvPr id="50" name="Freeform 49"/>
            <p:cNvSpPr/>
            <p:nvPr/>
          </p:nvSpPr>
          <p:spPr>
            <a:xfrm rot="479617">
              <a:off x="5874354" y="5407161"/>
              <a:ext cx="1414392" cy="318014"/>
            </a:xfrm>
            <a:custGeom>
              <a:avLst/>
              <a:gdLst>
                <a:gd name="connsiteX0" fmla="*/ 1238250 w 1238250"/>
                <a:gd name="connsiteY0" fmla="*/ 248868 h 706068"/>
                <a:gd name="connsiteX1" fmla="*/ 590550 w 1238250"/>
                <a:gd name="connsiteY1" fmla="*/ 20268 h 706068"/>
                <a:gd name="connsiteX2" fmla="*/ 0 w 1238250"/>
                <a:gd name="connsiteY2" fmla="*/ 706068 h 70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0" h="706068">
                  <a:moveTo>
                    <a:pt x="1238250" y="248868"/>
                  </a:moveTo>
                  <a:cubicBezTo>
                    <a:pt x="1017587" y="96468"/>
                    <a:pt x="796925" y="-55932"/>
                    <a:pt x="590550" y="20268"/>
                  </a:cubicBezTo>
                  <a:cubicBezTo>
                    <a:pt x="384175" y="96468"/>
                    <a:pt x="192087" y="401268"/>
                    <a:pt x="0" y="706068"/>
                  </a:cubicBezTo>
                </a:path>
              </a:pathLst>
            </a:custGeom>
            <a:noFill/>
            <a:ln w="57150">
              <a:solidFill>
                <a:schemeClr val="accent3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740352" y="2887314"/>
              <a:ext cx="306733" cy="1041156"/>
              <a:chOff x="1302166" y="342900"/>
              <a:chExt cx="1783934" cy="4454252"/>
            </a:xfrm>
          </p:grpSpPr>
          <p:sp>
            <p:nvSpPr>
              <p:cNvPr id="53" name="Freeform 52"/>
              <p:cNvSpPr/>
              <p:nvPr/>
            </p:nvSpPr>
            <p:spPr>
              <a:xfrm>
                <a:off x="1302166" y="361950"/>
                <a:ext cx="1781673" cy="4435202"/>
              </a:xfrm>
              <a:custGeom>
                <a:avLst/>
                <a:gdLst>
                  <a:gd name="connsiteX0" fmla="*/ 259934 w 617393"/>
                  <a:gd name="connsiteY0" fmla="*/ 0 h 1181100"/>
                  <a:gd name="connsiteX1" fmla="*/ 12284 w 617393"/>
                  <a:gd name="connsiteY1" fmla="*/ 228600 h 1181100"/>
                  <a:gd name="connsiteX2" fmla="*/ 602834 w 617393"/>
                  <a:gd name="connsiteY2" fmla="*/ 476250 h 1181100"/>
                  <a:gd name="connsiteX3" fmla="*/ 12284 w 617393"/>
                  <a:gd name="connsiteY3" fmla="*/ 781050 h 1181100"/>
                  <a:gd name="connsiteX4" fmla="*/ 602834 w 617393"/>
                  <a:gd name="connsiteY4" fmla="*/ 1009650 h 1181100"/>
                  <a:gd name="connsiteX5" fmla="*/ 450434 w 617393"/>
                  <a:gd name="connsiteY5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93" h="1181100">
                    <a:moveTo>
                      <a:pt x="259934" y="0"/>
                    </a:moveTo>
                    <a:cubicBezTo>
                      <a:pt x="107534" y="74612"/>
                      <a:pt x="-44866" y="149225"/>
                      <a:pt x="12284" y="228600"/>
                    </a:cubicBezTo>
                    <a:cubicBezTo>
                      <a:pt x="69434" y="307975"/>
                      <a:pt x="602834" y="384175"/>
                      <a:pt x="602834" y="476250"/>
                    </a:cubicBezTo>
                    <a:cubicBezTo>
                      <a:pt x="602834" y="568325"/>
                      <a:pt x="12284" y="692150"/>
                      <a:pt x="12284" y="781050"/>
                    </a:cubicBezTo>
                    <a:cubicBezTo>
                      <a:pt x="12284" y="869950"/>
                      <a:pt x="529809" y="942975"/>
                      <a:pt x="602834" y="1009650"/>
                    </a:cubicBezTo>
                    <a:cubicBezTo>
                      <a:pt x="675859" y="1076325"/>
                      <a:pt x="450434" y="1168400"/>
                      <a:pt x="450434" y="1181100"/>
                    </a:cubicBezTo>
                  </a:path>
                </a:pathLst>
              </a:custGeom>
              <a:noFill/>
              <a:ln w="7620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341610" y="342900"/>
                <a:ext cx="1744490" cy="4438650"/>
              </a:xfrm>
              <a:custGeom>
                <a:avLst/>
                <a:gdLst>
                  <a:gd name="connsiteX0" fmla="*/ 1077740 w 1744490"/>
                  <a:gd name="connsiteY0" fmla="*/ 0 h 4438650"/>
                  <a:gd name="connsiteX1" fmla="*/ 10940 w 1744490"/>
                  <a:gd name="connsiteY1" fmla="*/ 1352550 h 4438650"/>
                  <a:gd name="connsiteX2" fmla="*/ 1668290 w 1744490"/>
                  <a:gd name="connsiteY2" fmla="*/ 2362200 h 4438650"/>
                  <a:gd name="connsiteX3" fmla="*/ 29990 w 1744490"/>
                  <a:gd name="connsiteY3" fmla="*/ 3505200 h 4438650"/>
                  <a:gd name="connsiteX4" fmla="*/ 1744490 w 1744490"/>
                  <a:gd name="connsiteY4" fmla="*/ 4438650 h 443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490" h="4438650">
                    <a:moveTo>
                      <a:pt x="1077740" y="0"/>
                    </a:moveTo>
                    <a:cubicBezTo>
                      <a:pt x="495127" y="479425"/>
                      <a:pt x="-87485" y="958850"/>
                      <a:pt x="10940" y="1352550"/>
                    </a:cubicBezTo>
                    <a:cubicBezTo>
                      <a:pt x="109365" y="1746250"/>
                      <a:pt x="1665115" y="2003425"/>
                      <a:pt x="1668290" y="2362200"/>
                    </a:cubicBezTo>
                    <a:cubicBezTo>
                      <a:pt x="1671465" y="2720975"/>
                      <a:pt x="17290" y="3159125"/>
                      <a:pt x="29990" y="3505200"/>
                    </a:cubicBezTo>
                    <a:cubicBezTo>
                      <a:pt x="42690" y="3851275"/>
                      <a:pt x="893590" y="4144962"/>
                      <a:pt x="1744490" y="4438650"/>
                    </a:cubicBezTo>
                  </a:path>
                </a:pathLst>
              </a:custGeom>
              <a:noFill/>
              <a:ln w="762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55" name="Freeform 54"/>
            <p:cNvSpPr/>
            <p:nvPr/>
          </p:nvSpPr>
          <p:spPr>
            <a:xfrm rot="20773653" flipV="1">
              <a:off x="6047475" y="3328615"/>
              <a:ext cx="1610467" cy="281875"/>
            </a:xfrm>
            <a:custGeom>
              <a:avLst/>
              <a:gdLst>
                <a:gd name="connsiteX0" fmla="*/ 1238250 w 1238250"/>
                <a:gd name="connsiteY0" fmla="*/ 248868 h 706068"/>
                <a:gd name="connsiteX1" fmla="*/ 590550 w 1238250"/>
                <a:gd name="connsiteY1" fmla="*/ 20268 h 706068"/>
                <a:gd name="connsiteX2" fmla="*/ 0 w 1238250"/>
                <a:gd name="connsiteY2" fmla="*/ 706068 h 70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0" h="706068">
                  <a:moveTo>
                    <a:pt x="1238250" y="248868"/>
                  </a:moveTo>
                  <a:cubicBezTo>
                    <a:pt x="1017587" y="96468"/>
                    <a:pt x="796925" y="-55932"/>
                    <a:pt x="590550" y="20268"/>
                  </a:cubicBezTo>
                  <a:cubicBezTo>
                    <a:pt x="384175" y="96468"/>
                    <a:pt x="192087" y="401268"/>
                    <a:pt x="0" y="706068"/>
                  </a:cubicBezTo>
                </a:path>
              </a:pathLst>
            </a:custGeom>
            <a:noFill/>
            <a:ln w="57150">
              <a:solidFill>
                <a:schemeClr val="accent3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699761" y="5672048"/>
              <a:ext cx="306733" cy="1041156"/>
              <a:chOff x="1302166" y="342900"/>
              <a:chExt cx="1783934" cy="4454252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1302166" y="361950"/>
                <a:ext cx="1781673" cy="4435202"/>
              </a:xfrm>
              <a:custGeom>
                <a:avLst/>
                <a:gdLst>
                  <a:gd name="connsiteX0" fmla="*/ 259934 w 617393"/>
                  <a:gd name="connsiteY0" fmla="*/ 0 h 1181100"/>
                  <a:gd name="connsiteX1" fmla="*/ 12284 w 617393"/>
                  <a:gd name="connsiteY1" fmla="*/ 228600 h 1181100"/>
                  <a:gd name="connsiteX2" fmla="*/ 602834 w 617393"/>
                  <a:gd name="connsiteY2" fmla="*/ 476250 h 1181100"/>
                  <a:gd name="connsiteX3" fmla="*/ 12284 w 617393"/>
                  <a:gd name="connsiteY3" fmla="*/ 781050 h 1181100"/>
                  <a:gd name="connsiteX4" fmla="*/ 602834 w 617393"/>
                  <a:gd name="connsiteY4" fmla="*/ 1009650 h 1181100"/>
                  <a:gd name="connsiteX5" fmla="*/ 450434 w 617393"/>
                  <a:gd name="connsiteY5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93" h="1181100">
                    <a:moveTo>
                      <a:pt x="259934" y="0"/>
                    </a:moveTo>
                    <a:cubicBezTo>
                      <a:pt x="107534" y="74612"/>
                      <a:pt x="-44866" y="149225"/>
                      <a:pt x="12284" y="228600"/>
                    </a:cubicBezTo>
                    <a:cubicBezTo>
                      <a:pt x="69434" y="307975"/>
                      <a:pt x="602834" y="384175"/>
                      <a:pt x="602834" y="476250"/>
                    </a:cubicBezTo>
                    <a:cubicBezTo>
                      <a:pt x="602834" y="568325"/>
                      <a:pt x="12284" y="692150"/>
                      <a:pt x="12284" y="781050"/>
                    </a:cubicBezTo>
                    <a:cubicBezTo>
                      <a:pt x="12284" y="869950"/>
                      <a:pt x="529809" y="942975"/>
                      <a:pt x="602834" y="1009650"/>
                    </a:cubicBezTo>
                    <a:cubicBezTo>
                      <a:pt x="675859" y="1076325"/>
                      <a:pt x="450434" y="1168400"/>
                      <a:pt x="450434" y="1181100"/>
                    </a:cubicBezTo>
                  </a:path>
                </a:pathLst>
              </a:custGeom>
              <a:noFill/>
              <a:ln w="7620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341610" y="342900"/>
                <a:ext cx="1744490" cy="4438650"/>
              </a:xfrm>
              <a:custGeom>
                <a:avLst/>
                <a:gdLst>
                  <a:gd name="connsiteX0" fmla="*/ 1077740 w 1744490"/>
                  <a:gd name="connsiteY0" fmla="*/ 0 h 4438650"/>
                  <a:gd name="connsiteX1" fmla="*/ 10940 w 1744490"/>
                  <a:gd name="connsiteY1" fmla="*/ 1352550 h 4438650"/>
                  <a:gd name="connsiteX2" fmla="*/ 1668290 w 1744490"/>
                  <a:gd name="connsiteY2" fmla="*/ 2362200 h 4438650"/>
                  <a:gd name="connsiteX3" fmla="*/ 29990 w 1744490"/>
                  <a:gd name="connsiteY3" fmla="*/ 3505200 h 4438650"/>
                  <a:gd name="connsiteX4" fmla="*/ 1744490 w 1744490"/>
                  <a:gd name="connsiteY4" fmla="*/ 4438650 h 443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490" h="4438650">
                    <a:moveTo>
                      <a:pt x="1077740" y="0"/>
                    </a:moveTo>
                    <a:cubicBezTo>
                      <a:pt x="495127" y="479425"/>
                      <a:pt x="-87485" y="958850"/>
                      <a:pt x="10940" y="1352550"/>
                    </a:cubicBezTo>
                    <a:cubicBezTo>
                      <a:pt x="109365" y="1746250"/>
                      <a:pt x="1665115" y="2003425"/>
                      <a:pt x="1668290" y="2362200"/>
                    </a:cubicBezTo>
                    <a:cubicBezTo>
                      <a:pt x="1671465" y="2720975"/>
                      <a:pt x="17290" y="3159125"/>
                      <a:pt x="29990" y="3505200"/>
                    </a:cubicBezTo>
                    <a:cubicBezTo>
                      <a:pt x="42690" y="3851275"/>
                      <a:pt x="893590" y="4144962"/>
                      <a:pt x="1744490" y="4438650"/>
                    </a:cubicBezTo>
                  </a:path>
                </a:pathLst>
              </a:custGeom>
              <a:noFill/>
              <a:ln w="762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59" name="Freeform 58"/>
            <p:cNvSpPr/>
            <p:nvPr/>
          </p:nvSpPr>
          <p:spPr>
            <a:xfrm rot="4166952">
              <a:off x="3318568" y="5175941"/>
              <a:ext cx="589158" cy="95173"/>
            </a:xfrm>
            <a:custGeom>
              <a:avLst/>
              <a:gdLst>
                <a:gd name="connsiteX0" fmla="*/ 1238250 w 1238250"/>
                <a:gd name="connsiteY0" fmla="*/ 248868 h 706068"/>
                <a:gd name="connsiteX1" fmla="*/ 590550 w 1238250"/>
                <a:gd name="connsiteY1" fmla="*/ 20268 h 706068"/>
                <a:gd name="connsiteX2" fmla="*/ 0 w 1238250"/>
                <a:gd name="connsiteY2" fmla="*/ 706068 h 70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0" h="706068">
                  <a:moveTo>
                    <a:pt x="1238250" y="248868"/>
                  </a:moveTo>
                  <a:cubicBezTo>
                    <a:pt x="1017587" y="96468"/>
                    <a:pt x="796925" y="-55932"/>
                    <a:pt x="590550" y="20268"/>
                  </a:cubicBezTo>
                  <a:cubicBezTo>
                    <a:pt x="384175" y="96468"/>
                    <a:pt x="192087" y="401268"/>
                    <a:pt x="0" y="706068"/>
                  </a:cubicBezTo>
                </a:path>
              </a:pathLst>
            </a:custGeom>
            <a:noFill/>
            <a:ln w="57150">
              <a:solidFill>
                <a:schemeClr val="accent3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1" name="Oval 60"/>
            <p:cNvSpPr/>
            <p:nvPr/>
          </p:nvSpPr>
          <p:spPr>
            <a:xfrm>
              <a:off x="2593092" y="4431011"/>
              <a:ext cx="1258828" cy="556141"/>
            </a:xfrm>
            <a:prstGeom prst="ellips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3987335" y="2519556"/>
              <a:ext cx="3384923" cy="2104517"/>
              <a:chOff x="4497521" y="2675511"/>
              <a:chExt cx="5610904" cy="3488482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4497521" y="3351593"/>
                <a:ext cx="5610904" cy="2812400"/>
                <a:chOff x="3542152" y="3284984"/>
                <a:chExt cx="5610904" cy="2812400"/>
              </a:xfrm>
            </p:grpSpPr>
            <p:sp>
              <p:nvSpPr>
                <p:cNvPr id="91" name="자유형 35"/>
                <p:cNvSpPr/>
                <p:nvPr/>
              </p:nvSpPr>
              <p:spPr>
                <a:xfrm rot="19350379">
                  <a:off x="3542152" y="3911397"/>
                  <a:ext cx="2400299" cy="2185987"/>
                </a:xfrm>
                <a:custGeom>
                  <a:avLst/>
                  <a:gdLst>
                    <a:gd name="connsiteX0" fmla="*/ 0 w 2400300"/>
                    <a:gd name="connsiteY0" fmla="*/ 185737 h 2185987"/>
                    <a:gd name="connsiteX1" fmla="*/ 1228725 w 2400300"/>
                    <a:gd name="connsiteY1" fmla="*/ 2185987 h 2185987"/>
                    <a:gd name="connsiteX2" fmla="*/ 2400300 w 2400300"/>
                    <a:gd name="connsiteY2" fmla="*/ 57150 h 2185987"/>
                    <a:gd name="connsiteX3" fmla="*/ 85725 w 2400300"/>
                    <a:gd name="connsiteY3" fmla="*/ 0 h 2185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00300" h="2185987">
                      <a:moveTo>
                        <a:pt x="0" y="185737"/>
                      </a:moveTo>
                      <a:lnTo>
                        <a:pt x="1228725" y="2185987"/>
                      </a:lnTo>
                      <a:lnTo>
                        <a:pt x="2400300" y="57150"/>
                      </a:lnTo>
                      <a:lnTo>
                        <a:pt x="85725" y="0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/>
                </a:p>
              </p:txBody>
            </p:sp>
            <p:grpSp>
              <p:nvGrpSpPr>
                <p:cNvPr id="92" name="그룹 63"/>
                <p:cNvGrpSpPr/>
                <p:nvPr/>
              </p:nvGrpSpPr>
              <p:grpSpPr>
                <a:xfrm>
                  <a:off x="4355976" y="3284984"/>
                  <a:ext cx="4797080" cy="2626683"/>
                  <a:chOff x="2339752" y="3140968"/>
                  <a:chExt cx="4797080" cy="2626683"/>
                </a:xfrm>
              </p:grpSpPr>
              <p:grpSp>
                <p:nvGrpSpPr>
                  <p:cNvPr id="93" name="그룹 25"/>
                  <p:cNvGrpSpPr/>
                  <p:nvPr/>
                </p:nvGrpSpPr>
                <p:grpSpPr>
                  <a:xfrm>
                    <a:off x="2339752" y="3140968"/>
                    <a:ext cx="2654797" cy="2560386"/>
                    <a:chOff x="395537" y="2420888"/>
                    <a:chExt cx="4320480" cy="4166834"/>
                  </a:xfrm>
                </p:grpSpPr>
                <p:grpSp>
                  <p:nvGrpSpPr>
                    <p:cNvPr id="95" name="그룹 6"/>
                    <p:cNvGrpSpPr/>
                    <p:nvPr/>
                  </p:nvGrpSpPr>
                  <p:grpSpPr>
                    <a:xfrm>
                      <a:off x="395537" y="2420888"/>
                      <a:ext cx="4320480" cy="4166834"/>
                      <a:chOff x="1691681" y="1340768"/>
                      <a:chExt cx="5256584" cy="4968551"/>
                    </a:xfrm>
                  </p:grpSpPr>
                  <p:sp>
                    <p:nvSpPr>
                      <p:cNvPr id="107" name="타원 3"/>
                      <p:cNvSpPr/>
                      <p:nvPr/>
                    </p:nvSpPr>
                    <p:spPr>
                      <a:xfrm>
                        <a:off x="1691681" y="1340768"/>
                        <a:ext cx="5256584" cy="4968551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1400"/>
                      </a:p>
                    </p:txBody>
                  </p:sp>
                  <p:sp>
                    <p:nvSpPr>
                      <p:cNvPr id="108" name="타원 23"/>
                      <p:cNvSpPr/>
                      <p:nvPr/>
                    </p:nvSpPr>
                    <p:spPr>
                      <a:xfrm>
                        <a:off x="1979712" y="1628800"/>
                        <a:ext cx="4680520" cy="442405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 sz="1400"/>
                      </a:p>
                    </p:txBody>
                  </p:sp>
                </p:grpSp>
                <p:sp>
                  <p:nvSpPr>
                    <p:cNvPr id="96" name="타원 11"/>
                    <p:cNvSpPr/>
                    <p:nvPr/>
                  </p:nvSpPr>
                  <p:spPr>
                    <a:xfrm>
                      <a:off x="1835696" y="299695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97" name="타원 12"/>
                    <p:cNvSpPr/>
                    <p:nvPr/>
                  </p:nvSpPr>
                  <p:spPr>
                    <a:xfrm>
                      <a:off x="1043608" y="371703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98" name="타원 13"/>
                    <p:cNvSpPr/>
                    <p:nvPr/>
                  </p:nvSpPr>
                  <p:spPr>
                    <a:xfrm>
                      <a:off x="2267744" y="371703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99" name="타원 14"/>
                    <p:cNvSpPr/>
                    <p:nvPr/>
                  </p:nvSpPr>
                  <p:spPr>
                    <a:xfrm>
                      <a:off x="2195736" y="5661248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100" name="타원 15"/>
                    <p:cNvSpPr/>
                    <p:nvPr/>
                  </p:nvSpPr>
                  <p:spPr>
                    <a:xfrm>
                      <a:off x="1763688" y="4941168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101" name="타원 16"/>
                    <p:cNvSpPr/>
                    <p:nvPr/>
                  </p:nvSpPr>
                  <p:spPr>
                    <a:xfrm>
                      <a:off x="2843808" y="3356992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102" name="타원 17"/>
                    <p:cNvSpPr/>
                    <p:nvPr/>
                  </p:nvSpPr>
                  <p:spPr>
                    <a:xfrm>
                      <a:off x="2987824" y="5085184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103" name="타원 18"/>
                    <p:cNvSpPr/>
                    <p:nvPr/>
                  </p:nvSpPr>
                  <p:spPr>
                    <a:xfrm>
                      <a:off x="1403648" y="4221088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104" name="타원 19"/>
                    <p:cNvSpPr/>
                    <p:nvPr/>
                  </p:nvSpPr>
                  <p:spPr>
                    <a:xfrm>
                      <a:off x="2267744" y="4653136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105" name="타원 20"/>
                    <p:cNvSpPr/>
                    <p:nvPr/>
                  </p:nvSpPr>
                  <p:spPr>
                    <a:xfrm>
                      <a:off x="3851920" y="4245091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  <p:sp>
                  <p:nvSpPr>
                    <p:cNvPr id="106" name="타원 21"/>
                    <p:cNvSpPr/>
                    <p:nvPr/>
                  </p:nvSpPr>
                  <p:spPr>
                    <a:xfrm>
                      <a:off x="3083835" y="4245091"/>
                      <a:ext cx="432048" cy="28803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D6AC5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400"/>
                    </a:p>
                  </p:txBody>
                </p:sp>
              </p:grpSp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4729068" y="4900353"/>
                    <a:ext cx="2407764" cy="8672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400" b="1" dirty="0" smtClean="0"/>
                      <a:t>Mixed-species </a:t>
                    </a:r>
                    <a:r>
                      <a:rPr lang="en-US" altLang="ko-KR" sz="1400" dirty="0" smtClean="0"/>
                      <a:t>colonies</a:t>
                    </a:r>
                    <a:endParaRPr lang="ko-KR" altLang="en-US" sz="1400" dirty="0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6757477" y="2675511"/>
                <a:ext cx="3093997" cy="2022233"/>
                <a:chOff x="6757477" y="2675511"/>
                <a:chExt cx="3093997" cy="2022233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7475210" y="2675511"/>
                  <a:ext cx="2376264" cy="510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400" dirty="0" smtClean="0"/>
                    <a:t>Bacteria X</a:t>
                  </a:r>
                  <a:endParaRPr lang="ko-KR" altLang="en-US" sz="1400" dirty="0"/>
                </a:p>
              </p:txBody>
            </p:sp>
            <p:sp>
              <p:nvSpPr>
                <p:cNvPr id="90" name="원호 9"/>
                <p:cNvSpPr/>
                <p:nvPr/>
              </p:nvSpPr>
              <p:spPr>
                <a:xfrm>
                  <a:off x="6757477" y="2778922"/>
                  <a:ext cx="2504632" cy="1918822"/>
                </a:xfrm>
                <a:prstGeom prst="arc">
                  <a:avLst>
                    <a:gd name="adj1" fmla="val 11006704"/>
                    <a:gd name="adj2" fmla="val 14040106"/>
                  </a:avLst>
                </a:prstGeom>
                <a:ln w="57150" cmpd="sng">
                  <a:solidFill>
                    <a:srgbClr val="FF0000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/>
                </a:p>
              </p:txBody>
            </p:sp>
          </p:grpSp>
        </p:grpSp>
        <p:sp>
          <p:nvSpPr>
            <p:cNvPr id="109" name="TextBox 108"/>
            <p:cNvSpPr txBox="1"/>
            <p:nvPr/>
          </p:nvSpPr>
          <p:spPr>
            <a:xfrm>
              <a:off x="5925133" y="2981660"/>
              <a:ext cx="1555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Isolate </a:t>
              </a:r>
              <a:br>
                <a:rPr lang="en-US" sz="1400" dirty="0" smtClean="0"/>
              </a:br>
              <a:r>
                <a:rPr lang="en-US" sz="1400" dirty="0" smtClean="0"/>
                <a:t>transformed A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66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2 - Sequencing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600" dirty="0" smtClean="0"/>
              <a:t>Construct a pan genome as either a group of species in the mixed sample, or group of </a:t>
            </a:r>
            <a:r>
              <a:rPr lang="en-US" altLang="ko-KR" sz="2600" dirty="0"/>
              <a:t>samples of</a:t>
            </a:r>
            <a:r>
              <a:rPr lang="en-US" altLang="ko-KR" sz="2600" dirty="0" smtClean="0"/>
              <a:t> same a species in distinct contexts each.</a:t>
            </a:r>
            <a:endParaRPr lang="ko-KR" altLang="en-US" sz="2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7485308"/>
              </p:ext>
            </p:extLst>
          </p:nvPr>
        </p:nvGraphicFramePr>
        <p:xfrm>
          <a:off x="323528" y="2996952"/>
          <a:ext cx="4464496" cy="371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2" name="Diagram 71"/>
          <p:cNvGraphicFramePr/>
          <p:nvPr>
            <p:extLst>
              <p:ext uri="{D42A27DB-BD31-4B8C-83A1-F6EECF244321}">
                <p14:modId xmlns:p14="http://schemas.microsoft.com/office/powerpoint/2010/main" val="4086317654"/>
              </p:ext>
            </p:extLst>
          </p:nvPr>
        </p:nvGraphicFramePr>
        <p:xfrm>
          <a:off x="4860032" y="3035052"/>
          <a:ext cx="4464496" cy="371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3968" y="40050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424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altLang="ko-KR" dirty="0" smtClean="0"/>
              <a:t>Limitation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ko-KR" dirty="0" smtClean="0"/>
              <a:t>Preparing the antibiotics is difficult.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ko-KR" dirty="0" smtClean="0"/>
              <a:t>Cell division affects on experimental result.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ko-KR" dirty="0" smtClean="0"/>
              <a:t>Low viability of the isolated species in the culture medium.</a:t>
            </a:r>
          </a:p>
        </p:txBody>
      </p:sp>
    </p:spTree>
    <p:extLst>
      <p:ext uri="{BB962C8B-B14F-4D97-AF65-F5344CB8AC3E}">
        <p14:creationId xmlns:p14="http://schemas.microsoft.com/office/powerpoint/2010/main" val="22755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altLang="ko-KR" dirty="0" smtClean="0"/>
              <a:t>Meaning &amp; Further issue</a:t>
            </a:r>
          </a:p>
          <a:p>
            <a:pPr marL="914400" lvl="1" indent="-514350">
              <a:buAutoNum type="arabicPeriod"/>
            </a:pPr>
            <a:r>
              <a:rPr lang="en-US" altLang="ko-KR" sz="2600" dirty="0" smtClean="0"/>
              <a:t>Bacterial community can affect the velocity of HGT.</a:t>
            </a:r>
          </a:p>
          <a:p>
            <a:pPr marL="914400" lvl="1" indent="-514350">
              <a:buAutoNum type="arabicPeriod"/>
            </a:pPr>
            <a:r>
              <a:rPr lang="en-US" altLang="ko-KR" sz="2600" dirty="0" smtClean="0"/>
              <a:t>Cell to cell genome variation can be affected by HGT.</a:t>
            </a:r>
          </a:p>
          <a:p>
            <a:pPr marL="914400" lvl="1" indent="-514350">
              <a:buAutoNum type="arabicPeriod"/>
            </a:pPr>
            <a:r>
              <a:rPr lang="en-US" altLang="ko-KR" sz="2600" dirty="0" smtClean="0"/>
              <a:t>Verify the Specified gene with further experiments.</a:t>
            </a:r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8513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rIns="365760" anchor="b">
            <a:normAutofit/>
          </a:bodyPr>
          <a:lstStyle/>
          <a:p>
            <a:r>
              <a:rPr lang="en-US" sz="3200" b="1" dirty="0" smtClean="0"/>
              <a:t>Q &amp; A 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376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lIns="2743200" anchor="ctr"/>
          <a:lstStyle/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altLang="ko-KR" dirty="0" smtClean="0"/>
              <a:t>Introduction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altLang="ko-KR" dirty="0" smtClean="0"/>
              <a:t>Method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altLang="ko-KR" dirty="0" smtClean="0"/>
              <a:t>Experiment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altLang="ko-KR" dirty="0" smtClean="0"/>
              <a:t>Discussion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오른쪽 화살표 5"/>
          <p:cNvSpPr/>
          <p:nvPr/>
        </p:nvSpPr>
        <p:spPr>
          <a:xfrm rot="5400000">
            <a:off x="1727684" y="2903570"/>
            <a:ext cx="1728192" cy="216024"/>
          </a:xfrm>
          <a:prstGeom prst="rightArrow">
            <a:avLst>
              <a:gd name="adj1" fmla="val 50000"/>
              <a:gd name="adj2" fmla="val 769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텍스트 개체 틀 2"/>
          <p:cNvSpPr txBox="1">
            <a:spLocks/>
          </p:cNvSpPr>
          <p:nvPr/>
        </p:nvSpPr>
        <p:spPr>
          <a:xfrm>
            <a:off x="755576" y="4235718"/>
            <a:ext cx="4450776" cy="10922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Horizontal gene transfer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텍스트 개체 틀 2"/>
          <p:cNvSpPr txBox="1">
            <a:spLocks/>
          </p:cNvSpPr>
          <p:nvPr/>
        </p:nvSpPr>
        <p:spPr>
          <a:xfrm>
            <a:off x="611560" y="1340768"/>
            <a:ext cx="2747386" cy="10922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Pan </a:t>
            </a:r>
            <a:r>
              <a:rPr kumimoji="0" lang="en-US" altLang="ko-K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geno</a:t>
            </a:r>
            <a:r>
              <a:rPr lang="en-US" altLang="ko-KR" sz="2800" b="1" dirty="0" smtClean="0">
                <a:solidFill>
                  <a:schemeClr val="dk2"/>
                </a:solidFill>
              </a:rPr>
              <a:t>me 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그룹 10"/>
          <p:cNvGrpSpPr/>
          <p:nvPr/>
        </p:nvGrpSpPr>
        <p:grpSpPr>
          <a:xfrm>
            <a:off x="5220072" y="4653136"/>
            <a:ext cx="760379" cy="1779537"/>
            <a:chOff x="3347864" y="2564904"/>
            <a:chExt cx="1008112" cy="2880320"/>
          </a:xfrm>
        </p:grpSpPr>
        <p:cxnSp>
          <p:nvCxnSpPr>
            <p:cNvPr id="8" name="직선 연결선 13"/>
            <p:cNvCxnSpPr/>
            <p:nvPr/>
          </p:nvCxnSpPr>
          <p:spPr>
            <a:xfrm>
              <a:off x="3347864" y="2564904"/>
              <a:ext cx="1008112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14"/>
            <p:cNvCxnSpPr/>
            <p:nvPr/>
          </p:nvCxnSpPr>
          <p:spPr>
            <a:xfrm>
              <a:off x="3851920" y="2564904"/>
              <a:ext cx="0" cy="288032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15"/>
            <p:cNvCxnSpPr/>
            <p:nvPr/>
          </p:nvCxnSpPr>
          <p:spPr>
            <a:xfrm>
              <a:off x="3851920" y="4005064"/>
              <a:ext cx="50405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9"/>
            <p:cNvCxnSpPr/>
            <p:nvPr/>
          </p:nvCxnSpPr>
          <p:spPr>
            <a:xfrm>
              <a:off x="3851920" y="5445224"/>
              <a:ext cx="50405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034764" y="6244168"/>
            <a:ext cx="170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Transformation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9076" y="4496487"/>
            <a:ext cx="1579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Conjugation</a:t>
            </a:r>
            <a:endParaRPr lang="ko-KR" alt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053062" y="5398888"/>
            <a:ext cx="1687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Transduction</a:t>
            </a:r>
            <a:endParaRPr lang="ko-KR" altLang="en-US" sz="1600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257783" y="1484784"/>
            <a:ext cx="1963855" cy="4509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Core genome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4257783" y="2398269"/>
            <a:ext cx="2618473" cy="45095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Accessory genome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4257783" y="3266079"/>
            <a:ext cx="2018406" cy="45095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Specific genes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18" name="그룹 27"/>
          <p:cNvGrpSpPr/>
          <p:nvPr/>
        </p:nvGrpSpPr>
        <p:grpSpPr>
          <a:xfrm>
            <a:off x="3275856" y="1713155"/>
            <a:ext cx="763721" cy="1826970"/>
            <a:chOff x="3347864" y="2564904"/>
            <a:chExt cx="1008112" cy="2880320"/>
          </a:xfrm>
        </p:grpSpPr>
        <p:cxnSp>
          <p:nvCxnSpPr>
            <p:cNvPr id="19" name="직선 연결선 28"/>
            <p:cNvCxnSpPr/>
            <p:nvPr/>
          </p:nvCxnSpPr>
          <p:spPr>
            <a:xfrm>
              <a:off x="3347864" y="2564904"/>
              <a:ext cx="1008112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29"/>
            <p:cNvCxnSpPr/>
            <p:nvPr/>
          </p:nvCxnSpPr>
          <p:spPr>
            <a:xfrm>
              <a:off x="3851920" y="2564904"/>
              <a:ext cx="0" cy="288032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30"/>
            <p:cNvCxnSpPr/>
            <p:nvPr/>
          </p:nvCxnSpPr>
          <p:spPr>
            <a:xfrm>
              <a:off x="3851920" y="4005064"/>
              <a:ext cx="50405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31"/>
            <p:cNvCxnSpPr/>
            <p:nvPr/>
          </p:nvCxnSpPr>
          <p:spPr>
            <a:xfrm>
              <a:off x="3851920" y="5445224"/>
              <a:ext cx="50405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" descr="C:\Users\Administrator\Desktop\물음표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51542"/>
            <a:ext cx="864096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353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4" name="텍스트 개체 틀 2"/>
          <p:cNvSpPr txBox="1">
            <a:spLocks/>
          </p:cNvSpPr>
          <p:nvPr/>
        </p:nvSpPr>
        <p:spPr>
          <a:xfrm>
            <a:off x="323528" y="1412776"/>
            <a:ext cx="8580780" cy="2684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ko-KR" dirty="0" smtClean="0"/>
              <a:t>   </a:t>
            </a:r>
            <a:r>
              <a:rPr lang="en-US" altLang="ko-KR" sz="2400" dirty="0" smtClean="0"/>
              <a:t>Question :</a:t>
            </a:r>
            <a:r>
              <a:rPr lang="en-US" altLang="ko-KR" sz="2000" dirty="0" smtClean="0"/>
              <a:t> </a:t>
            </a:r>
          </a:p>
          <a:p>
            <a:pPr algn="ctr">
              <a:buFont typeface="Arial" pitchFamily="34" charset="0"/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How can pan </a:t>
            </a:r>
            <a:r>
              <a:rPr lang="en-US" altLang="ko-KR" dirty="0" smtClean="0"/>
              <a:t>genome be changed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by the horizontal gene transfer?</a:t>
            </a:r>
          </a:p>
          <a:p>
            <a:pPr>
              <a:buFont typeface="Arial" pitchFamily="34" charset="0"/>
              <a:buNone/>
            </a:pPr>
            <a:endParaRPr lang="ko-KR" altLang="en-US" dirty="0"/>
          </a:p>
        </p:txBody>
      </p:sp>
      <p:sp>
        <p:nvSpPr>
          <p:cNvPr id="25" name="오른쪽 화살표 3"/>
          <p:cNvSpPr/>
          <p:nvPr/>
        </p:nvSpPr>
        <p:spPr>
          <a:xfrm>
            <a:off x="1115616" y="436510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텍스트 개체 틀 2"/>
          <p:cNvSpPr txBox="1">
            <a:spLocks/>
          </p:cNvSpPr>
          <p:nvPr/>
        </p:nvSpPr>
        <p:spPr>
          <a:xfrm>
            <a:off x="1475656" y="3645024"/>
            <a:ext cx="5688632" cy="158417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Hypothetic experiments!!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44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51920" y="23488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Donor Bacteria X</a:t>
            </a:r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539552" y="2420887"/>
            <a:ext cx="3168352" cy="3055678"/>
            <a:chOff x="1691681" y="1340768"/>
            <a:chExt cx="5256584" cy="4968551"/>
          </a:xfrm>
        </p:grpSpPr>
        <p:sp>
          <p:nvSpPr>
            <p:cNvPr id="4" name="타원 3"/>
            <p:cNvSpPr/>
            <p:nvPr/>
          </p:nvSpPr>
          <p:spPr>
            <a:xfrm>
              <a:off x="1691681" y="1340768"/>
              <a:ext cx="5256584" cy="4968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1979712" y="1628800"/>
              <a:ext cx="4680520" cy="44240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타원 14"/>
          <p:cNvSpPr/>
          <p:nvPr/>
        </p:nvSpPr>
        <p:spPr>
          <a:xfrm>
            <a:off x="1595669" y="2771325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1014804" y="3299384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1912503" y="3299384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1859698" y="4725142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542862" y="4197084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2440563" y="4302696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1278833" y="3669025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1912503" y="3985861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3074234" y="3686628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2510971" y="3686628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83568" y="5514637"/>
            <a:ext cx="26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Recipient bacteria A</a:t>
            </a:r>
            <a:endParaRPr lang="ko-KR" altLang="en-US" dirty="0"/>
          </a:p>
        </p:txBody>
      </p:sp>
      <p:cxnSp>
        <p:nvCxnSpPr>
          <p:cNvPr id="35" name="직선 연결선 34"/>
          <p:cNvCxnSpPr/>
          <p:nvPr/>
        </p:nvCxnSpPr>
        <p:spPr>
          <a:xfrm flipV="1">
            <a:off x="2987824" y="5229200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35896" y="5085184"/>
            <a:ext cx="2910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Resistance to antibiotics a</a:t>
            </a:r>
            <a:endParaRPr lang="ko-KR" altLang="en-US" dirty="0"/>
          </a:p>
        </p:txBody>
      </p:sp>
      <p:cxnSp>
        <p:nvCxnSpPr>
          <p:cNvPr id="38" name="직선 연결선 37"/>
          <p:cNvCxnSpPr/>
          <p:nvPr/>
        </p:nvCxnSpPr>
        <p:spPr>
          <a:xfrm>
            <a:off x="5004048" y="2780928"/>
            <a:ext cx="804381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24128" y="3501008"/>
            <a:ext cx="2928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Resistance to antibiotics b</a:t>
            </a:r>
          </a:p>
          <a:p>
            <a:r>
              <a:rPr lang="en-US" altLang="ko-KR" dirty="0" smtClean="0"/>
              <a:t>HGT</a:t>
            </a:r>
          </a:p>
        </p:txBody>
      </p:sp>
      <p:sp>
        <p:nvSpPr>
          <p:cNvPr id="29" name="원호 9"/>
          <p:cNvSpPr/>
          <p:nvPr/>
        </p:nvSpPr>
        <p:spPr>
          <a:xfrm>
            <a:off x="3131840" y="2420888"/>
            <a:ext cx="2576640" cy="1918822"/>
          </a:xfrm>
          <a:prstGeom prst="arc">
            <a:avLst>
              <a:gd name="adj1" fmla="val 11006704"/>
              <a:gd name="adj2" fmla="val 14040106"/>
            </a:avLst>
          </a:prstGeom>
          <a:ln w="57150" cmpd="sng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334951" y="3035355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2195736" y="2924944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3635896" y="2780928"/>
            <a:ext cx="576064" cy="38404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2915816" y="3645024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1475656" y="2708920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1763688" y="321297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2339752" y="357301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1763688" y="3861048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2339752" y="4221088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1403648" y="4125077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1763688" y="465313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899592" y="321297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1115616" y="357301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7" grpId="0"/>
      <p:bldP spid="39" grpId="0"/>
      <p:bldP spid="29" grpId="0" animBg="1"/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</a:t>
            </a:r>
            <a:endParaRPr lang="ko-KR" altLang="en-US" dirty="0"/>
          </a:p>
        </p:txBody>
      </p:sp>
      <p:grpSp>
        <p:nvGrpSpPr>
          <p:cNvPr id="5" name="그룹 6"/>
          <p:cNvGrpSpPr/>
          <p:nvPr/>
        </p:nvGrpSpPr>
        <p:grpSpPr>
          <a:xfrm>
            <a:off x="539552" y="2420887"/>
            <a:ext cx="3168352" cy="3055678"/>
            <a:chOff x="1691681" y="1340768"/>
            <a:chExt cx="5256584" cy="4968551"/>
          </a:xfrm>
        </p:grpSpPr>
        <p:sp>
          <p:nvSpPr>
            <p:cNvPr id="4" name="타원 3"/>
            <p:cNvSpPr/>
            <p:nvPr/>
          </p:nvSpPr>
          <p:spPr>
            <a:xfrm>
              <a:off x="1691681" y="1340768"/>
              <a:ext cx="5256584" cy="4968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1979712" y="1628800"/>
              <a:ext cx="4680520" cy="44240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타원 14"/>
          <p:cNvSpPr/>
          <p:nvPr/>
        </p:nvSpPr>
        <p:spPr>
          <a:xfrm>
            <a:off x="1595669" y="2771325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1014804" y="3299384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1912503" y="3299384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1859698" y="4725142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542862" y="4197084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2440563" y="4302696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1278833" y="3669025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1912503" y="3985861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3074234" y="3686628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2510971" y="3686628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334951" y="3035355"/>
            <a:ext cx="316836" cy="211224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2195736" y="2924944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2915816" y="3645024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1475656" y="2708920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1763688" y="321297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2339752" y="357301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1763688" y="3861048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2339752" y="4221088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1403648" y="4125077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1763688" y="465313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899592" y="321297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1115616" y="3573016"/>
            <a:ext cx="576064" cy="384043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6" name="직선 화살표 연결선 295"/>
          <p:cNvCxnSpPr/>
          <p:nvPr/>
        </p:nvCxnSpPr>
        <p:spPr>
          <a:xfrm flipV="1">
            <a:off x="3923928" y="3140968"/>
            <a:ext cx="792088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직선 화살표 연결선 296"/>
          <p:cNvCxnSpPr/>
          <p:nvPr/>
        </p:nvCxnSpPr>
        <p:spPr>
          <a:xfrm>
            <a:off x="3923928" y="4797152"/>
            <a:ext cx="72008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/>
          <p:cNvCxnSpPr/>
          <p:nvPr/>
        </p:nvCxnSpPr>
        <p:spPr>
          <a:xfrm>
            <a:off x="3923928" y="4293096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9" name="그룹 498"/>
          <p:cNvGrpSpPr/>
          <p:nvPr/>
        </p:nvGrpSpPr>
        <p:grpSpPr>
          <a:xfrm>
            <a:off x="4860032" y="2132856"/>
            <a:ext cx="1512168" cy="1458392"/>
            <a:chOff x="4860032" y="2132856"/>
            <a:chExt cx="1512168" cy="1458392"/>
          </a:xfrm>
        </p:grpSpPr>
        <p:grpSp>
          <p:nvGrpSpPr>
            <p:cNvPr id="192" name="그룹 6"/>
            <p:cNvGrpSpPr/>
            <p:nvPr/>
          </p:nvGrpSpPr>
          <p:grpSpPr>
            <a:xfrm>
              <a:off x="4860032" y="2132856"/>
              <a:ext cx="1512168" cy="1458392"/>
              <a:chOff x="1691681" y="1340768"/>
              <a:chExt cx="5256584" cy="4968551"/>
            </a:xfrm>
          </p:grpSpPr>
          <p:sp>
            <p:nvSpPr>
              <p:cNvPr id="193" name="타원 192"/>
              <p:cNvSpPr/>
              <p:nvPr/>
            </p:nvSpPr>
            <p:spPr>
              <a:xfrm>
                <a:off x="1691681" y="1340768"/>
                <a:ext cx="5256584" cy="49685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4" name="타원 193"/>
              <p:cNvSpPr/>
              <p:nvPr/>
            </p:nvSpPr>
            <p:spPr>
              <a:xfrm>
                <a:off x="1979712" y="1628800"/>
                <a:ext cx="4680520" cy="4424054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1" name="그룹 370"/>
            <p:cNvGrpSpPr/>
            <p:nvPr/>
          </p:nvGrpSpPr>
          <p:grpSpPr>
            <a:xfrm>
              <a:off x="5004048" y="2348880"/>
              <a:ext cx="1224136" cy="1099455"/>
              <a:chOff x="5004048" y="2348880"/>
              <a:chExt cx="1224136" cy="1099455"/>
            </a:xfrm>
          </p:grpSpPr>
          <p:sp>
            <p:nvSpPr>
              <p:cNvPr id="302" name="타원 301"/>
              <p:cNvSpPr/>
              <p:nvPr/>
            </p:nvSpPr>
            <p:spPr>
              <a:xfrm>
                <a:off x="5353909" y="2392706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3" name="타원 302"/>
              <p:cNvSpPr/>
              <p:nvPr/>
            </p:nvSpPr>
            <p:spPr>
              <a:xfrm>
                <a:off x="5079612" y="2642067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4" name="타원 303"/>
              <p:cNvSpPr/>
              <p:nvPr/>
            </p:nvSpPr>
            <p:spPr>
              <a:xfrm>
                <a:off x="5503525" y="2642067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D6AC58"/>
                  </a:solidFill>
                </a:endParaRPr>
              </a:p>
            </p:txBody>
          </p:sp>
          <p:sp>
            <p:nvSpPr>
              <p:cNvPr id="305" name="타원 304"/>
              <p:cNvSpPr/>
              <p:nvPr/>
            </p:nvSpPr>
            <p:spPr>
              <a:xfrm>
                <a:off x="5478589" y="3315342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D6AC58"/>
                  </a:solidFill>
                </a:endParaRPr>
              </a:p>
            </p:txBody>
          </p:sp>
          <p:sp>
            <p:nvSpPr>
              <p:cNvPr id="306" name="타원 305"/>
              <p:cNvSpPr/>
              <p:nvPr/>
            </p:nvSpPr>
            <p:spPr>
              <a:xfrm>
                <a:off x="5328972" y="3065981"/>
                <a:ext cx="149617" cy="9974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7" name="타원 306"/>
              <p:cNvSpPr/>
              <p:nvPr/>
            </p:nvSpPr>
            <p:spPr>
              <a:xfrm>
                <a:off x="5752887" y="3115853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D6AC58"/>
                  </a:solidFill>
                </a:endParaRPr>
              </a:p>
            </p:txBody>
          </p:sp>
          <p:sp>
            <p:nvSpPr>
              <p:cNvPr id="308" name="타원 307"/>
              <p:cNvSpPr/>
              <p:nvPr/>
            </p:nvSpPr>
            <p:spPr>
              <a:xfrm>
                <a:off x="5204292" y="2816620"/>
                <a:ext cx="149617" cy="9974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9" name="타원 308"/>
              <p:cNvSpPr/>
              <p:nvPr/>
            </p:nvSpPr>
            <p:spPr>
              <a:xfrm>
                <a:off x="5503525" y="2966237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D6AC58"/>
                  </a:solidFill>
                </a:endParaRPr>
              </a:p>
            </p:txBody>
          </p:sp>
          <p:sp>
            <p:nvSpPr>
              <p:cNvPr id="310" name="타원 309"/>
              <p:cNvSpPr/>
              <p:nvPr/>
            </p:nvSpPr>
            <p:spPr>
              <a:xfrm>
                <a:off x="6052120" y="2824933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1" name="타원 310"/>
              <p:cNvSpPr/>
              <p:nvPr/>
            </p:nvSpPr>
            <p:spPr>
              <a:xfrm>
                <a:off x="5786135" y="2824933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D6AC58"/>
                  </a:solidFill>
                </a:endParaRPr>
              </a:p>
            </p:txBody>
          </p:sp>
          <p:sp>
            <p:nvSpPr>
              <p:cNvPr id="312" name="타원 311"/>
              <p:cNvSpPr/>
              <p:nvPr/>
            </p:nvSpPr>
            <p:spPr>
              <a:xfrm>
                <a:off x="5703014" y="2517387"/>
                <a:ext cx="149617" cy="9974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D6AC58"/>
                  </a:solidFill>
                </a:endParaRPr>
              </a:p>
            </p:txBody>
          </p:sp>
          <p:sp>
            <p:nvSpPr>
              <p:cNvPr id="313" name="타원 312"/>
              <p:cNvSpPr/>
              <p:nvPr/>
            </p:nvSpPr>
            <p:spPr>
              <a:xfrm>
                <a:off x="5616116" y="2450891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4" name="타원 313"/>
              <p:cNvSpPr/>
              <p:nvPr/>
            </p:nvSpPr>
            <p:spPr>
              <a:xfrm>
                <a:off x="5956154" y="2790929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5" name="타원 314"/>
              <p:cNvSpPr/>
              <p:nvPr/>
            </p:nvSpPr>
            <p:spPr>
              <a:xfrm>
                <a:off x="5276078" y="2348880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6" name="타원 315"/>
              <p:cNvSpPr/>
              <p:nvPr/>
            </p:nvSpPr>
            <p:spPr>
              <a:xfrm>
                <a:off x="5412093" y="2586906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7" name="타원 316"/>
              <p:cNvSpPr/>
              <p:nvPr/>
            </p:nvSpPr>
            <p:spPr>
              <a:xfrm>
                <a:off x="5684124" y="2756925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8" name="타원 317"/>
              <p:cNvSpPr/>
              <p:nvPr/>
            </p:nvSpPr>
            <p:spPr>
              <a:xfrm>
                <a:off x="5412093" y="2892940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9" name="타원 318"/>
              <p:cNvSpPr/>
              <p:nvPr/>
            </p:nvSpPr>
            <p:spPr>
              <a:xfrm>
                <a:off x="5684124" y="3062959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0" name="타원 319"/>
              <p:cNvSpPr/>
              <p:nvPr/>
            </p:nvSpPr>
            <p:spPr>
              <a:xfrm>
                <a:off x="5242074" y="3017620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1" name="타원 320"/>
              <p:cNvSpPr/>
              <p:nvPr/>
            </p:nvSpPr>
            <p:spPr>
              <a:xfrm>
                <a:off x="5412093" y="3266981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2" name="타원 321"/>
              <p:cNvSpPr/>
              <p:nvPr/>
            </p:nvSpPr>
            <p:spPr>
              <a:xfrm>
                <a:off x="5004048" y="2586906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3" name="타원 322"/>
              <p:cNvSpPr/>
              <p:nvPr/>
            </p:nvSpPr>
            <p:spPr>
              <a:xfrm>
                <a:off x="5106059" y="2756925"/>
                <a:ext cx="272030" cy="181354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500" name="그룹 499"/>
          <p:cNvGrpSpPr/>
          <p:nvPr/>
        </p:nvGrpSpPr>
        <p:grpSpPr>
          <a:xfrm>
            <a:off x="4860032" y="3717032"/>
            <a:ext cx="1512168" cy="1458392"/>
            <a:chOff x="4860032" y="3717032"/>
            <a:chExt cx="1512168" cy="1458392"/>
          </a:xfrm>
        </p:grpSpPr>
        <p:grpSp>
          <p:nvGrpSpPr>
            <p:cNvPr id="244" name="그룹 6"/>
            <p:cNvGrpSpPr/>
            <p:nvPr/>
          </p:nvGrpSpPr>
          <p:grpSpPr>
            <a:xfrm>
              <a:off x="4860032" y="3717032"/>
              <a:ext cx="1512168" cy="1458392"/>
              <a:chOff x="1691681" y="1340768"/>
              <a:chExt cx="5256584" cy="4968551"/>
            </a:xfrm>
          </p:grpSpPr>
          <p:sp>
            <p:nvSpPr>
              <p:cNvPr id="267" name="타원 266"/>
              <p:cNvSpPr/>
              <p:nvPr/>
            </p:nvSpPr>
            <p:spPr>
              <a:xfrm>
                <a:off x="1691681" y="1340768"/>
                <a:ext cx="5256584" cy="49685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8" name="타원 267"/>
              <p:cNvSpPr/>
              <p:nvPr/>
            </p:nvSpPr>
            <p:spPr>
              <a:xfrm>
                <a:off x="1979712" y="1628800"/>
                <a:ext cx="4680520" cy="4424054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47" name="그룹 346"/>
            <p:cNvGrpSpPr/>
            <p:nvPr/>
          </p:nvGrpSpPr>
          <p:grpSpPr>
            <a:xfrm>
              <a:off x="5004048" y="3933056"/>
              <a:ext cx="1252292" cy="1124744"/>
              <a:chOff x="2627784" y="4529741"/>
              <a:chExt cx="2592288" cy="2328259"/>
            </a:xfrm>
          </p:grpSpPr>
          <p:sp>
            <p:nvSpPr>
              <p:cNvPr id="325" name="타원 324"/>
              <p:cNvSpPr/>
              <p:nvPr/>
            </p:nvSpPr>
            <p:spPr>
              <a:xfrm>
                <a:off x="3328662" y="4625751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6" name="타원 325"/>
              <p:cNvSpPr/>
              <p:nvPr/>
            </p:nvSpPr>
            <p:spPr>
              <a:xfrm>
                <a:off x="2747797" y="5153810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7" name="타원 326"/>
              <p:cNvSpPr/>
              <p:nvPr/>
            </p:nvSpPr>
            <p:spPr>
              <a:xfrm>
                <a:off x="3645496" y="5153810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8" name="타원 327"/>
              <p:cNvSpPr/>
              <p:nvPr/>
            </p:nvSpPr>
            <p:spPr>
              <a:xfrm>
                <a:off x="3592691" y="6579568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9" name="타원 328"/>
              <p:cNvSpPr/>
              <p:nvPr/>
            </p:nvSpPr>
            <p:spPr>
              <a:xfrm>
                <a:off x="3275855" y="6051510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0" name="타원 329"/>
              <p:cNvSpPr/>
              <p:nvPr/>
            </p:nvSpPr>
            <p:spPr>
              <a:xfrm>
                <a:off x="4173556" y="6157122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1" name="타원 330"/>
              <p:cNvSpPr/>
              <p:nvPr/>
            </p:nvSpPr>
            <p:spPr>
              <a:xfrm>
                <a:off x="3011826" y="5523451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2" name="타원 331"/>
              <p:cNvSpPr/>
              <p:nvPr/>
            </p:nvSpPr>
            <p:spPr>
              <a:xfrm>
                <a:off x="3645496" y="5840287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3" name="타원 332"/>
              <p:cNvSpPr/>
              <p:nvPr/>
            </p:nvSpPr>
            <p:spPr>
              <a:xfrm>
                <a:off x="4807227" y="5541054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4" name="타원 333"/>
              <p:cNvSpPr/>
              <p:nvPr/>
            </p:nvSpPr>
            <p:spPr>
              <a:xfrm>
                <a:off x="4243964" y="5541054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5" name="타원 334"/>
              <p:cNvSpPr/>
              <p:nvPr/>
            </p:nvSpPr>
            <p:spPr>
              <a:xfrm>
                <a:off x="4067944" y="4889781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6" name="타원 335"/>
              <p:cNvSpPr/>
              <p:nvPr/>
            </p:nvSpPr>
            <p:spPr>
              <a:xfrm>
                <a:off x="3923928" y="4745765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7" name="타원 336"/>
              <p:cNvSpPr/>
              <p:nvPr/>
            </p:nvSpPr>
            <p:spPr>
              <a:xfrm>
                <a:off x="4644008" y="5465845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8" name="타원 337"/>
              <p:cNvSpPr/>
              <p:nvPr/>
            </p:nvSpPr>
            <p:spPr>
              <a:xfrm>
                <a:off x="3203848" y="4529741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9" name="타원 338"/>
              <p:cNvSpPr/>
              <p:nvPr/>
            </p:nvSpPr>
            <p:spPr>
              <a:xfrm>
                <a:off x="3491880" y="5033797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0" name="타원 339"/>
              <p:cNvSpPr/>
              <p:nvPr/>
            </p:nvSpPr>
            <p:spPr>
              <a:xfrm>
                <a:off x="4067944" y="5393837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1" name="타원 340"/>
              <p:cNvSpPr/>
              <p:nvPr/>
            </p:nvSpPr>
            <p:spPr>
              <a:xfrm>
                <a:off x="3491880" y="5681869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2" name="타원 341"/>
              <p:cNvSpPr/>
              <p:nvPr/>
            </p:nvSpPr>
            <p:spPr>
              <a:xfrm>
                <a:off x="4067944" y="6041909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3" name="타원 342"/>
              <p:cNvSpPr/>
              <p:nvPr/>
            </p:nvSpPr>
            <p:spPr>
              <a:xfrm>
                <a:off x="3131840" y="5945898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4" name="타원 343"/>
              <p:cNvSpPr/>
              <p:nvPr/>
            </p:nvSpPr>
            <p:spPr>
              <a:xfrm>
                <a:off x="3491880" y="6473957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5" name="타원 344"/>
              <p:cNvSpPr/>
              <p:nvPr/>
            </p:nvSpPr>
            <p:spPr>
              <a:xfrm>
                <a:off x="2627784" y="5033797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6" name="타원 345"/>
              <p:cNvSpPr/>
              <p:nvPr/>
            </p:nvSpPr>
            <p:spPr>
              <a:xfrm>
                <a:off x="2843808" y="5393837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501" name="그룹 500"/>
          <p:cNvGrpSpPr/>
          <p:nvPr/>
        </p:nvGrpSpPr>
        <p:grpSpPr>
          <a:xfrm>
            <a:off x="4860032" y="5282976"/>
            <a:ext cx="1512168" cy="1458392"/>
            <a:chOff x="4860032" y="5282976"/>
            <a:chExt cx="1512168" cy="1458392"/>
          </a:xfrm>
        </p:grpSpPr>
        <p:grpSp>
          <p:nvGrpSpPr>
            <p:cNvPr id="270" name="그룹 6"/>
            <p:cNvGrpSpPr/>
            <p:nvPr/>
          </p:nvGrpSpPr>
          <p:grpSpPr>
            <a:xfrm>
              <a:off x="4860032" y="5282976"/>
              <a:ext cx="1512168" cy="1458392"/>
              <a:chOff x="1691681" y="1340768"/>
              <a:chExt cx="5256584" cy="4968551"/>
            </a:xfrm>
          </p:grpSpPr>
          <p:sp>
            <p:nvSpPr>
              <p:cNvPr id="293" name="타원 292"/>
              <p:cNvSpPr/>
              <p:nvPr/>
            </p:nvSpPr>
            <p:spPr>
              <a:xfrm>
                <a:off x="1691681" y="1340768"/>
                <a:ext cx="5256584" cy="49685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4" name="타원 293"/>
              <p:cNvSpPr/>
              <p:nvPr/>
            </p:nvSpPr>
            <p:spPr>
              <a:xfrm>
                <a:off x="1979711" y="1628798"/>
                <a:ext cx="4680520" cy="4424055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0" name="그룹 369"/>
            <p:cNvGrpSpPr/>
            <p:nvPr/>
          </p:nvGrpSpPr>
          <p:grpSpPr>
            <a:xfrm>
              <a:off x="5004048" y="5517232"/>
              <a:ext cx="1229333" cy="1104123"/>
              <a:chOff x="6012160" y="3933056"/>
              <a:chExt cx="2592288" cy="2328259"/>
            </a:xfrm>
          </p:grpSpPr>
          <p:sp>
            <p:nvSpPr>
              <p:cNvPr id="348" name="타원 347"/>
              <p:cNvSpPr/>
              <p:nvPr/>
            </p:nvSpPr>
            <p:spPr>
              <a:xfrm>
                <a:off x="6732240" y="4005064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9" name="타원 348"/>
              <p:cNvSpPr/>
              <p:nvPr/>
            </p:nvSpPr>
            <p:spPr>
              <a:xfrm>
                <a:off x="6151375" y="4533123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0" name="타원 349"/>
              <p:cNvSpPr/>
              <p:nvPr/>
            </p:nvSpPr>
            <p:spPr>
              <a:xfrm>
                <a:off x="7049074" y="4533123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1" name="타원 350"/>
              <p:cNvSpPr/>
              <p:nvPr/>
            </p:nvSpPr>
            <p:spPr>
              <a:xfrm>
                <a:off x="6996269" y="5958881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2" name="타원 351"/>
              <p:cNvSpPr/>
              <p:nvPr/>
            </p:nvSpPr>
            <p:spPr>
              <a:xfrm>
                <a:off x="6679433" y="5430823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3" name="타원 352"/>
              <p:cNvSpPr/>
              <p:nvPr/>
            </p:nvSpPr>
            <p:spPr>
              <a:xfrm>
                <a:off x="7577134" y="5536435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4" name="타원 353"/>
              <p:cNvSpPr/>
              <p:nvPr/>
            </p:nvSpPr>
            <p:spPr>
              <a:xfrm>
                <a:off x="6415404" y="4902764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5" name="타원 354"/>
              <p:cNvSpPr/>
              <p:nvPr/>
            </p:nvSpPr>
            <p:spPr>
              <a:xfrm>
                <a:off x="7049074" y="5219600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6" name="타원 355"/>
              <p:cNvSpPr/>
              <p:nvPr/>
            </p:nvSpPr>
            <p:spPr>
              <a:xfrm>
                <a:off x="8210805" y="4920367"/>
                <a:ext cx="316836" cy="21122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D6AC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7" name="타원 356"/>
              <p:cNvSpPr/>
              <p:nvPr/>
            </p:nvSpPr>
            <p:spPr>
              <a:xfrm>
                <a:off x="7647542" y="4920367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8" name="타원 357"/>
              <p:cNvSpPr/>
              <p:nvPr/>
            </p:nvSpPr>
            <p:spPr>
              <a:xfrm>
                <a:off x="7471522" y="4269094"/>
                <a:ext cx="316836" cy="21122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9" name="타원 358"/>
              <p:cNvSpPr/>
              <p:nvPr/>
            </p:nvSpPr>
            <p:spPr>
              <a:xfrm>
                <a:off x="7308304" y="4149080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0" name="타원 359"/>
              <p:cNvSpPr/>
              <p:nvPr/>
            </p:nvSpPr>
            <p:spPr>
              <a:xfrm>
                <a:off x="8028384" y="4869160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1" name="타원 360"/>
              <p:cNvSpPr/>
              <p:nvPr/>
            </p:nvSpPr>
            <p:spPr>
              <a:xfrm>
                <a:off x="6588224" y="3933056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2" name="타원 361"/>
              <p:cNvSpPr/>
              <p:nvPr/>
            </p:nvSpPr>
            <p:spPr>
              <a:xfrm>
                <a:off x="6876256" y="4437112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3" name="타원 362"/>
              <p:cNvSpPr/>
              <p:nvPr/>
            </p:nvSpPr>
            <p:spPr>
              <a:xfrm>
                <a:off x="7452320" y="4797152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4" name="타원 363"/>
              <p:cNvSpPr/>
              <p:nvPr/>
            </p:nvSpPr>
            <p:spPr>
              <a:xfrm>
                <a:off x="6876256" y="5085184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5" name="타원 364"/>
              <p:cNvSpPr/>
              <p:nvPr/>
            </p:nvSpPr>
            <p:spPr>
              <a:xfrm>
                <a:off x="7452320" y="5445224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6" name="타원 365"/>
              <p:cNvSpPr/>
              <p:nvPr/>
            </p:nvSpPr>
            <p:spPr>
              <a:xfrm>
                <a:off x="6516216" y="5349213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7" name="타원 366"/>
              <p:cNvSpPr/>
              <p:nvPr/>
            </p:nvSpPr>
            <p:spPr>
              <a:xfrm>
                <a:off x="6876256" y="5877272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8" name="타원 367"/>
              <p:cNvSpPr/>
              <p:nvPr/>
            </p:nvSpPr>
            <p:spPr>
              <a:xfrm>
                <a:off x="6012160" y="4437112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9" name="타원 368"/>
              <p:cNvSpPr/>
              <p:nvPr/>
            </p:nvSpPr>
            <p:spPr>
              <a:xfrm>
                <a:off x="6228184" y="4797152"/>
                <a:ext cx="576064" cy="384043"/>
              </a:xfrm>
              <a:prstGeom prst="ellipse">
                <a:avLst/>
              </a:prstGeom>
              <a:solidFill>
                <a:srgbClr val="7030A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cxnSp>
        <p:nvCxnSpPr>
          <p:cNvPr id="373" name="직선 화살표 연결선 372"/>
          <p:cNvCxnSpPr/>
          <p:nvPr/>
        </p:nvCxnSpPr>
        <p:spPr>
          <a:xfrm>
            <a:off x="6588224" y="2780928"/>
            <a:ext cx="93610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직선 화살표 연결선 373"/>
          <p:cNvCxnSpPr/>
          <p:nvPr/>
        </p:nvCxnSpPr>
        <p:spPr>
          <a:xfrm>
            <a:off x="6588224" y="4365104"/>
            <a:ext cx="93610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직선 화살표 연결선 374"/>
          <p:cNvCxnSpPr/>
          <p:nvPr/>
        </p:nvCxnSpPr>
        <p:spPr>
          <a:xfrm>
            <a:off x="6588224" y="6021288"/>
            <a:ext cx="93610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6" name="그룹 6"/>
          <p:cNvGrpSpPr/>
          <p:nvPr/>
        </p:nvGrpSpPr>
        <p:grpSpPr>
          <a:xfrm>
            <a:off x="7596336" y="2132856"/>
            <a:ext cx="1512168" cy="1458392"/>
            <a:chOff x="1691681" y="1340768"/>
            <a:chExt cx="5256584" cy="4968551"/>
          </a:xfrm>
        </p:grpSpPr>
        <p:sp>
          <p:nvSpPr>
            <p:cNvPr id="377" name="타원 376"/>
            <p:cNvSpPr/>
            <p:nvPr/>
          </p:nvSpPr>
          <p:spPr>
            <a:xfrm>
              <a:off x="1691681" y="1340768"/>
              <a:ext cx="5256584" cy="4968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8" name="타원 377"/>
            <p:cNvSpPr/>
            <p:nvPr/>
          </p:nvSpPr>
          <p:spPr>
            <a:xfrm>
              <a:off x="1979712" y="1628800"/>
              <a:ext cx="4680520" cy="44240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0" name="타원 379"/>
          <p:cNvSpPr/>
          <p:nvPr/>
        </p:nvSpPr>
        <p:spPr>
          <a:xfrm>
            <a:off x="8090213" y="2392706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1" name="타원 380"/>
          <p:cNvSpPr/>
          <p:nvPr/>
        </p:nvSpPr>
        <p:spPr>
          <a:xfrm>
            <a:off x="7815916" y="2642067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2" name="타원 381"/>
          <p:cNvSpPr/>
          <p:nvPr/>
        </p:nvSpPr>
        <p:spPr>
          <a:xfrm>
            <a:off x="8239829" y="2642067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D6AC58"/>
              </a:solidFill>
            </a:endParaRPr>
          </a:p>
        </p:txBody>
      </p:sp>
      <p:sp>
        <p:nvSpPr>
          <p:cNvPr id="383" name="타원 382"/>
          <p:cNvSpPr/>
          <p:nvPr/>
        </p:nvSpPr>
        <p:spPr>
          <a:xfrm>
            <a:off x="8214893" y="3315342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D6AC58"/>
              </a:solidFill>
            </a:endParaRPr>
          </a:p>
        </p:txBody>
      </p:sp>
      <p:sp>
        <p:nvSpPr>
          <p:cNvPr id="384" name="타원 383"/>
          <p:cNvSpPr/>
          <p:nvPr/>
        </p:nvSpPr>
        <p:spPr>
          <a:xfrm>
            <a:off x="8065276" y="3065981"/>
            <a:ext cx="149617" cy="997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5" name="타원 384"/>
          <p:cNvSpPr/>
          <p:nvPr/>
        </p:nvSpPr>
        <p:spPr>
          <a:xfrm>
            <a:off x="8489191" y="3115853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D6AC58"/>
              </a:solidFill>
            </a:endParaRPr>
          </a:p>
        </p:txBody>
      </p:sp>
      <p:sp>
        <p:nvSpPr>
          <p:cNvPr id="386" name="타원 385"/>
          <p:cNvSpPr/>
          <p:nvPr/>
        </p:nvSpPr>
        <p:spPr>
          <a:xfrm>
            <a:off x="7940596" y="2816620"/>
            <a:ext cx="149617" cy="997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7" name="타원 386"/>
          <p:cNvSpPr/>
          <p:nvPr/>
        </p:nvSpPr>
        <p:spPr>
          <a:xfrm>
            <a:off x="8239829" y="2966237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D6AC58"/>
              </a:solidFill>
            </a:endParaRPr>
          </a:p>
        </p:txBody>
      </p:sp>
      <p:sp>
        <p:nvSpPr>
          <p:cNvPr id="388" name="타원 387"/>
          <p:cNvSpPr/>
          <p:nvPr/>
        </p:nvSpPr>
        <p:spPr>
          <a:xfrm>
            <a:off x="8788424" y="2824933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9" name="타원 388"/>
          <p:cNvSpPr/>
          <p:nvPr/>
        </p:nvSpPr>
        <p:spPr>
          <a:xfrm>
            <a:off x="8522439" y="2824933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D6AC58"/>
              </a:solidFill>
            </a:endParaRPr>
          </a:p>
        </p:txBody>
      </p:sp>
      <p:sp>
        <p:nvSpPr>
          <p:cNvPr id="390" name="타원 389"/>
          <p:cNvSpPr/>
          <p:nvPr/>
        </p:nvSpPr>
        <p:spPr>
          <a:xfrm>
            <a:off x="8439318" y="2517387"/>
            <a:ext cx="149617" cy="99745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D6AC58"/>
              </a:solidFill>
            </a:endParaRPr>
          </a:p>
        </p:txBody>
      </p:sp>
      <p:sp>
        <p:nvSpPr>
          <p:cNvPr id="391" name="타원 390"/>
          <p:cNvSpPr/>
          <p:nvPr/>
        </p:nvSpPr>
        <p:spPr>
          <a:xfrm>
            <a:off x="8352420" y="2456892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2" name="타원 391"/>
          <p:cNvSpPr/>
          <p:nvPr/>
        </p:nvSpPr>
        <p:spPr>
          <a:xfrm>
            <a:off x="8692458" y="2796930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3" name="타원 392"/>
          <p:cNvSpPr/>
          <p:nvPr/>
        </p:nvSpPr>
        <p:spPr>
          <a:xfrm>
            <a:off x="8012382" y="2354881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4" name="타원 393"/>
          <p:cNvSpPr/>
          <p:nvPr/>
        </p:nvSpPr>
        <p:spPr>
          <a:xfrm>
            <a:off x="8148397" y="2592907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5" name="타원 394"/>
          <p:cNvSpPr/>
          <p:nvPr/>
        </p:nvSpPr>
        <p:spPr>
          <a:xfrm>
            <a:off x="8420428" y="2762926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6" name="타원 395"/>
          <p:cNvSpPr/>
          <p:nvPr/>
        </p:nvSpPr>
        <p:spPr>
          <a:xfrm>
            <a:off x="8148397" y="2898941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7" name="타원 396"/>
          <p:cNvSpPr/>
          <p:nvPr/>
        </p:nvSpPr>
        <p:spPr>
          <a:xfrm>
            <a:off x="8420428" y="3068960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8" name="타원 397"/>
          <p:cNvSpPr/>
          <p:nvPr/>
        </p:nvSpPr>
        <p:spPr>
          <a:xfrm>
            <a:off x="7978378" y="3023621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9" name="타원 398"/>
          <p:cNvSpPr/>
          <p:nvPr/>
        </p:nvSpPr>
        <p:spPr>
          <a:xfrm>
            <a:off x="8148397" y="3272982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0" name="타원 399"/>
          <p:cNvSpPr/>
          <p:nvPr/>
        </p:nvSpPr>
        <p:spPr>
          <a:xfrm>
            <a:off x="7740352" y="2592907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1" name="타원 400"/>
          <p:cNvSpPr/>
          <p:nvPr/>
        </p:nvSpPr>
        <p:spPr>
          <a:xfrm>
            <a:off x="7842363" y="2762926"/>
            <a:ext cx="272030" cy="18135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8" name="그룹 6"/>
          <p:cNvGrpSpPr/>
          <p:nvPr/>
        </p:nvGrpSpPr>
        <p:grpSpPr>
          <a:xfrm>
            <a:off x="7596336" y="3717032"/>
            <a:ext cx="1512168" cy="1458392"/>
            <a:chOff x="1691681" y="1340768"/>
            <a:chExt cx="5256584" cy="4968551"/>
          </a:xfrm>
        </p:grpSpPr>
        <p:sp>
          <p:nvSpPr>
            <p:cNvPr id="429" name="타원 428"/>
            <p:cNvSpPr/>
            <p:nvPr/>
          </p:nvSpPr>
          <p:spPr>
            <a:xfrm>
              <a:off x="1691681" y="1340768"/>
              <a:ext cx="5256584" cy="4968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0" name="타원 429"/>
            <p:cNvSpPr/>
            <p:nvPr/>
          </p:nvSpPr>
          <p:spPr>
            <a:xfrm>
              <a:off x="1979712" y="1628800"/>
              <a:ext cx="4680520" cy="44240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32" name="타원 431"/>
          <p:cNvSpPr/>
          <p:nvPr/>
        </p:nvSpPr>
        <p:spPr>
          <a:xfrm>
            <a:off x="8078935" y="3979437"/>
            <a:ext cx="153058" cy="102039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3" name="타원 432"/>
          <p:cNvSpPr/>
          <p:nvPr/>
        </p:nvSpPr>
        <p:spPr>
          <a:xfrm>
            <a:off x="7798328" y="4234534"/>
            <a:ext cx="153058" cy="102039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4" name="타원 433"/>
          <p:cNvSpPr/>
          <p:nvPr/>
        </p:nvSpPr>
        <p:spPr>
          <a:xfrm>
            <a:off x="8231992" y="4234534"/>
            <a:ext cx="153058" cy="102039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5" name="타원 434"/>
          <p:cNvSpPr/>
          <p:nvPr/>
        </p:nvSpPr>
        <p:spPr>
          <a:xfrm>
            <a:off x="8206483" y="4923294"/>
            <a:ext cx="153058" cy="102039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6" name="타원 435"/>
          <p:cNvSpPr/>
          <p:nvPr/>
        </p:nvSpPr>
        <p:spPr>
          <a:xfrm>
            <a:off x="8053425" y="4668198"/>
            <a:ext cx="153058" cy="10203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7" name="타원 436"/>
          <p:cNvSpPr/>
          <p:nvPr/>
        </p:nvSpPr>
        <p:spPr>
          <a:xfrm>
            <a:off x="8487089" y="4719217"/>
            <a:ext cx="153058" cy="10203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8" name="타원 437"/>
          <p:cNvSpPr/>
          <p:nvPr/>
        </p:nvSpPr>
        <p:spPr>
          <a:xfrm>
            <a:off x="7925876" y="4413101"/>
            <a:ext cx="153058" cy="10203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9" name="타원 438"/>
          <p:cNvSpPr/>
          <p:nvPr/>
        </p:nvSpPr>
        <p:spPr>
          <a:xfrm>
            <a:off x="8231992" y="4566159"/>
            <a:ext cx="153058" cy="102039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0" name="타원 439"/>
          <p:cNvSpPr/>
          <p:nvPr/>
        </p:nvSpPr>
        <p:spPr>
          <a:xfrm>
            <a:off x="8793205" y="4421605"/>
            <a:ext cx="153058" cy="102039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1" name="타원 440"/>
          <p:cNvSpPr/>
          <p:nvPr/>
        </p:nvSpPr>
        <p:spPr>
          <a:xfrm>
            <a:off x="8521102" y="4421605"/>
            <a:ext cx="153058" cy="10203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2" name="타원 441"/>
          <p:cNvSpPr/>
          <p:nvPr/>
        </p:nvSpPr>
        <p:spPr>
          <a:xfrm>
            <a:off x="8436070" y="4106985"/>
            <a:ext cx="153058" cy="10203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3" name="타원 442"/>
          <p:cNvSpPr/>
          <p:nvPr/>
        </p:nvSpPr>
        <p:spPr>
          <a:xfrm>
            <a:off x="8366498" y="4037414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4" name="타원 443"/>
          <p:cNvSpPr/>
          <p:nvPr/>
        </p:nvSpPr>
        <p:spPr>
          <a:xfrm>
            <a:off x="8714357" y="4385273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5" name="타원 444"/>
          <p:cNvSpPr/>
          <p:nvPr/>
        </p:nvSpPr>
        <p:spPr>
          <a:xfrm>
            <a:off x="8018639" y="3933056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6" name="타원 445"/>
          <p:cNvSpPr/>
          <p:nvPr/>
        </p:nvSpPr>
        <p:spPr>
          <a:xfrm>
            <a:off x="8157783" y="4176557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7" name="타원 446"/>
          <p:cNvSpPr/>
          <p:nvPr/>
        </p:nvSpPr>
        <p:spPr>
          <a:xfrm>
            <a:off x="8436070" y="4350487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8" name="타원 447"/>
          <p:cNvSpPr/>
          <p:nvPr/>
        </p:nvSpPr>
        <p:spPr>
          <a:xfrm>
            <a:off x="8157783" y="4489630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9" name="타원 448"/>
          <p:cNvSpPr/>
          <p:nvPr/>
        </p:nvSpPr>
        <p:spPr>
          <a:xfrm>
            <a:off x="8436070" y="4663560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0" name="타원 449"/>
          <p:cNvSpPr/>
          <p:nvPr/>
        </p:nvSpPr>
        <p:spPr>
          <a:xfrm>
            <a:off x="7983853" y="4617178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1" name="타원 450"/>
          <p:cNvSpPr/>
          <p:nvPr/>
        </p:nvSpPr>
        <p:spPr>
          <a:xfrm>
            <a:off x="8157783" y="4872275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2" name="타원 451"/>
          <p:cNvSpPr/>
          <p:nvPr/>
        </p:nvSpPr>
        <p:spPr>
          <a:xfrm>
            <a:off x="7740352" y="4176557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3" name="타원 452"/>
          <p:cNvSpPr/>
          <p:nvPr/>
        </p:nvSpPr>
        <p:spPr>
          <a:xfrm>
            <a:off x="7844710" y="4350487"/>
            <a:ext cx="278287" cy="185525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54" name="그룹 6"/>
          <p:cNvGrpSpPr/>
          <p:nvPr/>
        </p:nvGrpSpPr>
        <p:grpSpPr>
          <a:xfrm>
            <a:off x="7596336" y="5373216"/>
            <a:ext cx="1512168" cy="1458392"/>
            <a:chOff x="1691681" y="1340768"/>
            <a:chExt cx="5256584" cy="4968551"/>
          </a:xfrm>
        </p:grpSpPr>
        <p:sp>
          <p:nvSpPr>
            <p:cNvPr id="455" name="타원 454"/>
            <p:cNvSpPr/>
            <p:nvPr/>
          </p:nvSpPr>
          <p:spPr>
            <a:xfrm>
              <a:off x="1691681" y="1340768"/>
              <a:ext cx="5256584" cy="4968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6" name="타원 455"/>
            <p:cNvSpPr/>
            <p:nvPr/>
          </p:nvSpPr>
          <p:spPr>
            <a:xfrm>
              <a:off x="1979711" y="1628798"/>
              <a:ext cx="4680520" cy="442405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58" name="타원 457"/>
          <p:cNvSpPr/>
          <p:nvPr/>
        </p:nvSpPr>
        <p:spPr>
          <a:xfrm>
            <a:off x="8081833" y="5641620"/>
            <a:ext cx="150252" cy="100168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9" name="타원 458"/>
          <p:cNvSpPr/>
          <p:nvPr/>
        </p:nvSpPr>
        <p:spPr>
          <a:xfrm>
            <a:off x="7806372" y="5892040"/>
            <a:ext cx="150252" cy="100168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0" name="타원 459"/>
          <p:cNvSpPr/>
          <p:nvPr/>
        </p:nvSpPr>
        <p:spPr>
          <a:xfrm>
            <a:off x="8232085" y="5892040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1" name="타원 460"/>
          <p:cNvSpPr/>
          <p:nvPr/>
        </p:nvSpPr>
        <p:spPr>
          <a:xfrm>
            <a:off x="8207043" y="6568173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2" name="타원 461"/>
          <p:cNvSpPr/>
          <p:nvPr/>
        </p:nvSpPr>
        <p:spPr>
          <a:xfrm>
            <a:off x="8056791" y="6317753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3" name="타원 462"/>
          <p:cNvSpPr/>
          <p:nvPr/>
        </p:nvSpPr>
        <p:spPr>
          <a:xfrm>
            <a:off x="8482505" y="6367837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4" name="타원 463"/>
          <p:cNvSpPr/>
          <p:nvPr/>
        </p:nvSpPr>
        <p:spPr>
          <a:xfrm>
            <a:off x="7931581" y="6067334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5" name="타원 464"/>
          <p:cNvSpPr/>
          <p:nvPr/>
        </p:nvSpPr>
        <p:spPr>
          <a:xfrm>
            <a:off x="8232085" y="6217586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6" name="타원 465"/>
          <p:cNvSpPr/>
          <p:nvPr/>
        </p:nvSpPr>
        <p:spPr>
          <a:xfrm>
            <a:off x="8783009" y="6075681"/>
            <a:ext cx="150252" cy="100168"/>
          </a:xfrm>
          <a:prstGeom prst="ellipse">
            <a:avLst/>
          </a:prstGeom>
          <a:solidFill>
            <a:srgbClr val="FFC000"/>
          </a:solidFill>
          <a:ln>
            <a:solidFill>
              <a:srgbClr val="D6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7" name="타원 466"/>
          <p:cNvSpPr/>
          <p:nvPr/>
        </p:nvSpPr>
        <p:spPr>
          <a:xfrm>
            <a:off x="8515894" y="6075681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8" name="타원 467"/>
          <p:cNvSpPr/>
          <p:nvPr/>
        </p:nvSpPr>
        <p:spPr>
          <a:xfrm>
            <a:off x="8432421" y="5766830"/>
            <a:ext cx="150252" cy="100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9" name="타원 468"/>
          <p:cNvSpPr/>
          <p:nvPr/>
        </p:nvSpPr>
        <p:spPr>
          <a:xfrm>
            <a:off x="8349822" y="5691684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0" name="타원 469"/>
          <p:cNvSpPr/>
          <p:nvPr/>
        </p:nvSpPr>
        <p:spPr>
          <a:xfrm>
            <a:off x="8691303" y="6033166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1" name="타원 470"/>
          <p:cNvSpPr/>
          <p:nvPr/>
        </p:nvSpPr>
        <p:spPr>
          <a:xfrm>
            <a:off x="8008340" y="5589240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2" name="타원 471"/>
          <p:cNvSpPr/>
          <p:nvPr/>
        </p:nvSpPr>
        <p:spPr>
          <a:xfrm>
            <a:off x="8144933" y="5828277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3" name="타원 472"/>
          <p:cNvSpPr/>
          <p:nvPr/>
        </p:nvSpPr>
        <p:spPr>
          <a:xfrm>
            <a:off x="8418118" y="5999018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4" name="타원 473"/>
          <p:cNvSpPr/>
          <p:nvPr/>
        </p:nvSpPr>
        <p:spPr>
          <a:xfrm>
            <a:off x="8144933" y="6135610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5" name="타원 474"/>
          <p:cNvSpPr/>
          <p:nvPr/>
        </p:nvSpPr>
        <p:spPr>
          <a:xfrm>
            <a:off x="8418118" y="6306351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6" name="타원 475"/>
          <p:cNvSpPr/>
          <p:nvPr/>
        </p:nvSpPr>
        <p:spPr>
          <a:xfrm>
            <a:off x="7974192" y="6260820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7" name="타원 476"/>
          <p:cNvSpPr/>
          <p:nvPr/>
        </p:nvSpPr>
        <p:spPr>
          <a:xfrm>
            <a:off x="8144933" y="6511239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8" name="타원 477"/>
          <p:cNvSpPr/>
          <p:nvPr/>
        </p:nvSpPr>
        <p:spPr>
          <a:xfrm>
            <a:off x="7735155" y="5828277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9" name="타원 478"/>
          <p:cNvSpPr/>
          <p:nvPr/>
        </p:nvSpPr>
        <p:spPr>
          <a:xfrm>
            <a:off x="7837599" y="5999018"/>
            <a:ext cx="273185" cy="182124"/>
          </a:xfrm>
          <a:prstGeom prst="ellipse">
            <a:avLst/>
          </a:prstGeom>
          <a:solidFill>
            <a:srgbClr val="7030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6" name="TextBox 495"/>
          <p:cNvSpPr txBox="1"/>
          <p:nvPr/>
        </p:nvSpPr>
        <p:spPr>
          <a:xfrm>
            <a:off x="3779912" y="2852936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30 min</a:t>
            </a:r>
            <a:endParaRPr lang="ko-KR" altLang="en-US" b="1" dirty="0"/>
          </a:p>
        </p:txBody>
      </p:sp>
      <p:sp>
        <p:nvSpPr>
          <p:cNvPr id="497" name="TextBox 496"/>
          <p:cNvSpPr txBox="1"/>
          <p:nvPr/>
        </p:nvSpPr>
        <p:spPr>
          <a:xfrm>
            <a:off x="3779912" y="3861048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60 min</a:t>
            </a:r>
            <a:endParaRPr lang="ko-KR" altLang="en-US" b="1" dirty="0"/>
          </a:p>
        </p:txBody>
      </p:sp>
      <p:sp>
        <p:nvSpPr>
          <p:cNvPr id="498" name="TextBox 497"/>
          <p:cNvSpPr txBox="1"/>
          <p:nvPr/>
        </p:nvSpPr>
        <p:spPr>
          <a:xfrm>
            <a:off x="3765115" y="5291916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90 min</a:t>
            </a:r>
            <a:endParaRPr lang="ko-KR" altLang="en-US" b="1" dirty="0"/>
          </a:p>
        </p:txBody>
      </p:sp>
      <p:sp>
        <p:nvSpPr>
          <p:cNvPr id="505" name="TextBox 504"/>
          <p:cNvSpPr txBox="1"/>
          <p:nvPr/>
        </p:nvSpPr>
        <p:spPr>
          <a:xfrm>
            <a:off x="6218400" y="2060848"/>
            <a:ext cx="173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C000"/>
                </a:solidFill>
              </a:rPr>
              <a:t>antibiotics </a:t>
            </a:r>
            <a:r>
              <a:rPr lang="en-US" altLang="ko-KR" b="1" dirty="0" err="1" smtClean="0">
                <a:solidFill>
                  <a:srgbClr val="FFC000"/>
                </a:solidFill>
              </a:rPr>
              <a:t>a,b</a:t>
            </a:r>
            <a:endParaRPr lang="ko-KR" altLang="en-US" b="1" dirty="0">
              <a:solidFill>
                <a:srgbClr val="FFC000"/>
              </a:solidFill>
            </a:endParaRPr>
          </a:p>
        </p:txBody>
      </p:sp>
      <p:cxnSp>
        <p:nvCxnSpPr>
          <p:cNvPr id="507" name="직선 연결선 506"/>
          <p:cNvCxnSpPr/>
          <p:nvPr/>
        </p:nvCxnSpPr>
        <p:spPr>
          <a:xfrm flipH="1">
            <a:off x="6948264" y="2492896"/>
            <a:ext cx="4892" cy="3951148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0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6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9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5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8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1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4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0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3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9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2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5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8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1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4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7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0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3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9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2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9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2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5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4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3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6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9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2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1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4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7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3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6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1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4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7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3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9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2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8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1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4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0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3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6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9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4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7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0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3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9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2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1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4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7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0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3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0" grpId="1" animBg="1"/>
      <p:bldP spid="381" grpId="0" animBg="1"/>
      <p:bldP spid="381" grpId="1" animBg="1"/>
      <p:bldP spid="382" grpId="0" animBg="1"/>
      <p:bldP spid="382" grpId="1" animBg="1"/>
      <p:bldP spid="383" grpId="0" animBg="1"/>
      <p:bldP spid="383" grpId="1" animBg="1"/>
      <p:bldP spid="384" grpId="0" animBg="1"/>
      <p:bldP spid="385" grpId="0" animBg="1"/>
      <p:bldP spid="385" grpId="1" animBg="1"/>
      <p:bldP spid="386" grpId="0" animBg="1"/>
      <p:bldP spid="387" grpId="0" animBg="1"/>
      <p:bldP spid="387" grpId="1" animBg="1"/>
      <p:bldP spid="388" grpId="0" animBg="1"/>
      <p:bldP spid="388" grpId="1" animBg="1"/>
      <p:bldP spid="389" grpId="0" animBg="1"/>
      <p:bldP spid="389" grpId="1" animBg="1"/>
      <p:bldP spid="390" grpId="0" animBg="1"/>
      <p:bldP spid="390" grpId="1" animBg="1"/>
      <p:bldP spid="391" grpId="0" animBg="1"/>
      <p:bldP spid="391" grpId="1" animBg="1"/>
      <p:bldP spid="392" grpId="0" animBg="1"/>
      <p:bldP spid="392" grpId="1" animBg="1"/>
      <p:bldP spid="393" grpId="0" animBg="1"/>
      <p:bldP spid="393" grpId="1" animBg="1"/>
      <p:bldP spid="394" grpId="0" animBg="1"/>
      <p:bldP spid="394" grpId="1" animBg="1"/>
      <p:bldP spid="395" grpId="0" animBg="1"/>
      <p:bldP spid="395" grpId="1" animBg="1"/>
      <p:bldP spid="396" grpId="0" animBg="1"/>
      <p:bldP spid="396" grpId="1" animBg="1"/>
      <p:bldP spid="397" grpId="0" animBg="1"/>
      <p:bldP spid="397" grpId="1" animBg="1"/>
      <p:bldP spid="398" grpId="0" animBg="1"/>
      <p:bldP spid="398" grpId="1" animBg="1"/>
      <p:bldP spid="399" grpId="0" animBg="1"/>
      <p:bldP spid="399" grpId="1" animBg="1"/>
      <p:bldP spid="400" grpId="0" animBg="1"/>
      <p:bldP spid="400" grpId="1" animBg="1"/>
      <p:bldP spid="401" grpId="0" animBg="1"/>
      <p:bldP spid="401" grpId="1" animBg="1"/>
      <p:bldP spid="432" grpId="0" animBg="1"/>
      <p:bldP spid="432" grpId="1" animBg="1"/>
      <p:bldP spid="433" grpId="0" animBg="1"/>
      <p:bldP spid="433" grpId="1" animBg="1"/>
      <p:bldP spid="434" grpId="0" animBg="1"/>
      <p:bldP spid="434" grpId="1" animBg="1"/>
      <p:bldP spid="435" grpId="0" animBg="1"/>
      <p:bldP spid="435" grpId="1" animBg="1"/>
      <p:bldP spid="436" grpId="0" animBg="1"/>
      <p:bldP spid="437" grpId="0" animBg="1"/>
      <p:bldP spid="438" grpId="0" animBg="1"/>
      <p:bldP spid="439" grpId="0" animBg="1"/>
      <p:bldP spid="439" grpId="1" animBg="1"/>
      <p:bldP spid="440" grpId="0" animBg="1"/>
      <p:bldP spid="440" grpId="1" animBg="1"/>
      <p:bldP spid="441" grpId="0" animBg="1"/>
      <p:bldP spid="442" grpId="0" animBg="1"/>
      <p:bldP spid="443" grpId="0" animBg="1"/>
      <p:bldP spid="443" grpId="1" animBg="1"/>
      <p:bldP spid="444" grpId="0" animBg="1"/>
      <p:bldP spid="444" grpId="1" animBg="1"/>
      <p:bldP spid="445" grpId="0" animBg="1"/>
      <p:bldP spid="445" grpId="1" animBg="1"/>
      <p:bldP spid="446" grpId="0" animBg="1"/>
      <p:bldP spid="446" grpId="1" animBg="1"/>
      <p:bldP spid="447" grpId="0" animBg="1"/>
      <p:bldP spid="447" grpId="1" animBg="1"/>
      <p:bldP spid="448" grpId="0" animBg="1"/>
      <p:bldP spid="448" grpId="1" animBg="1"/>
      <p:bldP spid="449" grpId="0" animBg="1"/>
      <p:bldP spid="449" grpId="1" animBg="1"/>
      <p:bldP spid="450" grpId="0" animBg="1"/>
      <p:bldP spid="450" grpId="1" animBg="1"/>
      <p:bldP spid="451" grpId="0" animBg="1"/>
      <p:bldP spid="451" grpId="1" animBg="1"/>
      <p:bldP spid="452" grpId="0" animBg="1"/>
      <p:bldP spid="452" grpId="1" animBg="1"/>
      <p:bldP spid="453" grpId="0" animBg="1"/>
      <p:bldP spid="453" grpId="1" animBg="1"/>
      <p:bldP spid="458" grpId="0" animBg="1"/>
      <p:bldP spid="458" grpId="1" animBg="1"/>
      <p:bldP spid="459" grpId="0" animBg="1"/>
      <p:bldP spid="459" grpId="1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6" grpId="1" animBg="1"/>
      <p:bldP spid="467" grpId="0" animBg="1"/>
      <p:bldP spid="468" grpId="0" animBg="1"/>
      <p:bldP spid="469" grpId="0" animBg="1"/>
      <p:bldP spid="469" grpId="1" animBg="1"/>
      <p:bldP spid="470" grpId="0" animBg="1"/>
      <p:bldP spid="470" grpId="1" animBg="1"/>
      <p:bldP spid="471" grpId="0" animBg="1"/>
      <p:bldP spid="471" grpId="1" animBg="1"/>
      <p:bldP spid="472" grpId="0" animBg="1"/>
      <p:bldP spid="472" grpId="1" animBg="1"/>
      <p:bldP spid="473" grpId="0" animBg="1"/>
      <p:bldP spid="473" grpId="1" animBg="1"/>
      <p:bldP spid="474" grpId="0" animBg="1"/>
      <p:bldP spid="474" grpId="1" animBg="1"/>
      <p:bldP spid="475" grpId="0" animBg="1"/>
      <p:bldP spid="475" grpId="1" animBg="1"/>
      <p:bldP spid="476" grpId="0" animBg="1"/>
      <p:bldP spid="476" grpId="1" animBg="1"/>
      <p:bldP spid="477" grpId="0" animBg="1"/>
      <p:bldP spid="477" grpId="1" animBg="1"/>
      <p:bldP spid="478" grpId="0" animBg="1"/>
      <p:bldP spid="478" grpId="1" animBg="1"/>
      <p:bldP spid="479" grpId="0" animBg="1"/>
      <p:bldP spid="479" grpId="1" animBg="1"/>
      <p:bldP spid="496" grpId="0"/>
      <p:bldP spid="497" grpId="0"/>
      <p:bldP spid="498" grpId="0"/>
      <p:bldP spid="5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HGT experiment of segregated sample</a:t>
            </a:r>
            <a:endParaRPr lang="ko-KR" alt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70082" y="3281297"/>
            <a:ext cx="3596060" cy="3308915"/>
            <a:chOff x="3414713" y="3214688"/>
            <a:chExt cx="3596060" cy="3308915"/>
          </a:xfrm>
        </p:grpSpPr>
        <p:sp>
          <p:nvSpPr>
            <p:cNvPr id="36" name="자유형 35"/>
            <p:cNvSpPr/>
            <p:nvPr/>
          </p:nvSpPr>
          <p:spPr>
            <a:xfrm>
              <a:off x="3414713" y="3214688"/>
              <a:ext cx="2400300" cy="2185987"/>
            </a:xfrm>
            <a:custGeom>
              <a:avLst/>
              <a:gdLst>
                <a:gd name="connsiteX0" fmla="*/ 0 w 2400300"/>
                <a:gd name="connsiteY0" fmla="*/ 185737 h 2185987"/>
                <a:gd name="connsiteX1" fmla="*/ 1228725 w 2400300"/>
                <a:gd name="connsiteY1" fmla="*/ 2185987 h 2185987"/>
                <a:gd name="connsiteX2" fmla="*/ 2400300 w 2400300"/>
                <a:gd name="connsiteY2" fmla="*/ 57150 h 2185987"/>
                <a:gd name="connsiteX3" fmla="*/ 85725 w 2400300"/>
                <a:gd name="connsiteY3" fmla="*/ 0 h 218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0300" h="2185987">
                  <a:moveTo>
                    <a:pt x="0" y="185737"/>
                  </a:moveTo>
                  <a:lnTo>
                    <a:pt x="1228725" y="2185987"/>
                  </a:lnTo>
                  <a:lnTo>
                    <a:pt x="2400300" y="57150"/>
                  </a:lnTo>
                  <a:lnTo>
                    <a:pt x="85725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" name="그룹 63"/>
            <p:cNvGrpSpPr/>
            <p:nvPr/>
          </p:nvGrpSpPr>
          <p:grpSpPr>
            <a:xfrm>
              <a:off x="4355976" y="3284984"/>
              <a:ext cx="2654797" cy="3238619"/>
              <a:chOff x="2339752" y="3140968"/>
              <a:chExt cx="2654797" cy="3238619"/>
            </a:xfrm>
          </p:grpSpPr>
          <p:grpSp>
            <p:nvGrpSpPr>
              <p:cNvPr id="9" name="그룹 25"/>
              <p:cNvGrpSpPr/>
              <p:nvPr/>
            </p:nvGrpSpPr>
            <p:grpSpPr>
              <a:xfrm>
                <a:off x="2339752" y="3140968"/>
                <a:ext cx="2654797" cy="2560386"/>
                <a:chOff x="395537" y="2420888"/>
                <a:chExt cx="4320480" cy="4166834"/>
              </a:xfrm>
            </p:grpSpPr>
            <p:grpSp>
              <p:nvGrpSpPr>
                <p:cNvPr id="11" name="그룹 6"/>
                <p:cNvGrpSpPr/>
                <p:nvPr/>
              </p:nvGrpSpPr>
              <p:grpSpPr>
                <a:xfrm>
                  <a:off x="395537" y="2420888"/>
                  <a:ext cx="4320480" cy="4166834"/>
                  <a:chOff x="1691681" y="1340768"/>
                  <a:chExt cx="5256584" cy="4968551"/>
                </a:xfrm>
              </p:grpSpPr>
              <p:sp>
                <p:nvSpPr>
                  <p:cNvPr id="23" name="타원 3"/>
                  <p:cNvSpPr/>
                  <p:nvPr/>
                </p:nvSpPr>
                <p:spPr>
                  <a:xfrm>
                    <a:off x="1691681" y="1340768"/>
                    <a:ext cx="5256584" cy="496855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4" name="타원 23"/>
                  <p:cNvSpPr/>
                  <p:nvPr/>
                </p:nvSpPr>
                <p:spPr>
                  <a:xfrm>
                    <a:off x="1979712" y="1628800"/>
                    <a:ext cx="4680520" cy="4424054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12" name="타원 11"/>
                <p:cNvSpPr/>
                <p:nvPr/>
              </p:nvSpPr>
              <p:spPr>
                <a:xfrm>
                  <a:off x="1835696" y="2996952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" name="타원 12"/>
                <p:cNvSpPr/>
                <p:nvPr/>
              </p:nvSpPr>
              <p:spPr>
                <a:xfrm>
                  <a:off x="1043608" y="3717032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" name="타원 13"/>
                <p:cNvSpPr/>
                <p:nvPr/>
              </p:nvSpPr>
              <p:spPr>
                <a:xfrm>
                  <a:off x="2267744" y="3717032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" name="타원 14"/>
                <p:cNvSpPr/>
                <p:nvPr/>
              </p:nvSpPr>
              <p:spPr>
                <a:xfrm>
                  <a:off x="2195736" y="5661248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/>
                <p:cNvSpPr/>
                <p:nvPr/>
              </p:nvSpPr>
              <p:spPr>
                <a:xfrm>
                  <a:off x="1763688" y="4941168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타원 16"/>
                <p:cNvSpPr/>
                <p:nvPr/>
              </p:nvSpPr>
              <p:spPr>
                <a:xfrm>
                  <a:off x="2843808" y="3356992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/>
                <p:cNvSpPr/>
                <p:nvPr/>
              </p:nvSpPr>
              <p:spPr>
                <a:xfrm>
                  <a:off x="2987824" y="5085184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타원 18"/>
                <p:cNvSpPr/>
                <p:nvPr/>
              </p:nvSpPr>
              <p:spPr>
                <a:xfrm>
                  <a:off x="1403648" y="4221088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/>
                <p:cNvSpPr/>
                <p:nvPr/>
              </p:nvSpPr>
              <p:spPr>
                <a:xfrm>
                  <a:off x="2267744" y="4653136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" name="타원 20"/>
                <p:cNvSpPr/>
                <p:nvPr/>
              </p:nvSpPr>
              <p:spPr>
                <a:xfrm>
                  <a:off x="3851920" y="4245091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" name="타원 21"/>
                <p:cNvSpPr/>
                <p:nvPr/>
              </p:nvSpPr>
              <p:spPr>
                <a:xfrm>
                  <a:off x="3083835" y="4245091"/>
                  <a:ext cx="432048" cy="288032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D6AC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2843808" y="5733256"/>
                <a:ext cx="14401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Bacteria A colonies</a:t>
                </a:r>
                <a:endParaRPr lang="ko-KR" altLang="en-US" dirty="0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728663" y="3118674"/>
            <a:ext cx="3771329" cy="2906967"/>
            <a:chOff x="728663" y="3118674"/>
            <a:chExt cx="3771329" cy="2906967"/>
          </a:xfrm>
        </p:grpSpPr>
        <p:sp>
          <p:nvSpPr>
            <p:cNvPr id="28" name="자유형 27"/>
            <p:cNvSpPr/>
            <p:nvPr/>
          </p:nvSpPr>
          <p:spPr>
            <a:xfrm>
              <a:off x="899592" y="4209628"/>
              <a:ext cx="1658441" cy="1451620"/>
            </a:xfrm>
            <a:custGeom>
              <a:avLst/>
              <a:gdLst>
                <a:gd name="connsiteX0" fmla="*/ 0 w 1528762"/>
                <a:gd name="connsiteY0" fmla="*/ 0 h 1428750"/>
                <a:gd name="connsiteX1" fmla="*/ 171450 w 1528762"/>
                <a:gd name="connsiteY1" fmla="*/ 1428750 h 1428750"/>
                <a:gd name="connsiteX2" fmla="*/ 1314450 w 1528762"/>
                <a:gd name="connsiteY2" fmla="*/ 1428750 h 1428750"/>
                <a:gd name="connsiteX3" fmla="*/ 1528762 w 1528762"/>
                <a:gd name="connsiteY3" fmla="*/ 57150 h 1428750"/>
                <a:gd name="connsiteX4" fmla="*/ 1528762 w 1528762"/>
                <a:gd name="connsiteY4" fmla="*/ 0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8762" h="1428750">
                  <a:moveTo>
                    <a:pt x="0" y="0"/>
                  </a:moveTo>
                  <a:lnTo>
                    <a:pt x="171450" y="1428750"/>
                  </a:lnTo>
                  <a:lnTo>
                    <a:pt x="1314450" y="1428750"/>
                  </a:lnTo>
                  <a:lnTo>
                    <a:pt x="1528762" y="57150"/>
                  </a:lnTo>
                  <a:lnTo>
                    <a:pt x="1528762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자유형 26"/>
            <p:cNvSpPr/>
            <p:nvPr/>
          </p:nvSpPr>
          <p:spPr>
            <a:xfrm>
              <a:off x="728663" y="3214688"/>
              <a:ext cx="1957387" cy="2446560"/>
            </a:xfrm>
            <a:custGeom>
              <a:avLst/>
              <a:gdLst>
                <a:gd name="connsiteX0" fmla="*/ 0 w 1957387"/>
                <a:gd name="connsiteY0" fmla="*/ 0 h 1728787"/>
                <a:gd name="connsiteX1" fmla="*/ 342900 w 1957387"/>
                <a:gd name="connsiteY1" fmla="*/ 1728787 h 1728787"/>
                <a:gd name="connsiteX2" fmla="*/ 1643062 w 1957387"/>
                <a:gd name="connsiteY2" fmla="*/ 1728787 h 1728787"/>
                <a:gd name="connsiteX3" fmla="*/ 1957387 w 1957387"/>
                <a:gd name="connsiteY3" fmla="*/ 42862 h 172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7387" h="1728787">
                  <a:moveTo>
                    <a:pt x="0" y="0"/>
                  </a:moveTo>
                  <a:lnTo>
                    <a:pt x="342900" y="1728787"/>
                  </a:lnTo>
                  <a:lnTo>
                    <a:pt x="1643062" y="1728787"/>
                  </a:lnTo>
                  <a:lnTo>
                    <a:pt x="1957387" y="42862"/>
                  </a:ln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원호 30"/>
            <p:cNvSpPr/>
            <p:nvPr/>
          </p:nvSpPr>
          <p:spPr>
            <a:xfrm flipH="1">
              <a:off x="1898513" y="3284984"/>
              <a:ext cx="2248699" cy="2611080"/>
            </a:xfrm>
            <a:prstGeom prst="arc">
              <a:avLst>
                <a:gd name="adj1" fmla="val 15941304"/>
                <a:gd name="adj2" fmla="val 21158838"/>
              </a:avLst>
            </a:prstGeom>
            <a:ln w="57150" cmpd="sng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원호 31"/>
            <p:cNvSpPr/>
            <p:nvPr/>
          </p:nvSpPr>
          <p:spPr>
            <a:xfrm flipH="1">
              <a:off x="1844080" y="4149080"/>
              <a:ext cx="1503784" cy="1135117"/>
            </a:xfrm>
            <a:prstGeom prst="arc">
              <a:avLst>
                <a:gd name="adj1" fmla="val 13325841"/>
                <a:gd name="adj2" fmla="val 21418851"/>
              </a:avLst>
            </a:prstGeom>
            <a:ln w="57150" cmpd="sng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원호 32"/>
            <p:cNvSpPr/>
            <p:nvPr/>
          </p:nvSpPr>
          <p:spPr>
            <a:xfrm flipH="1">
              <a:off x="1835694" y="3717032"/>
              <a:ext cx="1963468" cy="2151613"/>
            </a:xfrm>
            <a:prstGeom prst="arc">
              <a:avLst>
                <a:gd name="adj1" fmla="val 15111474"/>
                <a:gd name="adj2" fmla="val 20812195"/>
              </a:avLst>
            </a:prstGeom>
            <a:ln w="57150" cmpd="sng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원호 33"/>
            <p:cNvSpPr/>
            <p:nvPr/>
          </p:nvSpPr>
          <p:spPr>
            <a:xfrm rot="4319383" flipH="1">
              <a:off x="1536009" y="4338326"/>
              <a:ext cx="1455808" cy="1918821"/>
            </a:xfrm>
            <a:prstGeom prst="arc">
              <a:avLst>
                <a:gd name="adj1" fmla="val 17203067"/>
                <a:gd name="adj2" fmla="val 1077903"/>
              </a:avLst>
            </a:prstGeom>
            <a:ln w="57150" cmpd="sng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42232" y="311867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Bacteria A</a:t>
              </a:r>
              <a:endParaRPr lang="ko-KR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59832" y="363573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Bacteria B</a:t>
              </a:r>
              <a:endParaRPr lang="ko-KR" alt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22862" y="414154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Bacteria C</a:t>
              </a:r>
              <a:endParaRPr lang="ko-KR" alt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56882" y="461116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Bacteria D</a:t>
              </a:r>
              <a:endParaRPr lang="ko-KR" alt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57477" y="2675511"/>
            <a:ext cx="3093997" cy="2022233"/>
            <a:chOff x="6757477" y="2675511"/>
            <a:chExt cx="3093997" cy="2022233"/>
          </a:xfrm>
        </p:grpSpPr>
        <p:sp>
          <p:nvSpPr>
            <p:cNvPr id="41" name="TextBox 40"/>
            <p:cNvSpPr txBox="1"/>
            <p:nvPr/>
          </p:nvSpPr>
          <p:spPr>
            <a:xfrm>
              <a:off x="7475210" y="2675511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Bacteria X</a:t>
              </a:r>
              <a:endParaRPr lang="ko-KR" altLang="en-US" dirty="0"/>
            </a:p>
          </p:txBody>
        </p:sp>
        <p:sp>
          <p:nvSpPr>
            <p:cNvPr id="42" name="원호 9"/>
            <p:cNvSpPr/>
            <p:nvPr/>
          </p:nvSpPr>
          <p:spPr>
            <a:xfrm>
              <a:off x="6757477" y="2778922"/>
              <a:ext cx="2504632" cy="1918822"/>
            </a:xfrm>
            <a:prstGeom prst="arc">
              <a:avLst>
                <a:gd name="adj1" fmla="val 11006704"/>
                <a:gd name="adj2" fmla="val 14040106"/>
              </a:avLst>
            </a:prstGeom>
            <a:ln w="57150" cmpd="sng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98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Exp. 1 result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3958545" y="2680321"/>
            <a:ext cx="4934814" cy="3268959"/>
            <a:chOff x="1691680" y="1988840"/>
            <a:chExt cx="4934814" cy="3268959"/>
          </a:xfrm>
        </p:grpSpPr>
        <p:graphicFrame>
          <p:nvGraphicFramePr>
            <p:cNvPr id="5" name="내용 개체 틀 3"/>
            <p:cNvGraphicFramePr>
              <a:graphicFrameLocks/>
            </p:cNvGraphicFramePr>
            <p:nvPr>
              <p:extLst/>
            </p:nvPr>
          </p:nvGraphicFramePr>
          <p:xfrm>
            <a:off x="2051720" y="1988840"/>
            <a:ext cx="4392488" cy="32689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5401479" y="4880668"/>
              <a:ext cx="122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Time(min)</a:t>
              </a:r>
              <a:endParaRPr lang="ko-KR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 flipV="1">
              <a:off x="1691680" y="2708920"/>
              <a:ext cx="738664" cy="217174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dirty="0" smtClean="0"/>
                <a:t>Number of colonies</a:t>
              </a:r>
              <a:endParaRPr lang="ko-KR" altLang="en-US" dirty="0" smtClean="0"/>
            </a:p>
            <a:p>
              <a:endParaRPr lang="ko-KR" altLang="en-US" dirty="0"/>
            </a:p>
          </p:txBody>
        </p:sp>
      </p:grp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936104" y="2824337"/>
          <a:ext cx="2483768" cy="30034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1884"/>
                <a:gridCol w="1241884"/>
              </a:tblGrid>
              <a:tr h="638870">
                <a:tc>
                  <a:txBody>
                    <a:bodyPr/>
                    <a:lstStyle/>
                    <a:p>
                      <a:pPr marL="0" marR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/>
                        <a:t>Num. of </a:t>
                      </a:r>
                      <a:br>
                        <a:rPr lang="en-US" sz="1100" b="1" u="none" strike="noStrike" dirty="0" smtClean="0"/>
                      </a:br>
                      <a:r>
                        <a:rPr lang="en-US" sz="1100" b="1" u="none" strike="noStrike" dirty="0" smtClean="0"/>
                        <a:t>colonies</a:t>
                      </a:r>
                    </a:p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US" altLang="ko-KR" sz="1100" b="1" u="none" strike="noStrike" dirty="0" smtClean="0"/>
                        <a:t>Time(min)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45720" marR="4572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/>
                        <a:t>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3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30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3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60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7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3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90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11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3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120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/>
                        <a:t>17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400" smtClean="0"/>
              <a:t>Trend in </a:t>
            </a:r>
            <a:r>
              <a:rPr lang="en-US" altLang="ko-KR" sz="2400" dirty="0" smtClean="0"/>
              <a:t>number of colonies with differentiated </a:t>
            </a:r>
            <a:r>
              <a:rPr lang="en-US" altLang="ko-KR" sz="2400" dirty="0"/>
              <a:t>waiting time </a:t>
            </a:r>
            <a:r>
              <a:rPr lang="en-US" altLang="ko-KR" sz="2400" dirty="0" smtClean="0"/>
              <a:t>in HGT experiment of isolated </a:t>
            </a:r>
            <a:r>
              <a:rPr lang="en-US" altLang="ko-KR" sz="2400" dirty="0"/>
              <a:t>recipient </a:t>
            </a:r>
            <a:r>
              <a:rPr lang="en-US" altLang="ko-KR" sz="2400"/>
              <a:t>bacteria </a:t>
            </a:r>
            <a:r>
              <a:rPr lang="en-US" altLang="ko-KR" sz="2400" smtClean="0"/>
              <a:t>A.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75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HGT experiment of mixed sample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10742" y="302842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Bacteria</a:t>
            </a:r>
            <a:br>
              <a:rPr lang="en-US" altLang="ko-KR" dirty="0" smtClean="0"/>
            </a:br>
            <a:r>
              <a:rPr lang="en-US" altLang="ko-KR" dirty="0" smtClean="0"/>
              <a:t>A, B, C, D</a:t>
            </a:r>
            <a:endParaRPr lang="ko-KR" altLang="en-US" dirty="0"/>
          </a:p>
        </p:txBody>
      </p:sp>
      <p:sp>
        <p:nvSpPr>
          <p:cNvPr id="34" name="자유형 27"/>
          <p:cNvSpPr/>
          <p:nvPr/>
        </p:nvSpPr>
        <p:spPr>
          <a:xfrm>
            <a:off x="899592" y="4209628"/>
            <a:ext cx="1658441" cy="1451620"/>
          </a:xfrm>
          <a:custGeom>
            <a:avLst/>
            <a:gdLst>
              <a:gd name="connsiteX0" fmla="*/ 0 w 1528762"/>
              <a:gd name="connsiteY0" fmla="*/ 0 h 1428750"/>
              <a:gd name="connsiteX1" fmla="*/ 171450 w 1528762"/>
              <a:gd name="connsiteY1" fmla="*/ 1428750 h 1428750"/>
              <a:gd name="connsiteX2" fmla="*/ 1314450 w 1528762"/>
              <a:gd name="connsiteY2" fmla="*/ 1428750 h 1428750"/>
              <a:gd name="connsiteX3" fmla="*/ 1528762 w 1528762"/>
              <a:gd name="connsiteY3" fmla="*/ 57150 h 1428750"/>
              <a:gd name="connsiteX4" fmla="*/ 1528762 w 1528762"/>
              <a:gd name="connsiteY4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762" h="1428750">
                <a:moveTo>
                  <a:pt x="0" y="0"/>
                </a:moveTo>
                <a:lnTo>
                  <a:pt x="171450" y="1428750"/>
                </a:lnTo>
                <a:lnTo>
                  <a:pt x="1314450" y="1428750"/>
                </a:lnTo>
                <a:lnTo>
                  <a:pt x="1528762" y="57150"/>
                </a:lnTo>
                <a:lnTo>
                  <a:pt x="1528762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자유형 26"/>
          <p:cNvSpPr/>
          <p:nvPr/>
        </p:nvSpPr>
        <p:spPr>
          <a:xfrm>
            <a:off x="728663" y="3214688"/>
            <a:ext cx="1957387" cy="2446560"/>
          </a:xfrm>
          <a:custGeom>
            <a:avLst/>
            <a:gdLst>
              <a:gd name="connsiteX0" fmla="*/ 0 w 1957387"/>
              <a:gd name="connsiteY0" fmla="*/ 0 h 1728787"/>
              <a:gd name="connsiteX1" fmla="*/ 342900 w 1957387"/>
              <a:gd name="connsiteY1" fmla="*/ 1728787 h 1728787"/>
              <a:gd name="connsiteX2" fmla="*/ 1643062 w 1957387"/>
              <a:gd name="connsiteY2" fmla="*/ 1728787 h 1728787"/>
              <a:gd name="connsiteX3" fmla="*/ 1957387 w 1957387"/>
              <a:gd name="connsiteY3" fmla="*/ 42862 h 172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7387" h="1728787">
                <a:moveTo>
                  <a:pt x="0" y="0"/>
                </a:moveTo>
                <a:lnTo>
                  <a:pt x="342900" y="1728787"/>
                </a:lnTo>
                <a:lnTo>
                  <a:pt x="1643062" y="1728787"/>
                </a:lnTo>
                <a:lnTo>
                  <a:pt x="1957387" y="42862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원호 30"/>
          <p:cNvSpPr/>
          <p:nvPr/>
        </p:nvSpPr>
        <p:spPr>
          <a:xfrm flipH="1">
            <a:off x="1898513" y="3284984"/>
            <a:ext cx="2248699" cy="2611080"/>
          </a:xfrm>
          <a:prstGeom prst="arc">
            <a:avLst>
              <a:gd name="adj1" fmla="val 15941304"/>
              <a:gd name="adj2" fmla="val 21158838"/>
            </a:avLst>
          </a:prstGeom>
          <a:ln w="57150" cmpd="sng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4370082" y="2675511"/>
            <a:ext cx="5481392" cy="3914701"/>
            <a:chOff x="4370082" y="2675511"/>
            <a:chExt cx="5481392" cy="3914701"/>
          </a:xfrm>
        </p:grpSpPr>
        <p:grpSp>
          <p:nvGrpSpPr>
            <p:cNvPr id="123" name="Group 122"/>
            <p:cNvGrpSpPr/>
            <p:nvPr/>
          </p:nvGrpSpPr>
          <p:grpSpPr>
            <a:xfrm>
              <a:off x="4370082" y="3281297"/>
              <a:ext cx="3596060" cy="3308915"/>
              <a:chOff x="3414713" y="3214688"/>
              <a:chExt cx="3596060" cy="3308915"/>
            </a:xfrm>
          </p:grpSpPr>
          <p:sp>
            <p:nvSpPr>
              <p:cNvPr id="124" name="자유형 35"/>
              <p:cNvSpPr/>
              <p:nvPr/>
            </p:nvSpPr>
            <p:spPr>
              <a:xfrm>
                <a:off x="3414713" y="3214688"/>
                <a:ext cx="2400300" cy="2185987"/>
              </a:xfrm>
              <a:custGeom>
                <a:avLst/>
                <a:gdLst>
                  <a:gd name="connsiteX0" fmla="*/ 0 w 2400300"/>
                  <a:gd name="connsiteY0" fmla="*/ 185737 h 2185987"/>
                  <a:gd name="connsiteX1" fmla="*/ 1228725 w 2400300"/>
                  <a:gd name="connsiteY1" fmla="*/ 2185987 h 2185987"/>
                  <a:gd name="connsiteX2" fmla="*/ 2400300 w 2400300"/>
                  <a:gd name="connsiteY2" fmla="*/ 57150 h 2185987"/>
                  <a:gd name="connsiteX3" fmla="*/ 85725 w 2400300"/>
                  <a:gd name="connsiteY3" fmla="*/ 0 h 2185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00300" h="2185987">
                    <a:moveTo>
                      <a:pt x="0" y="185737"/>
                    </a:moveTo>
                    <a:lnTo>
                      <a:pt x="1228725" y="2185987"/>
                    </a:lnTo>
                    <a:lnTo>
                      <a:pt x="2400300" y="57150"/>
                    </a:lnTo>
                    <a:lnTo>
                      <a:pt x="85725" y="0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25" name="그룹 63"/>
              <p:cNvGrpSpPr/>
              <p:nvPr/>
            </p:nvGrpSpPr>
            <p:grpSpPr>
              <a:xfrm>
                <a:off x="4355976" y="3284984"/>
                <a:ext cx="2654797" cy="3238619"/>
                <a:chOff x="2339752" y="3140968"/>
                <a:chExt cx="2654797" cy="3238619"/>
              </a:xfrm>
            </p:grpSpPr>
            <p:grpSp>
              <p:nvGrpSpPr>
                <p:cNvPr id="126" name="그룹 25"/>
                <p:cNvGrpSpPr/>
                <p:nvPr/>
              </p:nvGrpSpPr>
              <p:grpSpPr>
                <a:xfrm>
                  <a:off x="2339752" y="3140968"/>
                  <a:ext cx="2654797" cy="2560386"/>
                  <a:chOff x="395537" y="2420888"/>
                  <a:chExt cx="4320480" cy="4166834"/>
                </a:xfrm>
              </p:grpSpPr>
              <p:grpSp>
                <p:nvGrpSpPr>
                  <p:cNvPr id="128" name="그룹 6"/>
                  <p:cNvGrpSpPr/>
                  <p:nvPr/>
                </p:nvGrpSpPr>
                <p:grpSpPr>
                  <a:xfrm>
                    <a:off x="395537" y="2420888"/>
                    <a:ext cx="4320480" cy="4166834"/>
                    <a:chOff x="1691681" y="1340768"/>
                    <a:chExt cx="5256584" cy="4968551"/>
                  </a:xfrm>
                </p:grpSpPr>
                <p:sp>
                  <p:nvSpPr>
                    <p:cNvPr id="140" name="타원 3"/>
                    <p:cNvSpPr/>
                    <p:nvPr/>
                  </p:nvSpPr>
                  <p:spPr>
                    <a:xfrm>
                      <a:off x="1691681" y="1340768"/>
                      <a:ext cx="5256584" cy="4968551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41" name="타원 23"/>
                    <p:cNvSpPr/>
                    <p:nvPr/>
                  </p:nvSpPr>
                  <p:spPr>
                    <a:xfrm>
                      <a:off x="1979712" y="1628800"/>
                      <a:ext cx="4680520" cy="4424054"/>
                    </a:xfrm>
                    <a:prstGeom prst="ellipse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  <p:sp>
                <p:nvSpPr>
                  <p:cNvPr id="129" name="타원 11"/>
                  <p:cNvSpPr/>
                  <p:nvPr/>
                </p:nvSpPr>
                <p:spPr>
                  <a:xfrm>
                    <a:off x="1835696" y="2996952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0" name="타원 12"/>
                  <p:cNvSpPr/>
                  <p:nvPr/>
                </p:nvSpPr>
                <p:spPr>
                  <a:xfrm>
                    <a:off x="1043608" y="3717032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1" name="타원 13"/>
                  <p:cNvSpPr/>
                  <p:nvPr/>
                </p:nvSpPr>
                <p:spPr>
                  <a:xfrm>
                    <a:off x="2267744" y="3717032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2" name="타원 14"/>
                  <p:cNvSpPr/>
                  <p:nvPr/>
                </p:nvSpPr>
                <p:spPr>
                  <a:xfrm>
                    <a:off x="2195736" y="5661248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3" name="타원 15"/>
                  <p:cNvSpPr/>
                  <p:nvPr/>
                </p:nvSpPr>
                <p:spPr>
                  <a:xfrm>
                    <a:off x="1763688" y="4941168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4" name="타원 16"/>
                  <p:cNvSpPr/>
                  <p:nvPr/>
                </p:nvSpPr>
                <p:spPr>
                  <a:xfrm>
                    <a:off x="2843808" y="3356992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5" name="타원 17"/>
                  <p:cNvSpPr/>
                  <p:nvPr/>
                </p:nvSpPr>
                <p:spPr>
                  <a:xfrm>
                    <a:off x="2987824" y="5085184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6" name="타원 18"/>
                  <p:cNvSpPr/>
                  <p:nvPr/>
                </p:nvSpPr>
                <p:spPr>
                  <a:xfrm>
                    <a:off x="1403648" y="4221088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7" name="타원 19"/>
                  <p:cNvSpPr/>
                  <p:nvPr/>
                </p:nvSpPr>
                <p:spPr>
                  <a:xfrm>
                    <a:off x="2267744" y="4653136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8" name="타원 20"/>
                  <p:cNvSpPr/>
                  <p:nvPr/>
                </p:nvSpPr>
                <p:spPr>
                  <a:xfrm>
                    <a:off x="3851920" y="4245091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39" name="타원 21"/>
                  <p:cNvSpPr/>
                  <p:nvPr/>
                </p:nvSpPr>
                <p:spPr>
                  <a:xfrm>
                    <a:off x="3083835" y="4245091"/>
                    <a:ext cx="432048" cy="288032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D6AC5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127" name="TextBox 126"/>
                <p:cNvSpPr txBox="1"/>
                <p:nvPr/>
              </p:nvSpPr>
              <p:spPr>
                <a:xfrm>
                  <a:off x="2624159" y="5733256"/>
                  <a:ext cx="187945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dirty="0" smtClean="0"/>
                    <a:t>Mixed-species colonies</a:t>
                  </a:r>
                  <a:endParaRPr lang="ko-KR" altLang="en-US" dirty="0"/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>
              <a:off x="6757477" y="2675511"/>
              <a:ext cx="3093997" cy="2022233"/>
              <a:chOff x="6757477" y="2675511"/>
              <a:chExt cx="3093997" cy="2022233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7475210" y="2675511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Bacteria X</a:t>
                </a:r>
                <a:endParaRPr lang="ko-KR" altLang="en-US" dirty="0"/>
              </a:p>
            </p:txBody>
          </p:sp>
          <p:sp>
            <p:nvSpPr>
              <p:cNvPr id="89" name="원호 9"/>
              <p:cNvSpPr/>
              <p:nvPr/>
            </p:nvSpPr>
            <p:spPr>
              <a:xfrm>
                <a:off x="6757477" y="2778922"/>
                <a:ext cx="2504632" cy="1918822"/>
              </a:xfrm>
              <a:prstGeom prst="arc">
                <a:avLst>
                  <a:gd name="adj1" fmla="val 11006704"/>
                  <a:gd name="adj2" fmla="val 14040106"/>
                </a:avLst>
              </a:prstGeom>
              <a:ln w="57150" cmpd="sng">
                <a:solidFill>
                  <a:srgbClr val="FF0000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62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362</Words>
  <Application>Microsoft Office PowerPoint</Application>
  <PresentationFormat>On-screen Show (4:3)</PresentationFormat>
  <Paragraphs>125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맑은 고딕</vt:lpstr>
      <vt:lpstr>Arial</vt:lpstr>
      <vt:lpstr>Berlin Sans FB</vt:lpstr>
      <vt:lpstr>Berlin Sans FB Demi</vt:lpstr>
      <vt:lpstr>Calibri</vt:lpstr>
      <vt:lpstr>Office 테마</vt:lpstr>
      <vt:lpstr>Time-Scale Pan Genome Analysis  of Horizontal Gene Transfer  in Heterogeneous Bacteria Mixture</vt:lpstr>
      <vt:lpstr>Index</vt:lpstr>
      <vt:lpstr>Introduction</vt:lpstr>
      <vt:lpstr>Introduction</vt:lpstr>
      <vt:lpstr>Method</vt:lpstr>
      <vt:lpstr>Method</vt:lpstr>
      <vt:lpstr>Experiment 1</vt:lpstr>
      <vt:lpstr>Exp. 1 result</vt:lpstr>
      <vt:lpstr>Experiment 1</vt:lpstr>
      <vt:lpstr>Exp. 1 result</vt:lpstr>
      <vt:lpstr>Experiment 2 - Sequencing</vt:lpstr>
      <vt:lpstr>Experiment 2 - Sequencing</vt:lpstr>
      <vt:lpstr>Discussion</vt:lpstr>
      <vt:lpstr>Discussion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정우철 (나노생명화학공학부)</cp:lastModifiedBy>
  <cp:revision>59</cp:revision>
  <dcterms:created xsi:type="dcterms:W3CDTF">2016-11-29T11:47:58Z</dcterms:created>
  <dcterms:modified xsi:type="dcterms:W3CDTF">2016-12-03T06:05:18Z</dcterms:modified>
</cp:coreProperties>
</file>