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5" r:id="rId6"/>
    <p:sldId id="260" r:id="rId7"/>
    <p:sldId id="262" r:id="rId8"/>
    <p:sldId id="261" r:id="rId9"/>
    <p:sldId id="263" r:id="rId10"/>
    <p:sldId id="264"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89" autoAdjust="0"/>
  </p:normalViewPr>
  <p:slideViewPr>
    <p:cSldViewPr snapToGrid="0">
      <p:cViewPr varScale="1">
        <p:scale>
          <a:sx n="66" d="100"/>
          <a:sy n="66" d="100"/>
        </p:scale>
        <p:origin x="7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0D79F-624D-4C77-A97B-6092B579DF47}" type="datetimeFigureOut">
              <a:rPr lang="ru-RU" smtClean="0"/>
              <a:t>26.11.2016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FA3ED0-F235-4E03-91C2-45874B15F2BF}" type="slidenum">
              <a:rPr lang="ru-RU" smtClean="0"/>
              <a:t>‹#›</a:t>
            </a:fld>
            <a:endParaRPr lang="ru-RU"/>
          </a:p>
        </p:txBody>
      </p:sp>
    </p:spTree>
    <p:extLst>
      <p:ext uri="{BB962C8B-B14F-4D97-AF65-F5344CB8AC3E}">
        <p14:creationId xmlns:p14="http://schemas.microsoft.com/office/powerpoint/2010/main" val="399016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Evolutionary distribution of telomere length, telomerase activity and stasis (stress or aberrant signaling induced senescence) in the mammalian evolutionary tree. Telomere length, telomerase activity, and stasis induction run in evolutionary clades. Telomere length was measured by terminal restriction fragment (TRF) analysis: Values &lt; 20 kb are shaded black, while values &gt; 20 kb are shaded pink. </a:t>
            </a:r>
            <a:r>
              <a:rPr lang="en-US" sz="1200" b="0" i="0" kern="1200" dirty="0" err="1" smtClean="0">
                <a:solidFill>
                  <a:schemeClr val="tx1"/>
                </a:solidFill>
                <a:effectLst/>
                <a:latin typeface="+mn-lt"/>
                <a:ea typeface="+mn-ea"/>
                <a:cs typeface="+mn-cs"/>
              </a:rPr>
              <a:t>Nonplacental</a:t>
            </a:r>
            <a:r>
              <a:rPr lang="en-US" sz="1200" b="0" i="0" kern="1200" dirty="0" smtClean="0">
                <a:solidFill>
                  <a:schemeClr val="tx1"/>
                </a:solidFill>
                <a:effectLst/>
                <a:latin typeface="+mn-lt"/>
                <a:ea typeface="+mn-ea"/>
                <a:cs typeface="+mn-cs"/>
              </a:rPr>
              <a:t> mammalian orders such as Marsupials and </a:t>
            </a:r>
            <a:r>
              <a:rPr lang="en-US" sz="1200" b="0" i="0" kern="1200" dirty="0" err="1" smtClean="0">
                <a:solidFill>
                  <a:schemeClr val="tx1"/>
                </a:solidFill>
                <a:effectLst/>
                <a:latin typeface="+mn-lt"/>
                <a:ea typeface="+mn-ea"/>
                <a:cs typeface="+mn-cs"/>
              </a:rPr>
              <a:t>Monotremes</a:t>
            </a:r>
            <a:r>
              <a:rPr lang="en-US" sz="1200" b="0" i="0" kern="1200" dirty="0" smtClean="0">
                <a:solidFill>
                  <a:schemeClr val="tx1"/>
                </a:solidFill>
                <a:effectLst/>
                <a:latin typeface="+mn-lt"/>
                <a:ea typeface="+mn-ea"/>
                <a:cs typeface="+mn-cs"/>
              </a:rPr>
              <a:t> show the presence of restriction enzyme recognition sites intercalated between the </a:t>
            </a:r>
            <a:r>
              <a:rPr lang="en-US" sz="1200" b="0" i="0" kern="1200" dirty="0" err="1" smtClean="0">
                <a:solidFill>
                  <a:schemeClr val="tx1"/>
                </a:solidFill>
                <a:effectLst/>
                <a:latin typeface="+mn-lt"/>
                <a:ea typeface="+mn-ea"/>
                <a:cs typeface="+mn-cs"/>
              </a:rPr>
              <a:t>telomeric</a:t>
            </a:r>
            <a:r>
              <a:rPr lang="en-US" sz="1200" b="0" i="0" kern="1200" dirty="0" smtClean="0">
                <a:solidFill>
                  <a:schemeClr val="tx1"/>
                </a:solidFill>
                <a:effectLst/>
                <a:latin typeface="+mn-lt"/>
                <a:ea typeface="+mn-ea"/>
                <a:cs typeface="+mn-cs"/>
              </a:rPr>
              <a:t> (TTAGGG)</a:t>
            </a:r>
            <a:r>
              <a:rPr lang="en-US" sz="1200" b="0" i="0" kern="1200" baseline="-250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 sequences and thus are labeled as being of indeterminate size (I). Telomerase activity was detected with TRAP: Values are expressed as </a:t>
            </a:r>
            <a:r>
              <a:rPr lang="en-US" sz="1200" b="0" i="0" kern="1200" dirty="0" err="1" smtClean="0">
                <a:solidFill>
                  <a:schemeClr val="tx1"/>
                </a:solidFill>
                <a:effectLst/>
                <a:latin typeface="+mn-lt"/>
                <a:ea typeface="+mn-ea"/>
                <a:cs typeface="+mn-cs"/>
              </a:rPr>
              <a:t>a%of</a:t>
            </a:r>
            <a:r>
              <a:rPr lang="en-US" sz="1200" b="0" i="0" kern="1200" dirty="0" smtClean="0">
                <a:solidFill>
                  <a:schemeClr val="tx1"/>
                </a:solidFill>
                <a:effectLst/>
                <a:latin typeface="+mn-lt"/>
                <a:ea typeface="+mn-ea"/>
                <a:cs typeface="+mn-cs"/>
              </a:rPr>
              <a:t> the activity in the reference lung adenocarcinoma tumor line H1299, and shaded black if absent and pink if any activity was detected. Stasis: (N) with black shading = cells grew beyond 15 doublings, (Y) with pink shading = cells growth arrested in culture before population doubling 15. Based on these characteristics, some taxonomic orders could be described as exhibiting uniformly human-like telomere phenotypes or having discontinuous telomeres. </a:t>
            </a:r>
            <a:r>
              <a:rPr lang="en-US" sz="1200" b="0" i="0" kern="1200" dirty="0" err="1" smtClean="0">
                <a:solidFill>
                  <a:schemeClr val="tx1"/>
                </a:solidFill>
                <a:effectLst/>
                <a:latin typeface="+mn-lt"/>
                <a:ea typeface="+mn-ea"/>
                <a:cs typeface="+mn-cs"/>
              </a:rPr>
              <a:t>Arsenite</a:t>
            </a:r>
            <a:r>
              <a:rPr lang="en-US" sz="1200" b="0" i="0" kern="1200" dirty="0" smtClean="0">
                <a:solidFill>
                  <a:schemeClr val="tx1"/>
                </a:solidFill>
                <a:effectLst/>
                <a:latin typeface="+mn-lt"/>
                <a:ea typeface="+mn-ea"/>
                <a:cs typeface="+mn-cs"/>
              </a:rPr>
              <a:t> resistance: (Y) with black shading = LD90 &gt; 20 m</a:t>
            </a:r>
            <a:r>
              <a:rPr lang="en-US" sz="1200" b="0" i="0" kern="1200" cap="small" dirty="0" smtClean="0">
                <a:solidFill>
                  <a:schemeClr val="tx1"/>
                </a:solidFill>
                <a:effectLst/>
                <a:latin typeface="+mn-lt"/>
                <a:ea typeface="+mn-ea"/>
                <a:cs typeface="+mn-cs"/>
              </a:rPr>
              <a:t>m</a:t>
            </a:r>
            <a:r>
              <a:rPr lang="en-US" sz="1200" b="0" i="0" kern="1200" dirty="0" smtClean="0">
                <a:solidFill>
                  <a:schemeClr val="tx1"/>
                </a:solidFill>
                <a:effectLst/>
                <a:latin typeface="+mn-lt"/>
                <a:ea typeface="+mn-ea"/>
                <a:cs typeface="+mn-cs"/>
              </a:rPr>
              <a:t> sodium </a:t>
            </a:r>
            <a:r>
              <a:rPr lang="en-US" sz="1200" b="0" i="0" kern="1200" dirty="0" err="1" smtClean="0">
                <a:solidFill>
                  <a:schemeClr val="tx1"/>
                </a:solidFill>
                <a:effectLst/>
                <a:latin typeface="+mn-lt"/>
                <a:ea typeface="+mn-ea"/>
                <a:cs typeface="+mn-cs"/>
              </a:rPr>
              <a:t>arsenite</a:t>
            </a:r>
            <a:r>
              <a:rPr lang="en-US" sz="1200" b="0" i="0" kern="1200" dirty="0" smtClean="0">
                <a:solidFill>
                  <a:schemeClr val="tx1"/>
                </a:solidFill>
                <a:effectLst/>
                <a:latin typeface="+mn-lt"/>
                <a:ea typeface="+mn-ea"/>
                <a:cs typeface="+mn-cs"/>
              </a:rPr>
              <a:t> after 4 h exposure, (N) with pink shading = LD90 &lt; 5 m</a:t>
            </a:r>
            <a:r>
              <a:rPr lang="en-US" sz="1200" b="0" i="0" kern="1200" cap="small" dirty="0" smtClean="0">
                <a:solidFill>
                  <a:schemeClr val="tx1"/>
                </a:solidFill>
                <a:effectLst/>
                <a:latin typeface="+mn-lt"/>
                <a:ea typeface="+mn-ea"/>
                <a:cs typeface="+mn-cs"/>
              </a:rPr>
              <a:t>m</a:t>
            </a:r>
            <a:r>
              <a:rPr lang="en-US" sz="1200" b="0" i="0" kern="1200" dirty="0" smtClean="0">
                <a:solidFill>
                  <a:schemeClr val="tx1"/>
                </a:solidFill>
                <a:effectLst/>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7DFA3ED0-F235-4E03-91C2-45874B15F2BF}" type="slidenum">
              <a:rPr lang="ru-RU" smtClean="0"/>
              <a:t>3</a:t>
            </a:fld>
            <a:endParaRPr lang="ru-RU"/>
          </a:p>
        </p:txBody>
      </p:sp>
    </p:spTree>
    <p:extLst>
      <p:ext uri="{BB962C8B-B14F-4D97-AF65-F5344CB8AC3E}">
        <p14:creationId xmlns:p14="http://schemas.microsoft.com/office/powerpoint/2010/main" val="270416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Cancer need more energy,</a:t>
            </a:r>
            <a:r>
              <a:rPr lang="en-US" baseline="0" dirty="0" smtClean="0"/>
              <a:t> so use 36 ATP, but there is no O2 in cells</a:t>
            </a:r>
          </a:p>
          <a:p>
            <a:endParaRPr lang="en-US" dirty="0" smtClean="0"/>
          </a:p>
          <a:p>
            <a:endParaRPr lang="ru-RU" dirty="0"/>
          </a:p>
        </p:txBody>
      </p:sp>
      <p:sp>
        <p:nvSpPr>
          <p:cNvPr id="4" name="Номер слайда 3"/>
          <p:cNvSpPr>
            <a:spLocks noGrp="1"/>
          </p:cNvSpPr>
          <p:nvPr>
            <p:ph type="sldNum" sz="quarter" idx="10"/>
          </p:nvPr>
        </p:nvSpPr>
        <p:spPr/>
        <p:txBody>
          <a:bodyPr/>
          <a:lstStyle/>
          <a:p>
            <a:fld id="{7DFA3ED0-F235-4E03-91C2-45874B15F2BF}" type="slidenum">
              <a:rPr lang="ru-RU" smtClean="0"/>
              <a:t>5</a:t>
            </a:fld>
            <a:endParaRPr lang="ru-RU"/>
          </a:p>
        </p:txBody>
      </p:sp>
    </p:spTree>
    <p:extLst>
      <p:ext uri="{BB962C8B-B14F-4D97-AF65-F5344CB8AC3E}">
        <p14:creationId xmlns:p14="http://schemas.microsoft.com/office/powerpoint/2010/main" val="3997833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DFA3ED0-F235-4E03-91C2-45874B15F2BF}" type="slidenum">
              <a:rPr lang="ru-RU" smtClean="0"/>
              <a:t>6</a:t>
            </a:fld>
            <a:endParaRPr lang="ru-RU"/>
          </a:p>
        </p:txBody>
      </p:sp>
    </p:spTree>
    <p:extLst>
      <p:ext uri="{BB962C8B-B14F-4D97-AF65-F5344CB8AC3E}">
        <p14:creationId xmlns:p14="http://schemas.microsoft.com/office/powerpoint/2010/main" val="4217082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 whales, blood lactate concentration increases after prolonged diving, and hypoxia is known to control lactate concentration by activating hypoxia-inducible factor. Lactate dehydrogenase (encoded by </a:t>
            </a:r>
            <a:r>
              <a:rPr lang="en-US" sz="1200" b="0" i="1" u="none" strike="noStrike" kern="1200" baseline="0" dirty="0" smtClean="0">
                <a:solidFill>
                  <a:schemeClr val="tx1"/>
                </a:solidFill>
                <a:latin typeface="+mn-lt"/>
                <a:ea typeface="+mn-ea"/>
                <a:cs typeface="+mn-cs"/>
              </a:rPr>
              <a:t>LDH</a:t>
            </a:r>
            <a:r>
              <a:rPr lang="en-US" sz="1200" b="0" i="0" u="none" strike="noStrike" kern="1200" baseline="0" dirty="0" smtClean="0">
                <a:solidFill>
                  <a:schemeClr val="tx1"/>
                </a:solidFill>
                <a:latin typeface="+mn-lt"/>
                <a:ea typeface="+mn-ea"/>
                <a:cs typeface="+mn-cs"/>
              </a:rPr>
              <a:t>) is the enzyme responsible for converting pyruvate to lactate. In our analysis, we found that the </a:t>
            </a:r>
            <a:r>
              <a:rPr lang="en-US" sz="1200" b="0" i="1" u="none" strike="noStrike" kern="1200" baseline="0" dirty="0" smtClean="0">
                <a:solidFill>
                  <a:schemeClr val="tx1"/>
                </a:solidFill>
                <a:latin typeface="+mn-lt"/>
                <a:ea typeface="+mn-ea"/>
                <a:cs typeface="+mn-cs"/>
              </a:rPr>
              <a:t>LDHA </a:t>
            </a:r>
            <a:r>
              <a:rPr lang="en-US" sz="1200" b="0" i="0" u="none" strike="noStrike" kern="1200" baseline="0" dirty="0" smtClean="0">
                <a:solidFill>
                  <a:schemeClr val="tx1"/>
                </a:solidFill>
                <a:latin typeface="+mn-lt"/>
                <a:ea typeface="+mn-ea"/>
                <a:cs typeface="+mn-cs"/>
              </a:rPr>
              <a:t>homolog genes had undergone an expansion in mammals that are known to live under hypoxic conditions, namely whales and naked mole rats </a:t>
            </a:r>
            <a:endParaRPr lang="ru-RU" dirty="0" smtClean="0"/>
          </a:p>
          <a:p>
            <a:endParaRPr lang="ru-RU" dirty="0"/>
          </a:p>
        </p:txBody>
      </p:sp>
      <p:sp>
        <p:nvSpPr>
          <p:cNvPr id="4" name="Номер слайда 3"/>
          <p:cNvSpPr>
            <a:spLocks noGrp="1"/>
          </p:cNvSpPr>
          <p:nvPr>
            <p:ph type="sldNum" sz="quarter" idx="10"/>
          </p:nvPr>
        </p:nvSpPr>
        <p:spPr/>
        <p:txBody>
          <a:bodyPr/>
          <a:lstStyle/>
          <a:p>
            <a:fld id="{7DFA3ED0-F235-4E03-91C2-45874B15F2BF}" type="slidenum">
              <a:rPr lang="ru-RU" smtClean="0"/>
              <a:t>7</a:t>
            </a:fld>
            <a:endParaRPr lang="ru-RU"/>
          </a:p>
        </p:txBody>
      </p:sp>
    </p:spTree>
    <p:extLst>
      <p:ext uri="{BB962C8B-B14F-4D97-AF65-F5344CB8AC3E}">
        <p14:creationId xmlns:p14="http://schemas.microsoft.com/office/powerpoint/2010/main" val="938361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This</a:t>
            </a:r>
            <a:r>
              <a:rPr lang="en-US" baseline="0" dirty="0" smtClean="0"/>
              <a:t> protein have gene match only with human and cow gene, not </a:t>
            </a:r>
            <a:r>
              <a:rPr lang="en-US" baseline="0" dirty="0" err="1" smtClean="0"/>
              <a:t>minke</a:t>
            </a:r>
            <a:r>
              <a:rPr lang="en-US" baseline="0" dirty="0" smtClean="0"/>
              <a:t> whale</a:t>
            </a:r>
          </a:p>
          <a:p>
            <a:r>
              <a:rPr lang="en-US" baseline="0" dirty="0" smtClean="0"/>
              <a:t>And </a:t>
            </a:r>
            <a:r>
              <a:rPr lang="en-US" baseline="0" dirty="0" err="1" smtClean="0"/>
              <a:t>dN</a:t>
            </a:r>
            <a:r>
              <a:rPr lang="en-US" baseline="0" dirty="0" smtClean="0"/>
              <a:t>/</a:t>
            </a:r>
            <a:r>
              <a:rPr lang="en-US" baseline="0" dirty="0" err="1" smtClean="0"/>
              <a:t>dS</a:t>
            </a:r>
            <a:r>
              <a:rPr lang="en-US" baseline="0" dirty="0" smtClean="0"/>
              <a:t> = ratio close to 1, which means positive selection. </a:t>
            </a:r>
            <a:endParaRPr lang="ru-RU" dirty="0"/>
          </a:p>
        </p:txBody>
      </p:sp>
      <p:sp>
        <p:nvSpPr>
          <p:cNvPr id="4" name="Номер слайда 3"/>
          <p:cNvSpPr>
            <a:spLocks noGrp="1"/>
          </p:cNvSpPr>
          <p:nvPr>
            <p:ph type="sldNum" sz="quarter" idx="10"/>
          </p:nvPr>
        </p:nvSpPr>
        <p:spPr/>
        <p:txBody>
          <a:bodyPr/>
          <a:lstStyle/>
          <a:p>
            <a:fld id="{7DFA3ED0-F235-4E03-91C2-45874B15F2BF}" type="slidenum">
              <a:rPr lang="ru-RU" smtClean="0"/>
              <a:t>8</a:t>
            </a:fld>
            <a:endParaRPr lang="ru-RU"/>
          </a:p>
        </p:txBody>
      </p:sp>
    </p:spTree>
    <p:extLst>
      <p:ext uri="{BB962C8B-B14F-4D97-AF65-F5344CB8AC3E}">
        <p14:creationId xmlns:p14="http://schemas.microsoft.com/office/powerpoint/2010/main" val="694694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3A8F9CA-6CAB-4199-9693-69B252F5BBCA}" type="datetimeFigureOut">
              <a:rPr lang="ru-RU" smtClean="0"/>
              <a:t>26.11.2016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CECBB5-C993-4B2A-8B79-6CD5C0A64425}" type="slidenum">
              <a:rPr lang="ru-RU" smtClean="0"/>
              <a:t>‹#›</a:t>
            </a:fld>
            <a:endParaRPr lang="ru-RU"/>
          </a:p>
        </p:txBody>
      </p:sp>
    </p:spTree>
    <p:extLst>
      <p:ext uri="{BB962C8B-B14F-4D97-AF65-F5344CB8AC3E}">
        <p14:creationId xmlns:p14="http://schemas.microsoft.com/office/powerpoint/2010/main" val="101325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3A8F9CA-6CAB-4199-9693-69B252F5BBCA}" type="datetimeFigureOut">
              <a:rPr lang="ru-RU" smtClean="0"/>
              <a:t>26.11.2016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CECBB5-C993-4B2A-8B79-6CD5C0A64425}" type="slidenum">
              <a:rPr lang="ru-RU" smtClean="0"/>
              <a:t>‹#›</a:t>
            </a:fld>
            <a:endParaRPr lang="ru-RU"/>
          </a:p>
        </p:txBody>
      </p:sp>
    </p:spTree>
    <p:extLst>
      <p:ext uri="{BB962C8B-B14F-4D97-AF65-F5344CB8AC3E}">
        <p14:creationId xmlns:p14="http://schemas.microsoft.com/office/powerpoint/2010/main" val="326548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3A8F9CA-6CAB-4199-9693-69B252F5BBCA}" type="datetimeFigureOut">
              <a:rPr lang="ru-RU" smtClean="0"/>
              <a:t>26.11.2016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CECBB5-C993-4B2A-8B79-6CD5C0A64425}" type="slidenum">
              <a:rPr lang="ru-RU" smtClean="0"/>
              <a:t>‹#›</a:t>
            </a:fld>
            <a:endParaRPr lang="ru-RU"/>
          </a:p>
        </p:txBody>
      </p:sp>
    </p:spTree>
    <p:extLst>
      <p:ext uri="{BB962C8B-B14F-4D97-AF65-F5344CB8AC3E}">
        <p14:creationId xmlns:p14="http://schemas.microsoft.com/office/powerpoint/2010/main" val="1981755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3A8F9CA-6CAB-4199-9693-69B252F5BBCA}" type="datetimeFigureOut">
              <a:rPr lang="ru-RU" smtClean="0"/>
              <a:t>26.11.2016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CECBB5-C993-4B2A-8B79-6CD5C0A64425}"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68231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3A8F9CA-6CAB-4199-9693-69B252F5BBCA}" type="datetimeFigureOut">
              <a:rPr lang="ru-RU" smtClean="0"/>
              <a:t>26.11.2016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CECBB5-C993-4B2A-8B79-6CD5C0A64425}" type="slidenum">
              <a:rPr lang="ru-RU" smtClean="0"/>
              <a:t>‹#›</a:t>
            </a:fld>
            <a:endParaRPr lang="ru-RU"/>
          </a:p>
        </p:txBody>
      </p:sp>
    </p:spTree>
    <p:extLst>
      <p:ext uri="{BB962C8B-B14F-4D97-AF65-F5344CB8AC3E}">
        <p14:creationId xmlns:p14="http://schemas.microsoft.com/office/powerpoint/2010/main" val="1120771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F3A8F9CA-6CAB-4199-9693-69B252F5BBCA}" type="datetimeFigureOut">
              <a:rPr lang="ru-RU" smtClean="0"/>
              <a:t>26.11.2016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BCECBB5-C993-4B2A-8B79-6CD5C0A64425}" type="slidenum">
              <a:rPr lang="ru-RU" smtClean="0"/>
              <a:t>‹#›</a:t>
            </a:fld>
            <a:endParaRPr lang="ru-RU"/>
          </a:p>
        </p:txBody>
      </p:sp>
    </p:spTree>
    <p:extLst>
      <p:ext uri="{BB962C8B-B14F-4D97-AF65-F5344CB8AC3E}">
        <p14:creationId xmlns:p14="http://schemas.microsoft.com/office/powerpoint/2010/main" val="126943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F3A8F9CA-6CAB-4199-9693-69B252F5BBCA}" type="datetimeFigureOut">
              <a:rPr lang="ru-RU" smtClean="0"/>
              <a:t>26.11.2016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BCECBB5-C993-4B2A-8B79-6CD5C0A64425}" type="slidenum">
              <a:rPr lang="ru-RU" smtClean="0"/>
              <a:t>‹#›</a:t>
            </a:fld>
            <a:endParaRPr lang="ru-RU"/>
          </a:p>
        </p:txBody>
      </p:sp>
    </p:spTree>
    <p:extLst>
      <p:ext uri="{BB962C8B-B14F-4D97-AF65-F5344CB8AC3E}">
        <p14:creationId xmlns:p14="http://schemas.microsoft.com/office/powerpoint/2010/main" val="472928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3A8F9CA-6CAB-4199-9693-69B252F5BBCA}" type="datetimeFigureOut">
              <a:rPr lang="ru-RU" smtClean="0"/>
              <a:t>26.11.2016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CECBB5-C993-4B2A-8B79-6CD5C0A64425}" type="slidenum">
              <a:rPr lang="ru-RU" smtClean="0"/>
              <a:t>‹#›</a:t>
            </a:fld>
            <a:endParaRPr lang="ru-RU"/>
          </a:p>
        </p:txBody>
      </p:sp>
    </p:spTree>
    <p:extLst>
      <p:ext uri="{BB962C8B-B14F-4D97-AF65-F5344CB8AC3E}">
        <p14:creationId xmlns:p14="http://schemas.microsoft.com/office/powerpoint/2010/main" val="2527706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3A8F9CA-6CAB-4199-9693-69B252F5BBCA}" type="datetimeFigureOut">
              <a:rPr lang="ru-RU" smtClean="0"/>
              <a:t>26.11.2016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CECBB5-C993-4B2A-8B79-6CD5C0A64425}" type="slidenum">
              <a:rPr lang="ru-RU" smtClean="0"/>
              <a:t>‹#›</a:t>
            </a:fld>
            <a:endParaRPr lang="ru-RU"/>
          </a:p>
        </p:txBody>
      </p:sp>
    </p:spTree>
    <p:extLst>
      <p:ext uri="{BB962C8B-B14F-4D97-AF65-F5344CB8AC3E}">
        <p14:creationId xmlns:p14="http://schemas.microsoft.com/office/powerpoint/2010/main" val="325300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3A8F9CA-6CAB-4199-9693-69B252F5BBCA}" type="datetimeFigureOut">
              <a:rPr lang="ru-RU" smtClean="0"/>
              <a:t>26.11.2016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CECBB5-C993-4B2A-8B79-6CD5C0A64425}" type="slidenum">
              <a:rPr lang="ru-RU" smtClean="0"/>
              <a:t>‹#›</a:t>
            </a:fld>
            <a:endParaRPr lang="ru-RU"/>
          </a:p>
        </p:txBody>
      </p:sp>
    </p:spTree>
    <p:extLst>
      <p:ext uri="{BB962C8B-B14F-4D97-AF65-F5344CB8AC3E}">
        <p14:creationId xmlns:p14="http://schemas.microsoft.com/office/powerpoint/2010/main" val="326622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A8F9CA-6CAB-4199-9693-69B252F5BBCA}" type="datetimeFigureOut">
              <a:rPr lang="ru-RU" smtClean="0"/>
              <a:t>26.11.2016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CECBB5-C993-4B2A-8B79-6CD5C0A64425}" type="slidenum">
              <a:rPr lang="ru-RU" smtClean="0"/>
              <a:t>‹#›</a:t>
            </a:fld>
            <a:endParaRPr lang="ru-RU"/>
          </a:p>
        </p:txBody>
      </p:sp>
    </p:spTree>
    <p:extLst>
      <p:ext uri="{BB962C8B-B14F-4D97-AF65-F5344CB8AC3E}">
        <p14:creationId xmlns:p14="http://schemas.microsoft.com/office/powerpoint/2010/main" val="289609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3A8F9CA-6CAB-4199-9693-69B252F5BBCA}" type="datetimeFigureOut">
              <a:rPr lang="ru-RU" smtClean="0"/>
              <a:t>26.11.2016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CECBB5-C993-4B2A-8B79-6CD5C0A64425}" type="slidenum">
              <a:rPr lang="ru-RU" smtClean="0"/>
              <a:t>‹#›</a:t>
            </a:fld>
            <a:endParaRPr lang="ru-RU"/>
          </a:p>
        </p:txBody>
      </p:sp>
    </p:spTree>
    <p:extLst>
      <p:ext uri="{BB962C8B-B14F-4D97-AF65-F5344CB8AC3E}">
        <p14:creationId xmlns:p14="http://schemas.microsoft.com/office/powerpoint/2010/main" val="161929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3A8F9CA-6CAB-4199-9693-69B252F5BBCA}" type="datetimeFigureOut">
              <a:rPr lang="ru-RU" smtClean="0"/>
              <a:t>26.11.2016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BCECBB5-C993-4B2A-8B79-6CD5C0A64425}" type="slidenum">
              <a:rPr lang="ru-RU" smtClean="0"/>
              <a:t>‹#›</a:t>
            </a:fld>
            <a:endParaRPr lang="ru-RU"/>
          </a:p>
        </p:txBody>
      </p:sp>
    </p:spTree>
    <p:extLst>
      <p:ext uri="{BB962C8B-B14F-4D97-AF65-F5344CB8AC3E}">
        <p14:creationId xmlns:p14="http://schemas.microsoft.com/office/powerpoint/2010/main" val="71736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3A8F9CA-6CAB-4199-9693-69B252F5BBCA}" type="datetimeFigureOut">
              <a:rPr lang="ru-RU" smtClean="0"/>
              <a:t>26.11.2016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BCECBB5-C993-4B2A-8B79-6CD5C0A64425}" type="slidenum">
              <a:rPr lang="ru-RU" smtClean="0"/>
              <a:t>‹#›</a:t>
            </a:fld>
            <a:endParaRPr lang="ru-RU"/>
          </a:p>
        </p:txBody>
      </p:sp>
    </p:spTree>
    <p:extLst>
      <p:ext uri="{BB962C8B-B14F-4D97-AF65-F5344CB8AC3E}">
        <p14:creationId xmlns:p14="http://schemas.microsoft.com/office/powerpoint/2010/main" val="1528030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F3A8F9CA-6CAB-4199-9693-69B252F5BBCA}" type="datetimeFigureOut">
              <a:rPr lang="ru-RU" smtClean="0"/>
              <a:t>26.11.2016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BCECBB5-C993-4B2A-8B79-6CD5C0A64425}" type="slidenum">
              <a:rPr lang="ru-RU" smtClean="0"/>
              <a:t>‹#›</a:t>
            </a:fld>
            <a:endParaRPr lang="ru-RU"/>
          </a:p>
        </p:txBody>
      </p:sp>
    </p:spTree>
    <p:extLst>
      <p:ext uri="{BB962C8B-B14F-4D97-AF65-F5344CB8AC3E}">
        <p14:creationId xmlns:p14="http://schemas.microsoft.com/office/powerpoint/2010/main" val="3456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3A8F9CA-6CAB-4199-9693-69B252F5BBCA}" type="datetimeFigureOut">
              <a:rPr lang="ru-RU" smtClean="0"/>
              <a:t>26.11.2016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CECBB5-C993-4B2A-8B79-6CD5C0A64425}" type="slidenum">
              <a:rPr lang="ru-RU" smtClean="0"/>
              <a:t>‹#›</a:t>
            </a:fld>
            <a:endParaRPr lang="ru-RU"/>
          </a:p>
        </p:txBody>
      </p:sp>
    </p:spTree>
    <p:extLst>
      <p:ext uri="{BB962C8B-B14F-4D97-AF65-F5344CB8AC3E}">
        <p14:creationId xmlns:p14="http://schemas.microsoft.com/office/powerpoint/2010/main" val="58938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3A8F9CA-6CAB-4199-9693-69B252F5BBCA}" type="datetimeFigureOut">
              <a:rPr lang="ru-RU" smtClean="0"/>
              <a:t>26.11.2016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CECBB5-C993-4B2A-8B79-6CD5C0A64425}" type="slidenum">
              <a:rPr lang="ru-RU" smtClean="0"/>
              <a:t>‹#›</a:t>
            </a:fld>
            <a:endParaRPr lang="ru-RU"/>
          </a:p>
        </p:txBody>
      </p:sp>
    </p:spTree>
    <p:extLst>
      <p:ext uri="{BB962C8B-B14F-4D97-AF65-F5344CB8AC3E}">
        <p14:creationId xmlns:p14="http://schemas.microsoft.com/office/powerpoint/2010/main" val="1431417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3A8F9CA-6CAB-4199-9693-69B252F5BBCA}" type="datetimeFigureOut">
              <a:rPr lang="ru-RU" smtClean="0"/>
              <a:t>26.11.2016</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BCECBB5-C993-4B2A-8B79-6CD5C0A64425}" type="slidenum">
              <a:rPr lang="ru-RU" smtClean="0"/>
              <a:t>‹#›</a:t>
            </a:fld>
            <a:endParaRPr lang="ru-RU"/>
          </a:p>
        </p:txBody>
      </p:sp>
    </p:spTree>
    <p:extLst>
      <p:ext uri="{BB962C8B-B14F-4D97-AF65-F5344CB8AC3E}">
        <p14:creationId xmlns:p14="http://schemas.microsoft.com/office/powerpoint/2010/main" val="2697980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51012" y="1678157"/>
            <a:ext cx="8689976" cy="2509213"/>
          </a:xfrm>
        </p:spPr>
        <p:txBody>
          <a:bodyPr>
            <a:normAutofit/>
          </a:bodyPr>
          <a:lstStyle/>
          <a:p>
            <a:r>
              <a:rPr lang="en-US" dirty="0" smtClean="0"/>
              <a:t>How come that bowhead whale </a:t>
            </a:r>
            <a:r>
              <a:rPr lang="en-US" smtClean="0"/>
              <a:t>life is long </a:t>
            </a:r>
            <a:r>
              <a:rPr lang="en-US" dirty="0" smtClean="0"/>
              <a:t>and confer cancer resistances?</a:t>
            </a:r>
            <a:endParaRPr lang="ru-RU" dirty="0"/>
          </a:p>
        </p:txBody>
      </p:sp>
      <p:sp>
        <p:nvSpPr>
          <p:cNvPr id="3" name="Подзаголовок 2"/>
          <p:cNvSpPr>
            <a:spLocks noGrp="1"/>
          </p:cNvSpPr>
          <p:nvPr>
            <p:ph type="subTitle" idx="1"/>
          </p:nvPr>
        </p:nvSpPr>
        <p:spPr>
          <a:xfrm>
            <a:off x="1233714" y="4813300"/>
            <a:ext cx="3918857" cy="1297214"/>
          </a:xfrm>
        </p:spPr>
        <p:txBody>
          <a:bodyPr>
            <a:normAutofit fontScale="92500" lnSpcReduction="20000"/>
          </a:bodyPr>
          <a:lstStyle/>
          <a:p>
            <a:r>
              <a:rPr lang="en-US" dirty="0" smtClean="0">
                <a:solidFill>
                  <a:srgbClr val="00B050"/>
                </a:solidFill>
              </a:rPr>
              <a:t>Presenter: Madina </a:t>
            </a:r>
            <a:r>
              <a:rPr lang="en-US" dirty="0" err="1" smtClean="0">
                <a:solidFill>
                  <a:srgbClr val="00B050"/>
                </a:solidFill>
              </a:rPr>
              <a:t>Seidualy</a:t>
            </a:r>
            <a:endParaRPr lang="en-US" dirty="0" smtClean="0">
              <a:solidFill>
                <a:srgbClr val="00B050"/>
              </a:solidFill>
            </a:endParaRPr>
          </a:p>
          <a:p>
            <a:r>
              <a:rPr lang="en-US" dirty="0" smtClean="0">
                <a:solidFill>
                  <a:srgbClr val="00B050"/>
                </a:solidFill>
              </a:rPr>
              <a:t>Student ID: 20132023</a:t>
            </a:r>
          </a:p>
          <a:p>
            <a:r>
              <a:rPr lang="en-US" dirty="0" smtClean="0">
                <a:solidFill>
                  <a:srgbClr val="00B050"/>
                </a:solidFill>
              </a:rPr>
              <a:t>Date: 26/11/2016 </a:t>
            </a:r>
            <a:endParaRPr lang="ru-RU" dirty="0">
              <a:solidFill>
                <a:srgbClr val="00B050"/>
              </a:solidFill>
            </a:endParaRPr>
          </a:p>
        </p:txBody>
      </p:sp>
    </p:spTree>
    <p:extLst>
      <p:ext uri="{BB962C8B-B14F-4D97-AF65-F5344CB8AC3E}">
        <p14:creationId xmlns:p14="http://schemas.microsoft.com/office/powerpoint/2010/main" val="1322107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но 2 3"/>
          <p:cNvSpPr/>
          <p:nvPr/>
        </p:nvSpPr>
        <p:spPr>
          <a:xfrm>
            <a:off x="565431" y="502008"/>
            <a:ext cx="11278225" cy="3460392"/>
          </a:xfrm>
          <a:prstGeom prst="irregularSeal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Arial" panose="020B0604020202020204" pitchFamily="34" charset="0"/>
                <a:cs typeface="Arial" panose="020B0604020202020204" pitchFamily="34" charset="0"/>
              </a:rPr>
              <a:t>In that 4% differences hidden longevity and anti-aging miracles of the bowhead whale</a:t>
            </a:r>
            <a:endParaRPr lang="ru-RU" sz="2800" dirty="0">
              <a:latin typeface="Arial" panose="020B0604020202020204" pitchFamily="34" charset="0"/>
              <a:cs typeface="Arial" panose="020B0604020202020204" pitchFamily="34" charset="0"/>
            </a:endParaRPr>
          </a:p>
        </p:txBody>
      </p:sp>
      <p:sp>
        <p:nvSpPr>
          <p:cNvPr id="5" name="TextBox 4"/>
          <p:cNvSpPr txBox="1"/>
          <p:nvPr/>
        </p:nvSpPr>
        <p:spPr>
          <a:xfrm>
            <a:off x="819742" y="4571999"/>
            <a:ext cx="10247087" cy="707886"/>
          </a:xfrm>
          <a:prstGeom prst="rect">
            <a:avLst/>
          </a:prstGeom>
          <a:noFill/>
        </p:spPr>
        <p:txBody>
          <a:bodyPr wrap="square" rtlCol="0">
            <a:spAutoFit/>
          </a:bodyPr>
          <a:lstStyle/>
          <a:p>
            <a:pPr marL="342900" indent="-342900">
              <a:buFont typeface="Wingdings" panose="05000000000000000000" pitchFamily="2" charset="2"/>
              <a:buChar char="v"/>
            </a:pPr>
            <a:r>
              <a:rPr lang="en-US" sz="2000" dirty="0" smtClean="0">
                <a:solidFill>
                  <a:schemeClr val="accent3">
                    <a:lumMod val="50000"/>
                  </a:schemeClr>
                </a:solidFill>
                <a:latin typeface="Arial" panose="020B0604020202020204" pitchFamily="34" charset="0"/>
                <a:cs typeface="Arial" panose="020B0604020202020204" pitchFamily="34" charset="0"/>
              </a:rPr>
              <a:t>Especially, we have to look every nucleotide and amino acid sequencing differences in DNA repair proteins and angiogenesis proteins structures.</a:t>
            </a:r>
            <a:endParaRPr lang="ru-RU" sz="2000"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6227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490685" y="3222171"/>
            <a:ext cx="5210629" cy="638628"/>
          </a:xfrm>
        </p:spPr>
        <p:txBody>
          <a:bodyPr>
            <a:normAutofit/>
          </a:bodyPr>
          <a:lstStyle/>
          <a:p>
            <a:r>
              <a:rPr lang="en-US" sz="2400" b="1" dirty="0" smtClean="0">
                <a:latin typeface="Arial" panose="020B0604020202020204" pitchFamily="34" charset="0"/>
                <a:cs typeface="Arial" panose="020B0604020202020204" pitchFamily="34" charset="0"/>
              </a:rPr>
              <a:t>Thank you for attention </a:t>
            </a:r>
            <a:endParaRPr lang="ru-RU" sz="2400" b="1" dirty="0">
              <a:latin typeface="Arial" panose="020B0604020202020204" pitchFamily="34" charset="0"/>
              <a:cs typeface="Arial" panose="020B0604020202020204" pitchFamily="34" charset="0"/>
            </a:endParaRPr>
          </a:p>
        </p:txBody>
      </p:sp>
      <p:sp>
        <p:nvSpPr>
          <p:cNvPr id="4" name="Улыбающееся лицо 3"/>
          <p:cNvSpPr/>
          <p:nvPr/>
        </p:nvSpPr>
        <p:spPr>
          <a:xfrm>
            <a:off x="8331200" y="2815772"/>
            <a:ext cx="1465942" cy="1204685"/>
          </a:xfrm>
          <a:prstGeom prst="smileyFace">
            <a:avLst/>
          </a:prstGeom>
          <a:solidFill>
            <a:srgbClr val="FFFF66"/>
          </a:solidFill>
          <a:ln>
            <a:solidFill>
              <a:schemeClr val="accent1">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301987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sz="quarter" idx="13"/>
          </p:nvPr>
        </p:nvPicPr>
        <p:blipFill rotWithShape="1">
          <a:blip r:embed="rId2"/>
          <a:srcRect l="14740" t="17638" r="20577" b="-107"/>
          <a:stretch/>
        </p:blipFill>
        <p:spPr>
          <a:xfrm>
            <a:off x="419100" y="1785258"/>
            <a:ext cx="7366000" cy="4662440"/>
          </a:xfrm>
          <a:prstGeom prst="rect">
            <a:avLst/>
          </a:prstGeom>
        </p:spPr>
      </p:pic>
      <p:pic>
        <p:nvPicPr>
          <p:cNvPr id="5" name="Рисунок 4"/>
          <p:cNvPicPr>
            <a:picLocks noChangeAspect="1"/>
          </p:cNvPicPr>
          <p:nvPr/>
        </p:nvPicPr>
        <p:blipFill rotWithShape="1">
          <a:blip r:embed="rId3"/>
          <a:srcRect l="15666" t="18901" r="19298"/>
          <a:stretch/>
        </p:blipFill>
        <p:spPr>
          <a:xfrm rot="20409707">
            <a:off x="5727512" y="1526276"/>
            <a:ext cx="5435600" cy="45442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Рисунок 5"/>
          <p:cNvPicPr>
            <a:picLocks noChangeAspect="1"/>
          </p:cNvPicPr>
          <p:nvPr/>
        </p:nvPicPr>
        <p:blipFill rotWithShape="1">
          <a:blip r:embed="rId4"/>
          <a:srcRect t="8224" r="6450"/>
          <a:stretch/>
        </p:blipFill>
        <p:spPr>
          <a:xfrm>
            <a:off x="3251729" y="1477268"/>
            <a:ext cx="8388727" cy="52784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05216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75" y="453417"/>
            <a:ext cx="3480425" cy="689583"/>
          </a:xfrm>
        </p:spPr>
        <p:txBody>
          <a:bodyPr>
            <a:normAutofit fontScale="90000"/>
          </a:bodyPr>
          <a:lstStyle/>
          <a:p>
            <a:r>
              <a:rPr lang="en-US" dirty="0" smtClean="0"/>
              <a:t>1) Telomerase activity</a:t>
            </a:r>
            <a:endParaRPr lang="ru-RU" dirty="0"/>
          </a:p>
        </p:txBody>
      </p:sp>
      <p:pic>
        <p:nvPicPr>
          <p:cNvPr id="1028" name="Picture 4" descr="An external file that holds a picture, illustration, etc.&#10;Object name is nihms381432f1.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848099" y="0"/>
            <a:ext cx="778504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9118" y="1596417"/>
            <a:ext cx="3582025" cy="3416320"/>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latin typeface="Arial" panose="020B0604020202020204" pitchFamily="34" charset="0"/>
                <a:cs typeface="Arial" panose="020B0604020202020204" pitchFamily="34" charset="0"/>
              </a:rPr>
              <a:t>Eastern Grey Squirrel</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sym typeface="Wingdings" panose="05000000000000000000" pitchFamily="2" charset="2"/>
              </a:rPr>
              <a:t> </a:t>
            </a:r>
            <a:r>
              <a:rPr lang="en-US" dirty="0">
                <a:latin typeface="Arial" panose="020B0604020202020204" pitchFamily="34" charset="0"/>
                <a:cs typeface="Arial" panose="020B0604020202020204" pitchFamily="34" charset="0"/>
              </a:rPr>
              <a:t>At birth, their life expectancy is 1-2 years, an adult typically can live to be </a:t>
            </a:r>
            <a:r>
              <a:rPr lang="en-US" dirty="0" smtClean="0">
                <a:latin typeface="Arial" panose="020B0604020202020204" pitchFamily="34" charset="0"/>
                <a:cs typeface="Arial" panose="020B0604020202020204" pitchFamily="34" charset="0"/>
              </a:rPr>
              <a:t>six</a:t>
            </a:r>
          </a:p>
          <a:p>
            <a:pPr marL="285750" indent="-285750">
              <a:buFont typeface="Wingdings" panose="05000000000000000000" pitchFamily="2" charset="2"/>
              <a:buChar char="Ø"/>
            </a:pPr>
            <a:r>
              <a:rPr lang="en-US" b="1" dirty="0" smtClean="0">
                <a:latin typeface="Arial" panose="020B0604020202020204" pitchFamily="34" charset="0"/>
                <a:cs typeface="Arial" panose="020B0604020202020204" pitchFamily="34" charset="0"/>
              </a:rPr>
              <a:t>Madagascar Tenrec </a:t>
            </a:r>
            <a:r>
              <a:rPr lang="en-US" dirty="0" smtClean="0">
                <a:latin typeface="Arial" panose="020B0604020202020204" pitchFamily="34" charset="0"/>
                <a:cs typeface="Arial" panose="020B0604020202020204" pitchFamily="34" charset="0"/>
                <a:sym typeface="Wingdings" panose="05000000000000000000" pitchFamily="2" charset="2"/>
              </a:rPr>
              <a:t> </a:t>
            </a:r>
            <a:r>
              <a:rPr lang="en-US" dirty="0">
                <a:latin typeface="Arial" panose="020B0604020202020204" pitchFamily="34" charset="0"/>
                <a:cs typeface="Arial" panose="020B0604020202020204" pitchFamily="34" charset="0"/>
                <a:sym typeface="Wingdings" panose="05000000000000000000" pitchFamily="2" charset="2"/>
              </a:rPr>
              <a:t>C</a:t>
            </a:r>
            <a:r>
              <a:rPr lang="en-US" dirty="0" smtClean="0">
                <a:latin typeface="Arial" panose="020B0604020202020204" pitchFamily="34" charset="0"/>
                <a:cs typeface="Arial" panose="020B0604020202020204" pitchFamily="34" charset="0"/>
              </a:rPr>
              <a:t>an </a:t>
            </a:r>
            <a:r>
              <a:rPr lang="en-US" dirty="0">
                <a:latin typeface="Arial" panose="020B0604020202020204" pitchFamily="34" charset="0"/>
                <a:cs typeface="Arial" panose="020B0604020202020204" pitchFamily="34" charset="0"/>
              </a:rPr>
              <a:t>live for up to 8 to 10 </a:t>
            </a:r>
            <a:r>
              <a:rPr lang="en-US" dirty="0" smtClean="0">
                <a:latin typeface="Arial" panose="020B0604020202020204" pitchFamily="34" charset="0"/>
                <a:cs typeface="Arial" panose="020B0604020202020204" pitchFamily="34" charset="0"/>
              </a:rPr>
              <a:t>years</a:t>
            </a:r>
          </a:p>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Brown </a:t>
            </a:r>
            <a:r>
              <a:rPr lang="en-US" b="1" dirty="0" smtClean="0">
                <a:latin typeface="Arial" panose="020B0604020202020204" pitchFamily="34" charset="0"/>
                <a:cs typeface="Arial" panose="020B0604020202020204" pitchFamily="34" charset="0"/>
              </a:rPr>
              <a:t>bats </a:t>
            </a:r>
            <a:r>
              <a:rPr lang="en-US" b="1" dirty="0" smtClean="0">
                <a:latin typeface="Arial" panose="020B0604020202020204" pitchFamily="34" charset="0"/>
                <a:cs typeface="Arial" panose="020B0604020202020204" pitchFamily="34" charset="0"/>
                <a:sym typeface="Wingdings" panose="05000000000000000000" pitchFamily="2" charset="2"/>
              </a:rPr>
              <a:t> </a:t>
            </a:r>
            <a:r>
              <a:rPr lang="en-US" dirty="0" smtClean="0">
                <a:latin typeface="Arial" panose="020B0604020202020204" pitchFamily="34" charset="0"/>
                <a:cs typeface="Arial" panose="020B0604020202020204" pitchFamily="34" charset="0"/>
              </a:rPr>
              <a:t>live </a:t>
            </a:r>
            <a:r>
              <a:rPr lang="en-US" dirty="0">
                <a:latin typeface="Arial" panose="020B0604020202020204" pitchFamily="34" charset="0"/>
                <a:cs typeface="Arial" panose="020B0604020202020204" pitchFamily="34" charset="0"/>
              </a:rPr>
              <a:t>approximately 6 to 7 </a:t>
            </a:r>
            <a:r>
              <a:rPr lang="en-US" dirty="0" smtClean="0">
                <a:latin typeface="Arial" panose="020B0604020202020204" pitchFamily="34" charset="0"/>
                <a:cs typeface="Arial" panose="020B0604020202020204" pitchFamily="34" charset="0"/>
              </a:rPr>
              <a:t>years</a:t>
            </a:r>
          </a:p>
          <a:p>
            <a:pPr marL="285750" indent="-285750">
              <a:buFont typeface="Wingdings" panose="05000000000000000000" pitchFamily="2" charset="2"/>
              <a:buChar char="Ø"/>
            </a:pPr>
            <a:r>
              <a:rPr lang="en-US" b="1" dirty="0" smtClean="0">
                <a:latin typeface="Arial" panose="020B0604020202020204" pitchFamily="34" charset="0"/>
                <a:cs typeface="Arial" panose="020B0604020202020204" pitchFamily="34" charset="0"/>
              </a:rPr>
              <a:t>Tiger</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sym typeface="Wingdings" panose="05000000000000000000" pitchFamily="2" charset="2"/>
              </a:rPr>
              <a:t> 20-26 years</a:t>
            </a:r>
          </a:p>
          <a:p>
            <a:pPr marL="285750" indent="-285750">
              <a:buFont typeface="Wingdings" panose="05000000000000000000" pitchFamily="2" charset="2"/>
              <a:buChar char="Ø"/>
            </a:pPr>
            <a:r>
              <a:rPr lang="en-US" b="1" dirty="0" smtClean="0">
                <a:latin typeface="Arial" panose="020B0604020202020204" pitchFamily="34" charset="0"/>
                <a:cs typeface="Arial" panose="020B0604020202020204" pitchFamily="34" charset="0"/>
                <a:sym typeface="Wingdings" panose="05000000000000000000" pitchFamily="2" charset="2"/>
              </a:rPr>
              <a:t>American Beaver </a:t>
            </a:r>
            <a:r>
              <a:rPr lang="en-US" dirty="0" smtClean="0">
                <a:latin typeface="Arial" panose="020B0604020202020204" pitchFamily="34" charset="0"/>
                <a:cs typeface="Arial" panose="020B0604020202020204" pitchFamily="34" charset="0"/>
                <a:sym typeface="Wingdings" panose="05000000000000000000" pitchFamily="2" charset="2"/>
              </a:rPr>
              <a:t> up to 24 years</a:t>
            </a:r>
          </a:p>
          <a:p>
            <a:pPr marL="285750" indent="-285750">
              <a:buFont typeface="Wingdings" panose="05000000000000000000" pitchFamily="2" charset="2"/>
              <a:buChar char="Ø"/>
            </a:pPr>
            <a:r>
              <a:rPr lang="en-US" b="1" dirty="0" smtClean="0">
                <a:latin typeface="Arial" panose="020B0604020202020204" pitchFamily="34" charset="0"/>
                <a:cs typeface="Arial" panose="020B0604020202020204" pitchFamily="34" charset="0"/>
                <a:sym typeface="Wingdings" panose="05000000000000000000" pitchFamily="2" charset="2"/>
              </a:rPr>
              <a:t>Sea lion </a:t>
            </a:r>
            <a:r>
              <a:rPr lang="en-US" dirty="0" smtClean="0">
                <a:latin typeface="Arial" panose="020B0604020202020204" pitchFamily="34" charset="0"/>
                <a:cs typeface="Arial" panose="020B0604020202020204" pitchFamily="34" charset="0"/>
                <a:sym typeface="Wingdings" panose="05000000000000000000" pitchFamily="2" charset="2"/>
              </a:rPr>
              <a:t> 20-30years</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2882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5370" y="964062"/>
            <a:ext cx="10392855" cy="1065140"/>
          </a:xfrm>
        </p:spPr>
        <p:txBody>
          <a:bodyPr>
            <a:normAutofit fontScale="90000"/>
          </a:bodyPr>
          <a:lstStyle/>
          <a:p>
            <a:r>
              <a:rPr lang="en-US" dirty="0" smtClean="0"/>
              <a:t>No strict Relationship </a:t>
            </a:r>
            <a:r>
              <a:rPr lang="en-US" dirty="0"/>
              <a:t>of telomeres and telomerase to mass and lifespan</a:t>
            </a:r>
            <a:endParaRPr lang="ru-RU" dirty="0"/>
          </a:p>
        </p:txBody>
      </p:sp>
      <p:sp>
        <p:nvSpPr>
          <p:cNvPr id="4" name="Блок-схема: процесс 3"/>
          <p:cNvSpPr/>
          <p:nvPr/>
        </p:nvSpPr>
        <p:spPr>
          <a:xfrm>
            <a:off x="1611086" y="2772229"/>
            <a:ext cx="2685143" cy="6821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Telomerase activity</a:t>
            </a:r>
            <a:endParaRPr lang="ru-RU" sz="2000" dirty="0">
              <a:latin typeface="Arial" panose="020B0604020202020204" pitchFamily="34" charset="0"/>
              <a:cs typeface="Arial" panose="020B0604020202020204" pitchFamily="34" charset="0"/>
            </a:endParaRPr>
          </a:p>
        </p:txBody>
      </p:sp>
      <p:sp>
        <p:nvSpPr>
          <p:cNvPr id="5" name="Блок-схема: процесс 4"/>
          <p:cNvSpPr/>
          <p:nvPr/>
        </p:nvSpPr>
        <p:spPr>
          <a:xfrm>
            <a:off x="7264399" y="4339772"/>
            <a:ext cx="2685143" cy="6821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Telomere length</a:t>
            </a:r>
            <a:endParaRPr lang="ru-RU" sz="2000" dirty="0">
              <a:latin typeface="Arial" panose="020B0604020202020204" pitchFamily="34" charset="0"/>
              <a:cs typeface="Arial" panose="020B0604020202020204" pitchFamily="34" charset="0"/>
            </a:endParaRPr>
          </a:p>
        </p:txBody>
      </p:sp>
      <p:sp>
        <p:nvSpPr>
          <p:cNvPr id="6" name="Блок-схема: процесс 5"/>
          <p:cNvSpPr/>
          <p:nvPr/>
        </p:nvSpPr>
        <p:spPr>
          <a:xfrm>
            <a:off x="6081798" y="2220686"/>
            <a:ext cx="2685143" cy="6821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Life span</a:t>
            </a:r>
            <a:endParaRPr lang="ru-RU" sz="2000" dirty="0">
              <a:latin typeface="Arial" panose="020B0604020202020204" pitchFamily="34" charset="0"/>
              <a:cs typeface="Arial" panose="020B0604020202020204" pitchFamily="34" charset="0"/>
            </a:endParaRPr>
          </a:p>
        </p:txBody>
      </p:sp>
      <p:sp>
        <p:nvSpPr>
          <p:cNvPr id="7" name="Блок-схема: процесс 6"/>
          <p:cNvSpPr/>
          <p:nvPr/>
        </p:nvSpPr>
        <p:spPr>
          <a:xfrm>
            <a:off x="1850570" y="4847772"/>
            <a:ext cx="2685143" cy="6821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Body mass</a:t>
            </a:r>
            <a:endParaRPr lang="ru-RU" sz="2000" dirty="0">
              <a:latin typeface="Arial" panose="020B0604020202020204" pitchFamily="34" charset="0"/>
              <a:cs typeface="Arial" panose="020B0604020202020204" pitchFamily="34" charset="0"/>
            </a:endParaRPr>
          </a:p>
        </p:txBody>
      </p:sp>
      <p:sp>
        <p:nvSpPr>
          <p:cNvPr id="8" name="Умножение 7"/>
          <p:cNvSpPr/>
          <p:nvPr/>
        </p:nvSpPr>
        <p:spPr>
          <a:xfrm>
            <a:off x="3940628" y="2902858"/>
            <a:ext cx="3679372" cy="1966685"/>
          </a:xfrm>
          <a:prstGeom prst="mathMultiply">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95152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913776" y="618517"/>
            <a:ext cx="4935482" cy="9199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mtClean="0"/>
              <a:t>2) Hypoxia condition</a:t>
            </a:r>
            <a:endParaRPr lang="ru-RU" dirty="0"/>
          </a:p>
        </p:txBody>
      </p:sp>
      <p:sp>
        <p:nvSpPr>
          <p:cNvPr id="5" name="TextBox 4"/>
          <p:cNvSpPr txBox="1"/>
          <p:nvPr/>
        </p:nvSpPr>
        <p:spPr>
          <a:xfrm>
            <a:off x="582565" y="1799773"/>
            <a:ext cx="10533385" cy="830997"/>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solidFill>
                  <a:schemeClr val="bg2">
                    <a:lumMod val="50000"/>
                  </a:schemeClr>
                </a:solidFill>
                <a:latin typeface="Arial" panose="020B0604020202020204" pitchFamily="34" charset="0"/>
                <a:cs typeface="Arial" panose="020B0604020202020204" pitchFamily="34" charset="0"/>
              </a:rPr>
              <a:t>Most </a:t>
            </a:r>
            <a:r>
              <a:rPr lang="en-US" sz="2400" dirty="0">
                <a:solidFill>
                  <a:schemeClr val="bg2">
                    <a:lumMod val="50000"/>
                  </a:schemeClr>
                </a:solidFill>
                <a:latin typeface="Arial" panose="020B0604020202020204" pitchFamily="34" charset="0"/>
                <a:cs typeface="Arial" panose="020B0604020202020204" pitchFamily="34" charset="0"/>
              </a:rPr>
              <a:t>marked environmental adaptation for a whale is deep diving, which induces hypoxia </a:t>
            </a:r>
            <a:endParaRPr lang="ru-RU" sz="2400" dirty="0">
              <a:solidFill>
                <a:schemeClr val="bg2">
                  <a:lumMod val="50000"/>
                </a:schemeClr>
              </a:solidFill>
              <a:latin typeface="Arial" panose="020B0604020202020204" pitchFamily="34" charset="0"/>
              <a:cs typeface="Arial" panose="020B0604020202020204" pitchFamily="34" charset="0"/>
            </a:endParaRPr>
          </a:p>
        </p:txBody>
      </p:sp>
      <p:sp>
        <p:nvSpPr>
          <p:cNvPr id="6" name="Text Box 5"/>
          <p:cNvSpPr txBox="1">
            <a:spLocks noChangeArrowheads="1"/>
          </p:cNvSpPr>
          <p:nvPr/>
        </p:nvSpPr>
        <p:spPr bwMode="auto">
          <a:xfrm>
            <a:off x="884937" y="2892029"/>
            <a:ext cx="8619218"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lnSpc>
                <a:spcPct val="150000"/>
              </a:lnSpc>
            </a:pPr>
            <a:r>
              <a:rPr lang="en-US" altLang="ko-KR" sz="2300" dirty="0">
                <a:solidFill>
                  <a:srgbClr val="0000FF"/>
                </a:solidFill>
                <a:latin typeface="Arial" panose="020B0604020202020204" pitchFamily="34" charset="0"/>
                <a:ea typeface="굴림" panose="020B0600000101010101" pitchFamily="50" charset="-127"/>
              </a:rPr>
              <a:t>Anaerobic metabolism-glycolysis</a:t>
            </a:r>
          </a:p>
          <a:p>
            <a:pPr algn="ctr" eaLnBrk="1" hangingPunct="1">
              <a:lnSpc>
                <a:spcPct val="150000"/>
              </a:lnSpc>
            </a:pPr>
            <a:r>
              <a:rPr lang="en-US" altLang="ko-KR" sz="2300" dirty="0">
                <a:latin typeface="Arial" panose="020B0604020202020204" pitchFamily="34" charset="0"/>
                <a:ea typeface="굴림" panose="020B0600000101010101" pitchFamily="50" charset="-127"/>
              </a:rPr>
              <a:t>Glucose + 2ADP + 2P</a:t>
            </a:r>
            <a:r>
              <a:rPr lang="en-US" altLang="ko-KR" sz="2300" baseline="-25000" dirty="0">
                <a:latin typeface="Arial" panose="020B0604020202020204" pitchFamily="34" charset="0"/>
                <a:ea typeface="굴림" panose="020B0600000101010101" pitchFamily="50" charset="-127"/>
              </a:rPr>
              <a:t>i</a:t>
            </a:r>
            <a:r>
              <a:rPr lang="en-US" altLang="ko-KR" sz="2300" baseline="-25000" dirty="0">
                <a:solidFill>
                  <a:srgbClr val="0000FF"/>
                </a:solidFill>
                <a:latin typeface="Arial" panose="020B0604020202020204" pitchFamily="34" charset="0"/>
                <a:ea typeface="굴림" panose="020B0600000101010101" pitchFamily="50" charset="-127"/>
              </a:rPr>
              <a:t>       </a:t>
            </a:r>
            <a:r>
              <a:rPr lang="en-US" altLang="ko-KR" sz="2300" baseline="-25000" dirty="0" smtClean="0">
                <a:solidFill>
                  <a:srgbClr val="0000FF"/>
                </a:solidFill>
                <a:latin typeface="Arial" panose="020B0604020202020204" pitchFamily="34" charset="0"/>
                <a:ea typeface="굴림" panose="020B0600000101010101" pitchFamily="50" charset="-127"/>
              </a:rPr>
              <a:t>   </a:t>
            </a:r>
            <a:r>
              <a:rPr lang="en-US" altLang="ko-KR" sz="4800" baseline="-25000" dirty="0" smtClean="0">
                <a:solidFill>
                  <a:srgbClr val="0000FF"/>
                </a:solidFill>
                <a:latin typeface="Arial" panose="020B0604020202020204" pitchFamily="34" charset="0"/>
                <a:ea typeface="굴림" panose="020B0600000101010101" pitchFamily="50" charset="-127"/>
                <a:sym typeface="Wingdings" panose="05000000000000000000" pitchFamily="2" charset="2"/>
              </a:rPr>
              <a:t></a:t>
            </a:r>
            <a:r>
              <a:rPr lang="en-US" altLang="ko-KR" sz="4800" baseline="-25000" dirty="0" smtClean="0">
                <a:solidFill>
                  <a:srgbClr val="0000FF"/>
                </a:solidFill>
                <a:latin typeface="Arial" panose="020B0604020202020204" pitchFamily="34" charset="0"/>
                <a:ea typeface="굴림" panose="020B0600000101010101" pitchFamily="50" charset="-127"/>
              </a:rPr>
              <a:t> </a:t>
            </a:r>
            <a:r>
              <a:rPr lang="en-US" altLang="ko-KR" sz="2300" baseline="-25000" dirty="0" smtClean="0">
                <a:solidFill>
                  <a:srgbClr val="0000FF"/>
                </a:solidFill>
                <a:latin typeface="Arial" panose="020B0604020202020204" pitchFamily="34" charset="0"/>
                <a:ea typeface="굴림" panose="020B0600000101010101" pitchFamily="50" charset="-127"/>
              </a:rPr>
              <a:t>       </a:t>
            </a:r>
            <a:r>
              <a:rPr lang="en-US" altLang="ko-KR" sz="2300" dirty="0" smtClean="0">
                <a:latin typeface="Arial" panose="020B0604020202020204" pitchFamily="34" charset="0"/>
                <a:ea typeface="굴림" panose="020B0600000101010101" pitchFamily="50" charset="-127"/>
              </a:rPr>
              <a:t>Lactate</a:t>
            </a:r>
            <a:r>
              <a:rPr lang="en-US" altLang="ko-KR" sz="2300" dirty="0" smtClean="0">
                <a:solidFill>
                  <a:srgbClr val="0000FF"/>
                </a:solidFill>
                <a:latin typeface="Arial" panose="020B0604020202020204" pitchFamily="34" charset="0"/>
                <a:ea typeface="굴림" panose="020B0600000101010101" pitchFamily="50" charset="-127"/>
              </a:rPr>
              <a:t> </a:t>
            </a:r>
            <a:r>
              <a:rPr lang="en-US" altLang="ko-KR" sz="2300" dirty="0">
                <a:latin typeface="Arial" panose="020B0604020202020204" pitchFamily="34" charset="0"/>
                <a:ea typeface="굴림" panose="020B0600000101010101" pitchFamily="50" charset="-127"/>
              </a:rPr>
              <a:t>+</a:t>
            </a:r>
            <a:r>
              <a:rPr lang="en-US" altLang="ko-KR" sz="2300" dirty="0">
                <a:solidFill>
                  <a:srgbClr val="0000FF"/>
                </a:solidFill>
                <a:latin typeface="Arial" panose="020B0604020202020204" pitchFamily="34" charset="0"/>
                <a:ea typeface="굴림" panose="020B0600000101010101" pitchFamily="50" charset="-127"/>
              </a:rPr>
              <a:t> </a:t>
            </a:r>
            <a:r>
              <a:rPr lang="en-US" altLang="ko-KR" sz="2300" dirty="0">
                <a:solidFill>
                  <a:srgbClr val="FF3300"/>
                </a:solidFill>
                <a:latin typeface="Arial" panose="020B0604020202020204" pitchFamily="34" charset="0"/>
                <a:ea typeface="굴림" panose="020B0600000101010101" pitchFamily="50" charset="-127"/>
              </a:rPr>
              <a:t>2ATP</a:t>
            </a:r>
            <a:r>
              <a:rPr lang="en-US" altLang="ko-KR" sz="2300" dirty="0">
                <a:solidFill>
                  <a:srgbClr val="0000FF"/>
                </a:solidFill>
                <a:latin typeface="Arial" panose="020B0604020202020204" pitchFamily="34" charset="0"/>
                <a:ea typeface="굴림" panose="020B0600000101010101" pitchFamily="50" charset="-127"/>
              </a:rPr>
              <a:t> </a:t>
            </a:r>
            <a:r>
              <a:rPr lang="en-US" altLang="ko-KR" sz="2300" dirty="0">
                <a:latin typeface="Arial" panose="020B0604020202020204" pitchFamily="34" charset="0"/>
                <a:ea typeface="굴림" panose="020B0600000101010101" pitchFamily="50" charset="-127"/>
              </a:rPr>
              <a:t>+ 2H</a:t>
            </a:r>
            <a:r>
              <a:rPr lang="en-US" altLang="ko-KR" sz="2300" baseline="-25000" dirty="0">
                <a:latin typeface="Arial" panose="020B0604020202020204" pitchFamily="34" charset="0"/>
                <a:ea typeface="굴림" panose="020B0600000101010101" pitchFamily="50" charset="-127"/>
              </a:rPr>
              <a:t>2</a:t>
            </a:r>
            <a:r>
              <a:rPr lang="en-US" altLang="ko-KR" sz="2300" dirty="0">
                <a:latin typeface="Arial" panose="020B0604020202020204" pitchFamily="34" charset="0"/>
                <a:ea typeface="굴림" panose="020B0600000101010101" pitchFamily="50" charset="-127"/>
              </a:rPr>
              <a:t>O</a:t>
            </a:r>
          </a:p>
          <a:p>
            <a:pPr algn="ctr" eaLnBrk="1" hangingPunct="1">
              <a:lnSpc>
                <a:spcPct val="150000"/>
              </a:lnSpc>
            </a:pPr>
            <a:endParaRPr lang="en-US" altLang="ko-KR" sz="2300" baseline="-25000" dirty="0">
              <a:solidFill>
                <a:srgbClr val="0000FF"/>
              </a:solidFill>
              <a:latin typeface="Arial" panose="020B0604020202020204" pitchFamily="34" charset="0"/>
              <a:ea typeface="굴림" panose="020B0600000101010101" pitchFamily="50" charset="-127"/>
            </a:endParaRPr>
          </a:p>
          <a:p>
            <a:pPr algn="ctr" eaLnBrk="1" hangingPunct="1">
              <a:lnSpc>
                <a:spcPct val="150000"/>
              </a:lnSpc>
            </a:pPr>
            <a:r>
              <a:rPr lang="en-US" altLang="ko-KR" sz="2300" dirty="0">
                <a:solidFill>
                  <a:srgbClr val="0000FF"/>
                </a:solidFill>
                <a:latin typeface="Arial" panose="020B0604020202020204" pitchFamily="34" charset="0"/>
                <a:ea typeface="굴림" panose="020B0600000101010101" pitchFamily="50" charset="-127"/>
              </a:rPr>
              <a:t>O</a:t>
            </a:r>
            <a:r>
              <a:rPr lang="en-US" altLang="ko-KR" sz="2300" baseline="-25000" dirty="0">
                <a:solidFill>
                  <a:srgbClr val="0000FF"/>
                </a:solidFill>
                <a:latin typeface="Arial" panose="020B0604020202020204" pitchFamily="34" charset="0"/>
                <a:ea typeface="굴림" panose="020B0600000101010101" pitchFamily="50" charset="-127"/>
              </a:rPr>
              <a:t>2</a:t>
            </a:r>
            <a:r>
              <a:rPr lang="en-US" altLang="ko-KR" sz="2300" dirty="0">
                <a:solidFill>
                  <a:srgbClr val="0000FF"/>
                </a:solidFill>
                <a:latin typeface="Arial" panose="020B0604020202020204" pitchFamily="34" charset="0"/>
                <a:ea typeface="굴림" panose="020B0600000101010101" pitchFamily="50" charset="-127"/>
              </a:rPr>
              <a:t> an electron acceptor in aerobic metabolism</a:t>
            </a:r>
          </a:p>
          <a:p>
            <a:pPr algn="ctr" eaLnBrk="1" hangingPunct="1">
              <a:lnSpc>
                <a:spcPct val="150000"/>
              </a:lnSpc>
            </a:pPr>
            <a:r>
              <a:rPr lang="en-US" altLang="ko-KR" sz="2300" dirty="0">
                <a:latin typeface="Arial" panose="020B0604020202020204" pitchFamily="34" charset="0"/>
                <a:ea typeface="굴림" panose="020B0600000101010101" pitchFamily="50" charset="-127"/>
              </a:rPr>
              <a:t>Glucose +</a:t>
            </a:r>
            <a:r>
              <a:rPr lang="en-US" altLang="ko-KR" sz="2300" dirty="0">
                <a:solidFill>
                  <a:srgbClr val="0000FF"/>
                </a:solidFill>
                <a:latin typeface="Arial" panose="020B0604020202020204" pitchFamily="34" charset="0"/>
                <a:ea typeface="굴림" panose="020B0600000101010101" pitchFamily="50" charset="-127"/>
              </a:rPr>
              <a:t> </a:t>
            </a:r>
            <a:r>
              <a:rPr lang="en-US" altLang="ko-KR" sz="2300" dirty="0">
                <a:solidFill>
                  <a:srgbClr val="FF3300"/>
                </a:solidFill>
                <a:latin typeface="Arial" panose="020B0604020202020204" pitchFamily="34" charset="0"/>
                <a:ea typeface="굴림" panose="020B0600000101010101" pitchFamily="50" charset="-127"/>
              </a:rPr>
              <a:t>6O</a:t>
            </a:r>
            <a:r>
              <a:rPr lang="en-US" altLang="ko-KR" sz="2300" baseline="-25000" dirty="0">
                <a:solidFill>
                  <a:srgbClr val="FF3300"/>
                </a:solidFill>
                <a:latin typeface="Arial" panose="020B0604020202020204" pitchFamily="34" charset="0"/>
                <a:ea typeface="굴림" panose="020B0600000101010101" pitchFamily="50" charset="-127"/>
              </a:rPr>
              <a:t>2</a:t>
            </a:r>
            <a:r>
              <a:rPr lang="en-US" altLang="ko-KR" sz="2300" dirty="0">
                <a:solidFill>
                  <a:srgbClr val="0000FF"/>
                </a:solidFill>
                <a:latin typeface="Arial" panose="020B0604020202020204" pitchFamily="34" charset="0"/>
                <a:ea typeface="굴림" panose="020B0600000101010101" pitchFamily="50" charset="-127"/>
              </a:rPr>
              <a:t> </a:t>
            </a:r>
            <a:r>
              <a:rPr lang="en-US" altLang="ko-KR" sz="2300" dirty="0">
                <a:latin typeface="Arial" panose="020B0604020202020204" pitchFamily="34" charset="0"/>
                <a:ea typeface="굴림" panose="020B0600000101010101" pitchFamily="50" charset="-127"/>
              </a:rPr>
              <a:t>+ 36ADP + 36P</a:t>
            </a:r>
            <a:r>
              <a:rPr lang="en-US" altLang="ko-KR" sz="2300" baseline="-25000" dirty="0">
                <a:latin typeface="Arial" panose="020B0604020202020204" pitchFamily="34" charset="0"/>
                <a:ea typeface="굴림" panose="020B0600000101010101" pitchFamily="50" charset="-127"/>
              </a:rPr>
              <a:t>i </a:t>
            </a:r>
            <a:r>
              <a:rPr lang="en-US" altLang="ko-KR" sz="2300" baseline="-25000" dirty="0" smtClean="0">
                <a:latin typeface="Arial" panose="020B0604020202020204" pitchFamily="34" charset="0"/>
                <a:ea typeface="굴림" panose="020B0600000101010101" pitchFamily="50" charset="-127"/>
              </a:rPr>
              <a:t>        </a:t>
            </a:r>
            <a:r>
              <a:rPr lang="en-US" altLang="ko-KR" sz="4400" baseline="-25000" dirty="0" smtClean="0">
                <a:solidFill>
                  <a:srgbClr val="0000FF"/>
                </a:solidFill>
                <a:latin typeface="Arial" panose="020B0604020202020204" pitchFamily="34" charset="0"/>
                <a:ea typeface="굴림" panose="020B0600000101010101" pitchFamily="50" charset="-127"/>
                <a:sym typeface="Wingdings" panose="05000000000000000000" pitchFamily="2" charset="2"/>
              </a:rPr>
              <a:t></a:t>
            </a:r>
            <a:r>
              <a:rPr lang="en-US" altLang="ko-KR" sz="4000" baseline="-25000" dirty="0" smtClean="0">
                <a:latin typeface="Arial" panose="020B0604020202020204" pitchFamily="34" charset="0"/>
                <a:ea typeface="굴림" panose="020B0600000101010101" pitchFamily="50" charset="-127"/>
              </a:rPr>
              <a:t> </a:t>
            </a:r>
            <a:r>
              <a:rPr lang="en-US" altLang="ko-KR" sz="2300" baseline="-25000" dirty="0" smtClean="0">
                <a:latin typeface="Arial" panose="020B0604020202020204" pitchFamily="34" charset="0"/>
                <a:ea typeface="굴림" panose="020B0600000101010101" pitchFamily="50" charset="-127"/>
              </a:rPr>
              <a:t>    </a:t>
            </a:r>
            <a:r>
              <a:rPr lang="en-US" altLang="ko-KR" sz="2300" dirty="0">
                <a:latin typeface="Arial" panose="020B0604020202020204" pitchFamily="34" charset="0"/>
                <a:ea typeface="굴림" panose="020B0600000101010101" pitchFamily="50" charset="-127"/>
              </a:rPr>
              <a:t>6CO</a:t>
            </a:r>
            <a:r>
              <a:rPr lang="en-US" altLang="ko-KR" sz="2300" baseline="-25000" dirty="0">
                <a:latin typeface="Arial" panose="020B0604020202020204" pitchFamily="34" charset="0"/>
                <a:ea typeface="굴림" panose="020B0600000101010101" pitchFamily="50" charset="-127"/>
              </a:rPr>
              <a:t>2</a:t>
            </a:r>
            <a:r>
              <a:rPr lang="en-US" altLang="ko-KR" sz="2300" dirty="0">
                <a:latin typeface="Arial" panose="020B0604020202020204" pitchFamily="34" charset="0"/>
                <a:ea typeface="굴림" panose="020B0600000101010101" pitchFamily="50" charset="-127"/>
              </a:rPr>
              <a:t> +</a:t>
            </a:r>
            <a:r>
              <a:rPr lang="en-US" altLang="ko-KR" sz="2300" dirty="0">
                <a:solidFill>
                  <a:srgbClr val="0000FF"/>
                </a:solidFill>
                <a:latin typeface="Arial" panose="020B0604020202020204" pitchFamily="34" charset="0"/>
                <a:ea typeface="굴림" panose="020B0600000101010101" pitchFamily="50" charset="-127"/>
              </a:rPr>
              <a:t> </a:t>
            </a:r>
            <a:r>
              <a:rPr lang="en-US" altLang="ko-KR" sz="2300" dirty="0">
                <a:solidFill>
                  <a:srgbClr val="FF3300"/>
                </a:solidFill>
                <a:latin typeface="Arial" panose="020B0604020202020204" pitchFamily="34" charset="0"/>
                <a:ea typeface="굴림" panose="020B0600000101010101" pitchFamily="50" charset="-127"/>
              </a:rPr>
              <a:t>36ATP</a:t>
            </a:r>
            <a:r>
              <a:rPr lang="en-US" altLang="ko-KR" sz="2300" dirty="0">
                <a:solidFill>
                  <a:srgbClr val="0000FF"/>
                </a:solidFill>
                <a:latin typeface="Arial" panose="020B0604020202020204" pitchFamily="34" charset="0"/>
                <a:ea typeface="굴림" panose="020B0600000101010101" pitchFamily="50" charset="-127"/>
              </a:rPr>
              <a:t> </a:t>
            </a:r>
            <a:r>
              <a:rPr lang="en-US" altLang="ko-KR" sz="2300" dirty="0">
                <a:latin typeface="Arial" panose="020B0604020202020204" pitchFamily="34" charset="0"/>
                <a:ea typeface="굴림" panose="020B0600000101010101" pitchFamily="50" charset="-127"/>
              </a:rPr>
              <a:t>+ 6H</a:t>
            </a:r>
            <a:r>
              <a:rPr lang="en-US" altLang="ko-KR" sz="2300" baseline="-25000" dirty="0">
                <a:latin typeface="Arial" panose="020B0604020202020204" pitchFamily="34" charset="0"/>
                <a:ea typeface="굴림" panose="020B0600000101010101" pitchFamily="50" charset="-127"/>
              </a:rPr>
              <a:t>2</a:t>
            </a:r>
            <a:r>
              <a:rPr lang="en-US" altLang="ko-KR" sz="2300" dirty="0">
                <a:latin typeface="Arial" panose="020B0604020202020204" pitchFamily="34" charset="0"/>
                <a:ea typeface="굴림" panose="020B0600000101010101" pitchFamily="50" charset="-127"/>
              </a:rPr>
              <a:t>O</a:t>
            </a:r>
            <a:r>
              <a:rPr lang="en-US" altLang="ko-KR" sz="2300" dirty="0">
                <a:solidFill>
                  <a:srgbClr val="FF3300"/>
                </a:solidFill>
                <a:latin typeface="Arial" panose="020B0604020202020204" pitchFamily="34" charset="0"/>
                <a:ea typeface="굴림" panose="020B0600000101010101" pitchFamily="50" charset="-127"/>
              </a:rPr>
              <a:t> </a:t>
            </a:r>
          </a:p>
        </p:txBody>
      </p:sp>
    </p:spTree>
    <p:extLst>
      <p:ext uri="{BB962C8B-B14F-4D97-AF65-F5344CB8AC3E}">
        <p14:creationId xmlns:p14="http://schemas.microsoft.com/office/powerpoint/2010/main" val="1706723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6" y="618517"/>
            <a:ext cx="4935482" cy="919997"/>
          </a:xfrm>
        </p:spPr>
        <p:txBody>
          <a:bodyPr/>
          <a:lstStyle/>
          <a:p>
            <a:r>
              <a:rPr lang="en-US" dirty="0" smtClean="0"/>
              <a:t>2) Hypoxia condition</a:t>
            </a:r>
            <a:endParaRPr lang="ru-RU" dirty="0"/>
          </a:p>
        </p:txBody>
      </p:sp>
      <p:pic>
        <p:nvPicPr>
          <p:cNvPr id="2050" name="Picture 2" descr="Картинки по запросу cancer hypoxia"/>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83773" y="1538514"/>
            <a:ext cx="7082970" cy="492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774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1108683"/>
          </a:xfrm>
        </p:spPr>
        <p:txBody>
          <a:bodyPr/>
          <a:lstStyle/>
          <a:p>
            <a:endParaRPr lang="ru-RU" dirty="0"/>
          </a:p>
        </p:txBody>
      </p:sp>
      <p:pic>
        <p:nvPicPr>
          <p:cNvPr id="4" name="Объект 3"/>
          <p:cNvPicPr>
            <a:picLocks noGrp="1" noChangeAspect="1"/>
          </p:cNvPicPr>
          <p:nvPr>
            <p:ph sz="quarter" idx="13"/>
          </p:nvPr>
        </p:nvPicPr>
        <p:blipFill>
          <a:blip r:embed="rId3"/>
          <a:stretch>
            <a:fillRect/>
          </a:stretch>
        </p:blipFill>
        <p:spPr>
          <a:xfrm>
            <a:off x="714716" y="1959429"/>
            <a:ext cx="5250655" cy="4352432"/>
          </a:xfrm>
          <a:prstGeom prst="rect">
            <a:avLst/>
          </a:prstGeom>
        </p:spPr>
      </p:pic>
      <p:sp>
        <p:nvSpPr>
          <p:cNvPr id="5" name="TextBox 4"/>
          <p:cNvSpPr txBox="1"/>
          <p:nvPr/>
        </p:nvSpPr>
        <p:spPr>
          <a:xfrm>
            <a:off x="6096000" y="2757714"/>
            <a:ext cx="4949997" cy="1754326"/>
          </a:xfrm>
          <a:prstGeom prst="rect">
            <a:avLst/>
          </a:prstGeom>
          <a:noFill/>
        </p:spPr>
        <p:txBody>
          <a:bodyPr wrap="square" rtlCol="0">
            <a:spAutoFit/>
          </a:bodyPr>
          <a:lstStyle/>
          <a:p>
            <a:pPr marL="285750" indent="-285750">
              <a:buFont typeface="Wingdings" panose="05000000000000000000" pitchFamily="2" charset="2"/>
              <a:buChar char="v"/>
            </a:pPr>
            <a:r>
              <a:rPr lang="en-US" b="1" dirty="0">
                <a:latin typeface="Arial" panose="020B0604020202020204" pitchFamily="34" charset="0"/>
                <a:cs typeface="Arial" panose="020B0604020202020204" pitchFamily="34" charset="0"/>
              </a:rPr>
              <a:t>Expansion of the lactate dehydrogenase A (</a:t>
            </a:r>
            <a:r>
              <a:rPr lang="en-US" b="1" i="1" dirty="0">
                <a:latin typeface="Arial" panose="020B0604020202020204" pitchFamily="34" charset="0"/>
                <a:cs typeface="Arial" panose="020B0604020202020204" pitchFamily="34" charset="0"/>
              </a:rPr>
              <a:t>LDHA</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homolog genes </a:t>
            </a:r>
            <a:r>
              <a:rPr lang="en-US" b="1" dirty="0">
                <a:latin typeface="Arial" panose="020B0604020202020204" pitchFamily="34" charset="0"/>
                <a:cs typeface="Arial" panose="020B0604020202020204" pitchFamily="34" charset="0"/>
              </a:rPr>
              <a:t>in the whale lineage and naked mole rat. </a:t>
            </a:r>
            <a:r>
              <a:rPr lang="en-US" i="1" dirty="0">
                <a:latin typeface="Arial" panose="020B0604020202020204" pitchFamily="34" charset="0"/>
                <a:cs typeface="Arial" panose="020B0604020202020204" pitchFamily="34" charset="0"/>
              </a:rPr>
              <a:t>LDHA </a:t>
            </a:r>
            <a:r>
              <a:rPr lang="en-US" dirty="0">
                <a:latin typeface="Arial" panose="020B0604020202020204" pitchFamily="34" charset="0"/>
                <a:cs typeface="Arial" panose="020B0604020202020204" pitchFamily="34" charset="0"/>
              </a:rPr>
              <a:t>was expanded in the </a:t>
            </a:r>
            <a:r>
              <a:rPr lang="en-US" dirty="0" err="1">
                <a:latin typeface="Arial" panose="020B0604020202020204" pitchFamily="34" charset="0"/>
                <a:cs typeface="Arial" panose="020B0604020202020204" pitchFamily="34" charset="0"/>
              </a:rPr>
              <a:t>minke</a:t>
            </a:r>
            <a:r>
              <a:rPr lang="en-US" dirty="0">
                <a:latin typeface="Arial" panose="020B0604020202020204" pitchFamily="34" charset="0"/>
                <a:cs typeface="Arial" panose="020B0604020202020204" pitchFamily="34" charset="0"/>
              </a:rPr>
              <a:t> whale (</a:t>
            </a:r>
            <a:r>
              <a:rPr lang="en-US" dirty="0" smtClean="0">
                <a:latin typeface="Arial" panose="020B0604020202020204" pitchFamily="34" charset="0"/>
                <a:cs typeface="Arial" panose="020B0604020202020204" pitchFamily="34" charset="0"/>
              </a:rPr>
              <a:t>3 copies</a:t>
            </a:r>
            <a:r>
              <a:rPr lang="en-US" dirty="0">
                <a:latin typeface="Arial" panose="020B0604020202020204" pitchFamily="34" charset="0"/>
                <a:cs typeface="Arial" panose="020B0604020202020204" pitchFamily="34" charset="0"/>
              </a:rPr>
              <a:t>), bottlenose dolphin (2 copies), and naked mole rat (4 copies</a:t>
            </a:r>
            <a:r>
              <a:rPr lang="en-US"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946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5032" y="4920541"/>
            <a:ext cx="10364451" cy="1596177"/>
          </a:xfrm>
        </p:spPr>
        <p:txBody>
          <a:bodyPr>
            <a:normAutofit/>
          </a:bodyPr>
          <a:lstStyle/>
          <a:p>
            <a:r>
              <a:rPr lang="en-US" sz="3200" cap="none" dirty="0" smtClean="0">
                <a:latin typeface="Arial" panose="020B0604020202020204" pitchFamily="34" charset="0"/>
                <a:cs typeface="Arial" panose="020B0604020202020204" pitchFamily="34" charset="0"/>
              </a:rPr>
              <a:t>Bowhead whale have distinctive </a:t>
            </a:r>
            <a:r>
              <a:rPr lang="en-US" sz="3200" cap="none" dirty="0" smtClean="0">
                <a:solidFill>
                  <a:srgbClr val="FF0000"/>
                </a:solidFill>
                <a:latin typeface="Arial" panose="020B0604020202020204" pitchFamily="34" charset="0"/>
                <a:cs typeface="Arial" panose="020B0604020202020204" pitchFamily="34" charset="0"/>
              </a:rPr>
              <a:t>angiogenesis process </a:t>
            </a:r>
            <a:r>
              <a:rPr lang="en-US" sz="3200" cap="none" dirty="0" smtClean="0">
                <a:latin typeface="Arial" panose="020B0604020202020204" pitchFamily="34" charset="0"/>
                <a:cs typeface="Arial" panose="020B0604020202020204" pitchFamily="34" charset="0"/>
              </a:rPr>
              <a:t>or </a:t>
            </a:r>
            <a:r>
              <a:rPr lang="en-US" sz="3200" cap="none" dirty="0" smtClean="0">
                <a:solidFill>
                  <a:srgbClr val="FF0000"/>
                </a:solidFill>
                <a:latin typeface="Arial" panose="020B0604020202020204" pitchFamily="34" charset="0"/>
                <a:cs typeface="Arial" panose="020B0604020202020204" pitchFamily="34" charset="0"/>
              </a:rPr>
              <a:t>difference in protein sequence</a:t>
            </a:r>
            <a:r>
              <a:rPr lang="en-US" sz="3200" cap="none" dirty="0" smtClean="0">
                <a:latin typeface="Arial" panose="020B0604020202020204" pitchFamily="34" charset="0"/>
                <a:cs typeface="Arial" panose="020B0604020202020204" pitchFamily="34" charset="0"/>
              </a:rPr>
              <a:t> help them control hypoxia condition differently.  </a:t>
            </a:r>
            <a:endParaRPr lang="ru-RU" sz="3200" cap="none" dirty="0">
              <a:latin typeface="Arial" panose="020B0604020202020204" pitchFamily="34" charset="0"/>
              <a:cs typeface="Arial" panose="020B0604020202020204" pitchFamily="34" charset="0"/>
            </a:endParaRPr>
          </a:p>
        </p:txBody>
      </p:sp>
      <p:pic>
        <p:nvPicPr>
          <p:cNvPr id="4" name="Объект 3"/>
          <p:cNvPicPr>
            <a:picLocks noGrp="1" noChangeAspect="1"/>
          </p:cNvPicPr>
          <p:nvPr>
            <p:ph sz="quarter" idx="13"/>
          </p:nvPr>
        </p:nvPicPr>
        <p:blipFill rotWithShape="1">
          <a:blip r:embed="rId3"/>
          <a:srcRect t="3957" r="9856" b="7743"/>
          <a:stretch/>
        </p:blipFill>
        <p:spPr>
          <a:xfrm>
            <a:off x="1509486" y="182693"/>
            <a:ext cx="8650513" cy="4411158"/>
          </a:xfrm>
          <a:prstGeom prst="rect">
            <a:avLst/>
          </a:prstGeom>
        </p:spPr>
      </p:pic>
      <p:sp>
        <p:nvSpPr>
          <p:cNvPr id="5" name="Пятно 1 4"/>
          <p:cNvSpPr/>
          <p:nvPr/>
        </p:nvSpPr>
        <p:spPr>
          <a:xfrm>
            <a:off x="623489" y="5065486"/>
            <a:ext cx="551543" cy="653144"/>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24769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6" y="618517"/>
            <a:ext cx="7765768" cy="818397"/>
          </a:xfrm>
        </p:spPr>
        <p:txBody>
          <a:bodyPr/>
          <a:lstStyle/>
          <a:p>
            <a:r>
              <a:rPr lang="en-US" dirty="0" smtClean="0"/>
              <a:t>Bowhead whale &amp; </a:t>
            </a:r>
            <a:r>
              <a:rPr lang="en-US" dirty="0" err="1" smtClean="0"/>
              <a:t>minke</a:t>
            </a:r>
            <a:r>
              <a:rPr lang="en-US" dirty="0" smtClean="0"/>
              <a:t> whale</a:t>
            </a:r>
            <a:endParaRPr lang="ru-RU" dirty="0"/>
          </a:p>
        </p:txBody>
      </p:sp>
      <p:sp>
        <p:nvSpPr>
          <p:cNvPr id="3" name="Объект 2"/>
          <p:cNvSpPr>
            <a:spLocks noGrp="1"/>
          </p:cNvSpPr>
          <p:nvPr>
            <p:ph sz="quarter" idx="13"/>
          </p:nvPr>
        </p:nvSpPr>
        <p:spPr>
          <a:xfrm>
            <a:off x="739601" y="1975207"/>
            <a:ext cx="10770227" cy="1580794"/>
          </a:xfrm>
        </p:spPr>
        <p:txBody>
          <a:bodyPr>
            <a:normAutofit/>
          </a:bodyPr>
          <a:lstStyle/>
          <a:p>
            <a:pPr marL="0" indent="0">
              <a:buNone/>
            </a:pPr>
            <a:r>
              <a:rPr lang="en-US" cap="none" dirty="0" smtClean="0">
                <a:solidFill>
                  <a:schemeClr val="accent1">
                    <a:lumMod val="50000"/>
                  </a:schemeClr>
                </a:solidFill>
                <a:latin typeface="Arial" panose="020B0604020202020204" pitchFamily="34" charset="0"/>
                <a:cs typeface="Arial" panose="020B0604020202020204" pitchFamily="34" charset="0"/>
              </a:rPr>
              <a:t> Even though </a:t>
            </a:r>
            <a:r>
              <a:rPr lang="en-US" dirty="0" smtClean="0">
                <a:solidFill>
                  <a:schemeClr val="accent1">
                    <a:lumMod val="50000"/>
                  </a:schemeClr>
                </a:solidFill>
                <a:latin typeface="Arial" panose="020B0604020202020204" pitchFamily="34" charset="0"/>
                <a:cs typeface="Arial" panose="020B0604020202020204" pitchFamily="34" charset="0"/>
              </a:rPr>
              <a:t>the </a:t>
            </a:r>
            <a:r>
              <a:rPr lang="en-US" dirty="0" err="1">
                <a:solidFill>
                  <a:schemeClr val="accent1">
                    <a:lumMod val="50000"/>
                  </a:schemeClr>
                </a:solidFill>
                <a:latin typeface="Arial" panose="020B0604020202020204" pitchFamily="34" charset="0"/>
                <a:cs typeface="Arial" panose="020B0604020202020204" pitchFamily="34" charset="0"/>
              </a:rPr>
              <a:t>minke</a:t>
            </a:r>
            <a:r>
              <a:rPr lang="en-US" dirty="0">
                <a:solidFill>
                  <a:schemeClr val="accent1">
                    <a:lumMod val="50000"/>
                  </a:schemeClr>
                </a:solidFill>
                <a:latin typeface="Arial" panose="020B0604020202020204" pitchFamily="34" charset="0"/>
                <a:cs typeface="Arial" panose="020B0604020202020204" pitchFamily="34" charset="0"/>
              </a:rPr>
              <a:t> whale is the closest relative to the </a:t>
            </a:r>
            <a:r>
              <a:rPr lang="en-US" dirty="0" smtClean="0">
                <a:solidFill>
                  <a:schemeClr val="accent1">
                    <a:lumMod val="50000"/>
                  </a:schemeClr>
                </a:solidFill>
                <a:latin typeface="Arial" panose="020B0604020202020204" pitchFamily="34" charset="0"/>
                <a:cs typeface="Arial" panose="020B0604020202020204" pitchFamily="34" charset="0"/>
              </a:rPr>
              <a:t>bowhead  (divergence </a:t>
            </a:r>
            <a:r>
              <a:rPr lang="en-US" dirty="0">
                <a:solidFill>
                  <a:schemeClr val="accent1">
                    <a:lumMod val="50000"/>
                  </a:schemeClr>
                </a:solidFill>
                <a:latin typeface="Arial" panose="020B0604020202020204" pitchFamily="34" charset="0"/>
                <a:cs typeface="Arial" panose="020B0604020202020204" pitchFamily="34" charset="0"/>
              </a:rPr>
              <a:t>time 25–30 million years </a:t>
            </a:r>
            <a:r>
              <a:rPr lang="en-US" dirty="0" smtClean="0">
                <a:solidFill>
                  <a:schemeClr val="accent1">
                    <a:lumMod val="50000"/>
                  </a:schemeClr>
                </a:solidFill>
                <a:latin typeface="Arial" panose="020B0604020202020204" pitchFamily="34" charset="0"/>
                <a:cs typeface="Arial" panose="020B0604020202020204" pitchFamily="34" charset="0"/>
              </a:rPr>
              <a:t>ago)</a:t>
            </a:r>
          </a:p>
          <a:p>
            <a:pPr>
              <a:buFont typeface="Wingdings" panose="05000000000000000000" pitchFamily="2" charset="2"/>
              <a:buChar char="v"/>
            </a:pPr>
            <a:r>
              <a:rPr lang="en-US" dirty="0" smtClean="0">
                <a:solidFill>
                  <a:srgbClr val="FF0000"/>
                </a:solidFill>
              </a:rPr>
              <a:t>  High </a:t>
            </a:r>
            <a:r>
              <a:rPr lang="en-US" dirty="0">
                <a:solidFill>
                  <a:srgbClr val="FF0000"/>
                </a:solidFill>
              </a:rPr>
              <a:t>level of sequence conservation in the protein coding: 96% (</a:t>
            </a:r>
            <a:r>
              <a:rPr lang="en-US" dirty="0" err="1">
                <a:solidFill>
                  <a:srgbClr val="FF0000"/>
                </a:solidFill>
              </a:rPr>
              <a:t>minke</a:t>
            </a:r>
            <a:r>
              <a:rPr lang="en-US" dirty="0" smtClean="0">
                <a:solidFill>
                  <a:srgbClr val="FF0000"/>
                </a:solidFill>
              </a:rPr>
              <a:t>)</a:t>
            </a:r>
          </a:p>
          <a:p>
            <a:pPr marL="0" indent="0">
              <a:buNone/>
            </a:pPr>
            <a:endParaRPr lang="en-US" dirty="0">
              <a:solidFill>
                <a:schemeClr val="accent1">
                  <a:lumMod val="50000"/>
                </a:schemeClr>
              </a:solidFill>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cap="none" dirty="0">
              <a:solidFill>
                <a:schemeClr val="accent1">
                  <a:lumMod val="50000"/>
                </a:schemeClr>
              </a:solidFill>
              <a:latin typeface="Arial" panose="020B0604020202020204" pitchFamily="34" charset="0"/>
              <a:cs typeface="Arial" panose="020B0604020202020204" pitchFamily="34" charset="0"/>
            </a:endParaRPr>
          </a:p>
          <a:p>
            <a:pPr marL="0" indent="0">
              <a:buNone/>
            </a:pPr>
            <a:endParaRPr lang="ru-RU" cap="none" dirty="0">
              <a:solidFill>
                <a:srgbClr val="FF0000"/>
              </a:solidFill>
              <a:latin typeface="Arial" panose="020B0604020202020204" pitchFamily="34" charset="0"/>
              <a:cs typeface="Arial" panose="020B0604020202020204" pitchFamily="34" charset="0"/>
            </a:endParaRPr>
          </a:p>
        </p:txBody>
      </p:sp>
      <p:sp>
        <p:nvSpPr>
          <p:cNvPr id="4" name="Блок-схема: типовой процесс 3"/>
          <p:cNvSpPr/>
          <p:nvPr/>
        </p:nvSpPr>
        <p:spPr>
          <a:xfrm>
            <a:off x="913776" y="3556001"/>
            <a:ext cx="4587138" cy="2365828"/>
          </a:xfrm>
          <a:prstGeom prst="flowChartPredefinedProcess">
            <a:avLst/>
          </a:prstGeom>
        </p:spPr>
        <p:style>
          <a:lnRef idx="1">
            <a:schemeClr val="dk1"/>
          </a:lnRef>
          <a:fillRef idx="2">
            <a:schemeClr val="dk1"/>
          </a:fillRef>
          <a:effectRef idx="1">
            <a:schemeClr val="dk1"/>
          </a:effectRef>
          <a:fontRef idx="minor">
            <a:schemeClr val="dk1"/>
          </a:fontRef>
        </p:style>
        <p:txBody>
          <a:bodyPr rtlCol="0" anchor="ctr"/>
          <a:lstStyle/>
          <a:p>
            <a:pPr>
              <a:buFont typeface="Courier New" panose="02070309020205020404" pitchFamily="49" charset="0"/>
              <a:buChar char="o"/>
            </a:pPr>
            <a:r>
              <a:rPr lang="en-US" sz="2000" dirty="0" smtClean="0">
                <a:solidFill>
                  <a:srgbClr val="FFFF00"/>
                </a:solidFill>
                <a:latin typeface="Arial" panose="020B0604020202020204" pitchFamily="34" charset="0"/>
                <a:cs typeface="Arial" panose="020B0604020202020204" pitchFamily="34" charset="0"/>
              </a:rPr>
              <a:t> </a:t>
            </a:r>
            <a:r>
              <a:rPr lang="en-US" sz="2000" dirty="0" err="1" smtClean="0">
                <a:solidFill>
                  <a:srgbClr val="FFFF00"/>
                </a:solidFill>
                <a:latin typeface="Arial" panose="020B0604020202020204" pitchFamily="34" charset="0"/>
                <a:cs typeface="Arial" panose="020B0604020202020204" pitchFamily="34" charset="0"/>
              </a:rPr>
              <a:t>Minke</a:t>
            </a:r>
            <a:r>
              <a:rPr lang="en-US" sz="2000" dirty="0" smtClean="0">
                <a:solidFill>
                  <a:srgbClr val="FFFF00"/>
                </a:solidFill>
                <a:latin typeface="Arial" panose="020B0604020202020204" pitchFamily="34" charset="0"/>
                <a:cs typeface="Arial" panose="020B0604020202020204" pitchFamily="34" charset="0"/>
              </a:rPr>
              <a:t> whale is smaller   &lt;10 tons </a:t>
            </a:r>
          </a:p>
          <a:p>
            <a:endParaRPr lang="en-US" sz="2000" dirty="0" smtClean="0">
              <a:solidFill>
                <a:srgbClr val="FFFF00"/>
              </a:solidFill>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000" dirty="0" smtClean="0">
                <a:solidFill>
                  <a:srgbClr val="FFFF00"/>
                </a:solidFill>
                <a:latin typeface="Arial" panose="020B0604020202020204" pitchFamily="34" charset="0"/>
                <a:cs typeface="Arial" panose="020B0604020202020204" pitchFamily="34" charset="0"/>
              </a:rPr>
              <a:t> shorter lived  </a:t>
            </a:r>
            <a:r>
              <a:rPr lang="en-US" sz="2000" dirty="0" smtClean="0">
                <a:solidFill>
                  <a:srgbClr val="FFFF00"/>
                </a:solidFill>
                <a:latin typeface="Arial" panose="020B0604020202020204" pitchFamily="34" charset="0"/>
                <a:cs typeface="Arial" panose="020B0604020202020204" pitchFamily="34" charset="0"/>
                <a:sym typeface="Wingdings" panose="05000000000000000000" pitchFamily="2" charset="2"/>
              </a:rPr>
              <a:t> </a:t>
            </a:r>
            <a:r>
              <a:rPr lang="en-US" sz="2000" dirty="0" smtClean="0">
                <a:solidFill>
                  <a:srgbClr val="FFFF00"/>
                </a:solidFill>
                <a:latin typeface="Arial" panose="020B0604020202020204" pitchFamily="34" charset="0"/>
                <a:cs typeface="Arial" panose="020B0604020202020204" pitchFamily="34" charset="0"/>
              </a:rPr>
              <a:t>maximum lifespan 50 years</a:t>
            </a:r>
          </a:p>
          <a:p>
            <a:pPr algn="ctr"/>
            <a:endParaRPr lang="ru-RU" dirty="0"/>
          </a:p>
        </p:txBody>
      </p:sp>
      <p:sp>
        <p:nvSpPr>
          <p:cNvPr id="5" name="Блок-схема: типовой процесс 4"/>
          <p:cNvSpPr/>
          <p:nvPr/>
        </p:nvSpPr>
        <p:spPr>
          <a:xfrm>
            <a:off x="6211802" y="3556001"/>
            <a:ext cx="4587138" cy="2365828"/>
          </a:xfrm>
          <a:prstGeom prst="flowChartPredefinedProcess">
            <a:avLst/>
          </a:prstGeom>
        </p:spPr>
        <p:style>
          <a:lnRef idx="1">
            <a:schemeClr val="dk1"/>
          </a:lnRef>
          <a:fillRef idx="2">
            <a:schemeClr val="dk1"/>
          </a:fillRef>
          <a:effectRef idx="1">
            <a:schemeClr val="dk1"/>
          </a:effectRef>
          <a:fontRef idx="minor">
            <a:schemeClr val="dk1"/>
          </a:fontRef>
        </p:style>
        <p:txBody>
          <a:bodyPr rtlCol="0" anchor="ctr"/>
          <a:lstStyle/>
          <a:p>
            <a:pPr>
              <a:buFont typeface="Courier New" panose="02070309020205020404" pitchFamily="49" charset="0"/>
              <a:buChar char="o"/>
            </a:pPr>
            <a:r>
              <a:rPr lang="en-US" sz="2000" dirty="0" smtClean="0">
                <a:solidFill>
                  <a:srgbClr val="FFFF00"/>
                </a:solidFill>
                <a:latin typeface="Arial" panose="020B0604020202020204" pitchFamily="34" charset="0"/>
                <a:cs typeface="Arial" panose="020B0604020202020204" pitchFamily="34" charset="0"/>
              </a:rPr>
              <a:t> Bowhead whale is </a:t>
            </a:r>
            <a:r>
              <a:rPr lang="en-US" sz="2000" b="1" dirty="0">
                <a:solidFill>
                  <a:srgbClr val="FFFF00"/>
                </a:solidFill>
                <a:latin typeface="Arial" panose="020B0604020202020204" pitchFamily="34" charset="0"/>
                <a:cs typeface="Arial" panose="020B0604020202020204" pitchFamily="34" charset="0"/>
              </a:rPr>
              <a:t>74 to 98 long tons</a:t>
            </a:r>
            <a:endParaRPr lang="en-US" sz="2000" b="1" dirty="0" smtClean="0">
              <a:solidFill>
                <a:srgbClr val="FFFF00"/>
              </a:solidFill>
              <a:latin typeface="Arial" panose="020B0604020202020204" pitchFamily="34" charset="0"/>
              <a:cs typeface="Arial" panose="020B0604020202020204" pitchFamily="34" charset="0"/>
            </a:endParaRPr>
          </a:p>
          <a:p>
            <a:endParaRPr lang="en-US" sz="2000" dirty="0" smtClean="0">
              <a:solidFill>
                <a:srgbClr val="FFFF00"/>
              </a:solidFill>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000" dirty="0" smtClean="0">
                <a:solidFill>
                  <a:srgbClr val="FFFF00"/>
                </a:solidFill>
                <a:latin typeface="Arial" panose="020B0604020202020204" pitchFamily="34" charset="0"/>
                <a:cs typeface="Arial" panose="020B0604020202020204" pitchFamily="34" charset="0"/>
              </a:rPr>
              <a:t>  long lived  </a:t>
            </a:r>
            <a:r>
              <a:rPr lang="en-US" sz="2000" dirty="0" smtClean="0">
                <a:solidFill>
                  <a:srgbClr val="FFFF00"/>
                </a:solidFill>
                <a:latin typeface="Arial" panose="020B0604020202020204" pitchFamily="34" charset="0"/>
                <a:cs typeface="Arial" panose="020B0604020202020204" pitchFamily="34" charset="0"/>
                <a:sym typeface="Wingdings" panose="05000000000000000000" pitchFamily="2" charset="2"/>
              </a:rPr>
              <a:t> </a:t>
            </a:r>
            <a:r>
              <a:rPr lang="en-US" sz="2000" dirty="0" smtClean="0">
                <a:solidFill>
                  <a:srgbClr val="FFFF00"/>
                </a:solidFill>
                <a:latin typeface="Arial" panose="020B0604020202020204" pitchFamily="34" charset="0"/>
                <a:cs typeface="Arial" panose="020B0604020202020204" pitchFamily="34" charset="0"/>
              </a:rPr>
              <a:t>lifespan up to </a:t>
            </a:r>
            <a:r>
              <a:rPr lang="en-US" sz="2000" dirty="0" smtClean="0">
                <a:solidFill>
                  <a:srgbClr val="FFFF00"/>
                </a:solidFill>
                <a:latin typeface="Arial" panose="020B0604020202020204" pitchFamily="34" charset="0"/>
                <a:cs typeface="Arial" panose="020B0604020202020204" pitchFamily="34" charset="0"/>
              </a:rPr>
              <a:t>20</a:t>
            </a:r>
            <a:r>
              <a:rPr lang="en-US" sz="2000" dirty="0" smtClean="0">
                <a:solidFill>
                  <a:srgbClr val="FFFF00"/>
                </a:solidFill>
                <a:latin typeface="Arial" panose="020B0604020202020204" pitchFamily="34" charset="0"/>
                <a:cs typeface="Arial" panose="020B0604020202020204" pitchFamily="34" charset="0"/>
              </a:rPr>
              <a:t>0 years</a:t>
            </a:r>
          </a:p>
          <a:p>
            <a:pPr algn="ctr"/>
            <a:endParaRPr lang="ru-RU" dirty="0"/>
          </a:p>
        </p:txBody>
      </p:sp>
    </p:spTree>
    <p:extLst>
      <p:ext uri="{BB962C8B-B14F-4D97-AF65-F5344CB8AC3E}">
        <p14:creationId xmlns:p14="http://schemas.microsoft.com/office/powerpoint/2010/main" val="3232408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TM04033925[[fn=Капля]]</Template>
  <TotalTime>201</TotalTime>
  <Words>552</Words>
  <Application>Microsoft Office PowerPoint</Application>
  <PresentationFormat>Широкоэкранный</PresentationFormat>
  <Paragraphs>49</Paragraphs>
  <Slides>11</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굴림</vt:lpstr>
      <vt:lpstr>Arial</vt:lpstr>
      <vt:lpstr>Calibri</vt:lpstr>
      <vt:lpstr>Courier New</vt:lpstr>
      <vt:lpstr>Tw Cen MT</vt:lpstr>
      <vt:lpstr>Wingdings</vt:lpstr>
      <vt:lpstr>Капля</vt:lpstr>
      <vt:lpstr>How come that bowhead whale life is long and confer cancer resistances?</vt:lpstr>
      <vt:lpstr>Презентация PowerPoint</vt:lpstr>
      <vt:lpstr>1) Telomerase activity</vt:lpstr>
      <vt:lpstr>No strict Relationship of telomeres and telomerase to mass and lifespan</vt:lpstr>
      <vt:lpstr>Презентация PowerPoint</vt:lpstr>
      <vt:lpstr>2) Hypoxia condition</vt:lpstr>
      <vt:lpstr>Презентация PowerPoint</vt:lpstr>
      <vt:lpstr>Bowhead whale have distinctive angiogenesis process or difference in protein sequence help them control hypoxia condition differently.  </vt:lpstr>
      <vt:lpstr>Bowhead whale &amp; minke whale</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Madina Sediualy</dc:creator>
  <cp:lastModifiedBy>Madina Sediualy</cp:lastModifiedBy>
  <cp:revision>20</cp:revision>
  <dcterms:created xsi:type="dcterms:W3CDTF">2016-11-26T00:02:05Z</dcterms:created>
  <dcterms:modified xsi:type="dcterms:W3CDTF">2016-11-26T03:23:48Z</dcterms:modified>
</cp:coreProperties>
</file>